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>
        <p:scale>
          <a:sx n="75" d="100"/>
          <a:sy n="75" d="100"/>
        </p:scale>
        <p:origin x="1500" y="-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7F711-C13A-4276-88FB-E899EE64A3E0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7744B-168F-4C28-8356-D5D10EEB72C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58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7744B-168F-4C28-8356-D5D10EEB72C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96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984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83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010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76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11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62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13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98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9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40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88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C224-EB35-4A83-8024-D97B4BCDD6F8}" type="datetimeFigureOut">
              <a:rPr lang="fr-CA" smtClean="0"/>
              <a:t>2023-11-08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349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.martel@villepincourt.qc.c" TargetMode="External"/><Relationship Id="rId13" Type="http://schemas.openxmlformats.org/officeDocument/2006/relationships/hyperlink" Target="mailto:denis.bordeleau@bell.ca" TargetMode="External"/><Relationship Id="rId18" Type="http://schemas.openxmlformats.org/officeDocument/2006/relationships/image" Target="../media/image6.jpg"/><Relationship Id="rId26" Type="http://schemas.openxmlformats.org/officeDocument/2006/relationships/hyperlink" Target="mailto:marek.abaji.hsj@ssss.gouv.qc.ca" TargetMode="External"/><Relationship Id="rId3" Type="http://schemas.openxmlformats.org/officeDocument/2006/relationships/hyperlink" Target="mailto:secretariat@ascq.org" TargetMode="External"/><Relationship Id="rId21" Type="http://schemas.openxmlformats.org/officeDocument/2006/relationships/image" Target="../media/image9.jpg"/><Relationship Id="rId7" Type="http://schemas.openxmlformats.org/officeDocument/2006/relationships/hyperlink" Target="mailto:p_lessard@hotmail.com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5.jpg"/><Relationship Id="rId25" Type="http://schemas.openxmlformats.org/officeDocument/2006/relationships/hyperlink" Target="mailto:info@elisabethlanoie.com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8.jpg"/><Relationship Id="rId29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onia.collard@longueuil.quebec" TargetMode="External"/><Relationship Id="rId11" Type="http://schemas.openxmlformats.org/officeDocument/2006/relationships/hyperlink" Target="mailto:Mylene.gauthier@ville.quebec.qc.ca" TargetMode="External"/><Relationship Id="rId24" Type="http://schemas.openxmlformats.org/officeDocument/2006/relationships/hyperlink" Target="mailto:Manel.djemel@gmail.com" TargetMode="External"/><Relationship Id="rId5" Type="http://schemas.openxmlformats.org/officeDocument/2006/relationships/image" Target="../media/image1.jpeg"/><Relationship Id="rId15" Type="http://schemas.openxmlformats.org/officeDocument/2006/relationships/hyperlink" Target="mailto:frederic.gagnon-parent@bell.ca" TargetMode="External"/><Relationship Id="rId23" Type="http://schemas.openxmlformats.org/officeDocument/2006/relationships/image" Target="../media/image11.jpg"/><Relationship Id="rId28" Type="http://schemas.openxmlformats.org/officeDocument/2006/relationships/image" Target="../media/image13.jpeg"/><Relationship Id="rId10" Type="http://schemas.openxmlformats.org/officeDocument/2006/relationships/image" Target="../media/image2.png"/><Relationship Id="rId19" Type="http://schemas.openxmlformats.org/officeDocument/2006/relationships/image" Target="../media/image7.jpg"/><Relationship Id="rId31" Type="http://schemas.openxmlformats.org/officeDocument/2006/relationships/image" Target="../media/image15.png"/><Relationship Id="rId4" Type="http://schemas.openxmlformats.org/officeDocument/2006/relationships/hyperlink" Target="mailto:Karl.brochu@admtl.com" TargetMode="External"/><Relationship Id="rId9" Type="http://schemas.openxmlformats.org/officeDocument/2006/relationships/hyperlink" Target="mailto:Vanessa.thomas-p@gmail.com" TargetMode="External"/><Relationship Id="rId14" Type="http://schemas.openxmlformats.org/officeDocument/2006/relationships/hyperlink" Target="mailto:germainjc@cndf.qc.ca" TargetMode="External"/><Relationship Id="rId22" Type="http://schemas.openxmlformats.org/officeDocument/2006/relationships/image" Target="../media/image10.jpg"/><Relationship Id="rId27" Type="http://schemas.openxmlformats.org/officeDocument/2006/relationships/image" Target="../media/image12.jpg"/><Relationship Id="rId30" Type="http://schemas.openxmlformats.org/officeDocument/2006/relationships/hyperlink" Target="mailto:rhamel@v3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>
            <a:extLst>
              <a:ext uri="{FF2B5EF4-FFF2-40B4-BE49-F238E27FC236}">
                <a16:creationId xmlns:a16="http://schemas.microsoft.com/office/drawing/2014/main" id="{0CEE5CC1-DC61-5C78-966A-5E59BF6CDC0C}"/>
              </a:ext>
            </a:extLst>
          </p:cNvPr>
          <p:cNvGrpSpPr/>
          <p:nvPr/>
        </p:nvGrpSpPr>
        <p:grpSpPr>
          <a:xfrm>
            <a:off x="381876" y="237106"/>
            <a:ext cx="6094247" cy="8336112"/>
            <a:chOff x="379211" y="84705"/>
            <a:chExt cx="6094247" cy="833611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8368B90-A5F5-4A4E-A4C5-B54898E03ACB}"/>
                </a:ext>
              </a:extLst>
            </p:cNvPr>
            <p:cNvSpPr txBox="1"/>
            <p:nvPr/>
          </p:nvSpPr>
          <p:spPr>
            <a:xfrm>
              <a:off x="4113156" y="7673208"/>
              <a:ext cx="23603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Jasmine Lafleur</a:t>
              </a:r>
              <a:endParaRPr lang="fr-CA" sz="1000" dirty="0"/>
            </a:p>
            <a:p>
              <a:r>
                <a:rPr lang="fr-CA" sz="1000" dirty="0"/>
                <a:t>Coordonnatrice à l’administration </a:t>
              </a:r>
            </a:p>
            <a:p>
              <a:r>
                <a:rPr lang="fr-CA" sz="1000" dirty="0">
                  <a:hlinkClick r:id="rId3"/>
                </a:rPr>
                <a:t>secretariat@ascq.org</a:t>
              </a:r>
              <a:endParaRPr lang="fr-CA" sz="1000" dirty="0"/>
            </a:p>
            <a:p>
              <a:endParaRPr lang="fr-CA" sz="1000" dirty="0"/>
            </a:p>
          </p:txBody>
        </p:sp>
        <p:sp>
          <p:nvSpPr>
            <p:cNvPr id="35" name="ZoneTexte 59">
              <a:extLst>
                <a:ext uri="{FF2B5EF4-FFF2-40B4-BE49-F238E27FC236}">
                  <a16:creationId xmlns:a16="http://schemas.microsoft.com/office/drawing/2014/main" id="{3DECC248-BE45-42BF-A77E-FFC2CFF27BA5}"/>
                </a:ext>
              </a:extLst>
            </p:cNvPr>
            <p:cNvSpPr txBox="1"/>
            <p:nvPr/>
          </p:nvSpPr>
          <p:spPr>
            <a:xfrm>
              <a:off x="1170229" y="7687502"/>
              <a:ext cx="2136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Jean Savard</a:t>
              </a:r>
              <a:endParaRPr lang="fr-CA" sz="1000" b="1" dirty="0">
                <a:effectLst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CA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Observateur</a:t>
              </a:r>
              <a:endParaRPr lang="fr-CA" sz="1000" dirty="0">
                <a:effectLst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CA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Directeur des opérations, MSP</a:t>
              </a:r>
              <a:endParaRPr lang="fr-CA" sz="1000" dirty="0">
                <a:effectLst/>
                <a:ea typeface="Times New Roman" panose="02020603050405020304" pitchFamily="18" charset="0"/>
              </a:endParaRP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C7AEBFD2-3A92-4045-92E1-EE4FECF5A470}"/>
                </a:ext>
              </a:extLst>
            </p:cNvPr>
            <p:cNvGrpSpPr/>
            <p:nvPr/>
          </p:nvGrpSpPr>
          <p:grpSpPr>
            <a:xfrm>
              <a:off x="398831" y="4623374"/>
              <a:ext cx="2481819" cy="908913"/>
              <a:chOff x="607882" y="5988848"/>
              <a:chExt cx="2481819" cy="908913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9F160A5-106C-4CC2-BB2C-0C11EA946B40}"/>
                  </a:ext>
                </a:extLst>
              </p:cNvPr>
              <p:cNvSpPr txBox="1"/>
              <p:nvPr/>
            </p:nvSpPr>
            <p:spPr>
              <a:xfrm>
                <a:off x="1409757" y="6189875"/>
                <a:ext cx="16799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000" b="1" dirty="0"/>
                  <a:t>Karl Brochu</a:t>
                </a:r>
              </a:p>
              <a:p>
                <a:r>
                  <a:rPr lang="fr-CA" sz="1000" dirty="0"/>
                  <a:t>Aéroport de Montréal</a:t>
                </a:r>
              </a:p>
              <a:p>
                <a:r>
                  <a:rPr lang="fr-CA" sz="1000" dirty="0">
                    <a:hlinkClick r:id="rId4"/>
                  </a:rPr>
                  <a:t>Karl.brochu@admtl.com</a:t>
                </a:r>
                <a:r>
                  <a:rPr lang="fr-CA" sz="1000" dirty="0"/>
                  <a:t>	</a:t>
                </a:r>
              </a:p>
              <a:p>
                <a:endParaRPr lang="fr-CA" sz="1000" dirty="0"/>
              </a:p>
            </p:txBody>
          </p:sp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9459C2C1-4C02-4ECF-A573-FEB9CE39BA52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526"/>
              <a:stretch/>
            </p:blipFill>
            <p:spPr bwMode="auto">
              <a:xfrm>
                <a:off x="607882" y="5988848"/>
                <a:ext cx="673735" cy="7980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ED8ED79-4F6E-4E4E-82AC-07E573B82FA7}"/>
                </a:ext>
              </a:extLst>
            </p:cNvPr>
            <p:cNvSpPr txBox="1"/>
            <p:nvPr/>
          </p:nvSpPr>
          <p:spPr>
            <a:xfrm>
              <a:off x="4067416" y="4765802"/>
              <a:ext cx="2251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Sonia Collard</a:t>
              </a:r>
            </a:p>
            <a:p>
              <a:r>
                <a:rPr lang="fr-CA" sz="1000" dirty="0"/>
                <a:t>Agglomération de Longueuil</a:t>
              </a:r>
            </a:p>
            <a:p>
              <a:pPr>
                <a:spcAft>
                  <a:spcPts val="1200"/>
                </a:spcAft>
              </a:pPr>
              <a:r>
                <a:rPr lang="fr-CA" sz="1000" dirty="0" err="1">
                  <a:solidFill>
                    <a:srgbClr val="0070C0"/>
                  </a:solidFill>
                  <a:hlinkClick r:id="rId6"/>
                </a:rPr>
                <a:t>sonia.collard@longueuil.quebec</a:t>
              </a:r>
              <a:r>
                <a:rPr lang="fr-CA" sz="1000" dirty="0">
                  <a:solidFill>
                    <a:srgbClr val="0070C0"/>
                  </a:solidFill>
                </a:rPr>
                <a:t>	</a:t>
              </a:r>
              <a:r>
                <a:rPr lang="fr-CA" sz="1000" dirty="0"/>
                <a:t>			 	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8B06F3F-E572-4E75-AC1D-1FC16528104E}"/>
                </a:ext>
              </a:extLst>
            </p:cNvPr>
            <p:cNvSpPr txBox="1"/>
            <p:nvPr/>
          </p:nvSpPr>
          <p:spPr>
            <a:xfrm>
              <a:off x="1197594" y="5771910"/>
              <a:ext cx="19448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Pascal Lessard</a:t>
              </a:r>
              <a:endParaRPr lang="fr-CA" sz="1000" dirty="0"/>
            </a:p>
            <a:p>
              <a:r>
                <a:rPr lang="fr-CA" sz="1000"/>
                <a:t>Urgences-santé</a:t>
              </a:r>
              <a:endParaRPr lang="fr-CA" sz="1000" dirty="0"/>
            </a:p>
            <a:p>
              <a:r>
                <a:rPr lang="fr-CA" sz="1000" b="0" i="0" u="sng" strike="noStrike" dirty="0">
                  <a:solidFill>
                    <a:srgbClr val="0563C1"/>
                  </a:solidFill>
                  <a:effectLst/>
                  <a:hlinkClick r:id="rId7"/>
                </a:rPr>
                <a:t>p_lessard@hotmail.com</a:t>
              </a:r>
              <a:r>
                <a:rPr lang="fr-CA" sz="1000" dirty="0"/>
                <a:t> 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986A457-6261-4E6C-B1A1-AD0EAA9F136A}"/>
                </a:ext>
              </a:extLst>
            </p:cNvPr>
            <p:cNvSpPr txBox="1"/>
            <p:nvPr/>
          </p:nvSpPr>
          <p:spPr>
            <a:xfrm>
              <a:off x="4144645" y="6678512"/>
              <a:ext cx="1944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Eric Martel</a:t>
              </a:r>
              <a:endParaRPr lang="fr-CA" sz="1000" dirty="0"/>
            </a:p>
            <a:p>
              <a:r>
                <a:rPr lang="fr-CA" sz="1000" dirty="0"/>
                <a:t>Ville de Rigaud</a:t>
              </a:r>
            </a:p>
            <a:p>
              <a:r>
                <a:rPr lang="fr-CA" sz="1000" dirty="0" err="1">
                  <a:hlinkClick r:id="rId8"/>
                </a:rPr>
                <a:t>e.martel@villepincourt.qc.c</a:t>
              </a:r>
              <a:r>
                <a:rPr lang="fr-CA" sz="1000" dirty="0"/>
                <a:t>	a		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E16E902-6C8F-40F8-862A-371D6D57E938}"/>
                </a:ext>
              </a:extLst>
            </p:cNvPr>
            <p:cNvSpPr txBox="1"/>
            <p:nvPr/>
          </p:nvSpPr>
          <p:spPr>
            <a:xfrm>
              <a:off x="1197594" y="6712196"/>
              <a:ext cx="2109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Vanessa Thomas-Pérugien</a:t>
              </a:r>
              <a:endParaRPr lang="fr-CA" sz="1000" dirty="0"/>
            </a:p>
            <a:p>
              <a:r>
                <a:rPr lang="fr-CA" sz="1000" dirty="0">
                  <a:ea typeface="Calibri" panose="020F0502020204030204" pitchFamily="34" charset="0"/>
                </a:rPr>
                <a:t>Ville de Laval</a:t>
              </a:r>
              <a:endParaRPr lang="fr-CA" sz="1000" dirty="0">
                <a:effectLst/>
                <a:ea typeface="Calibri" panose="020F0502020204030204" pitchFamily="34" charset="0"/>
              </a:endParaRPr>
            </a:p>
            <a:p>
              <a:r>
                <a:rPr lang="fr-CA" sz="1000" dirty="0">
                  <a:hlinkClick r:id="rId9"/>
                </a:rPr>
                <a:t>Vanessa.thomas-p@gmail.com</a:t>
              </a:r>
              <a:r>
                <a:rPr lang="fr-CA" sz="1000" dirty="0"/>
                <a:t>			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65BED26-0F84-42D2-9F1C-D5D680729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239" y="7595051"/>
              <a:ext cx="750880" cy="825766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A482889-9CF5-41CB-AC70-7D26B933FE90}"/>
                </a:ext>
              </a:extLst>
            </p:cNvPr>
            <p:cNvSpPr txBox="1"/>
            <p:nvPr/>
          </p:nvSpPr>
          <p:spPr>
            <a:xfrm>
              <a:off x="4082123" y="5757693"/>
              <a:ext cx="21130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Mylène Gauthier</a:t>
              </a:r>
              <a:endParaRPr lang="fr-CA" sz="1000" dirty="0"/>
            </a:p>
            <a:p>
              <a:r>
                <a:rPr lang="fr-CA" sz="1000" dirty="0"/>
                <a:t>Ville de Québec</a:t>
              </a:r>
            </a:p>
            <a:p>
              <a:r>
                <a:rPr lang="fr-CA" sz="1000" dirty="0">
                  <a:hlinkClick r:id="rId11"/>
                </a:rPr>
                <a:t>Mylene.gauthier@ville.quebec.qc.ca</a:t>
              </a:r>
              <a:r>
                <a:rPr lang="fr-CA" sz="1000" dirty="0"/>
                <a:t>	</a:t>
              </a:r>
            </a:p>
            <a:p>
              <a:endParaRPr lang="fr-CA" sz="1000" dirty="0"/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4F3253A1-030F-48DF-84B5-A88F5845A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0" y="7595051"/>
              <a:ext cx="647069" cy="825766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F26A8C7-4CA0-4BC8-B20C-A8684409AB25}"/>
                </a:ext>
              </a:extLst>
            </p:cNvPr>
            <p:cNvSpPr txBox="1"/>
            <p:nvPr/>
          </p:nvSpPr>
          <p:spPr>
            <a:xfrm>
              <a:off x="4094987" y="811083"/>
              <a:ext cx="1858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Denis Bordeleau</a:t>
              </a:r>
              <a:endParaRPr lang="fr-CA" sz="1000" dirty="0"/>
            </a:p>
            <a:p>
              <a:r>
                <a:rPr lang="fr-CA" sz="1000" dirty="0"/>
                <a:t>Secrétaire</a:t>
              </a:r>
            </a:p>
            <a:p>
              <a:r>
                <a:rPr lang="fr-CA" sz="1000" dirty="0"/>
                <a:t>Bell Canada Inc.</a:t>
              </a:r>
            </a:p>
            <a:p>
              <a:r>
                <a:rPr lang="fr-CA" sz="1000" b="0" i="0" u="sng" strike="noStrike" dirty="0">
                  <a:solidFill>
                    <a:srgbClr val="0563C1"/>
                  </a:solidFill>
                  <a:effectLst/>
                  <a:hlinkClick r:id="rId13"/>
                </a:rPr>
                <a:t>denis.bordeleau@bell.ca</a:t>
              </a:r>
              <a:r>
                <a:rPr lang="fr-CA" sz="1000" dirty="0"/>
                <a:t> 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3C10922-EA62-47ED-A776-A5C4E113499A}"/>
                </a:ext>
              </a:extLst>
            </p:cNvPr>
            <p:cNvSpPr txBox="1"/>
            <p:nvPr/>
          </p:nvSpPr>
          <p:spPr>
            <a:xfrm>
              <a:off x="4094987" y="3817618"/>
              <a:ext cx="23156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Jean-Christophe Germain</a:t>
              </a:r>
              <a:endParaRPr lang="fr-CA" sz="1000" dirty="0"/>
            </a:p>
            <a:p>
              <a:r>
                <a:rPr lang="fr-CA" sz="1000" dirty="0"/>
                <a:t>CNDF </a:t>
              </a:r>
            </a:p>
            <a:p>
              <a:r>
                <a:rPr lang="fr-CA" sz="1000" b="0" i="0" u="sng" strike="noStrike" dirty="0">
                  <a:solidFill>
                    <a:srgbClr val="0563C1"/>
                  </a:solidFill>
                  <a:effectLst/>
                  <a:hlinkClick r:id="rId14"/>
                </a:rPr>
                <a:t>germainjc@cndf.qc.ca</a:t>
              </a:r>
              <a:r>
                <a:rPr lang="fr-CA" sz="1000" dirty="0"/>
                <a:t> 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137EE9C-A685-40E8-A023-A15292B4A5DF}"/>
                </a:ext>
              </a:extLst>
            </p:cNvPr>
            <p:cNvSpPr txBox="1"/>
            <p:nvPr/>
          </p:nvSpPr>
          <p:spPr>
            <a:xfrm>
              <a:off x="1235933" y="2861517"/>
              <a:ext cx="23540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Frédéric Gagnon-Parent</a:t>
              </a:r>
              <a:endParaRPr lang="fr-CA" sz="1000" dirty="0"/>
            </a:p>
            <a:p>
              <a:r>
                <a:rPr lang="fr-CA" sz="1000" dirty="0"/>
                <a:t>Bell Canada Inc.</a:t>
              </a:r>
            </a:p>
            <a:p>
              <a:r>
                <a:rPr lang="fr-CA" sz="1000" b="0" i="0" u="sng" strike="noStrike" dirty="0">
                  <a:solidFill>
                    <a:srgbClr val="0563C1"/>
                  </a:solidFill>
                  <a:effectLst/>
                  <a:hlinkClick r:id="rId15"/>
                </a:rPr>
                <a:t>frederic.gagnon-parent@bell.ca</a:t>
              </a:r>
              <a:r>
                <a:rPr lang="fr-CA" sz="1000" dirty="0"/>
                <a:t> 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E3AB411-0D9A-4FD0-A382-4C273DC669F8}"/>
                </a:ext>
              </a:extLst>
            </p:cNvPr>
            <p:cNvSpPr txBox="1"/>
            <p:nvPr/>
          </p:nvSpPr>
          <p:spPr>
            <a:xfrm flipH="1">
              <a:off x="1373358" y="84705"/>
              <a:ext cx="443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/>
                <a:t>Membres du conseil d’administration 2023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9295D68-A475-3D53-4929-F2E1BD4B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90" t="28924" r="36133" b="15486"/>
            <a:stretch/>
          </p:blipFill>
          <p:spPr>
            <a:xfrm>
              <a:off x="3276732" y="6551918"/>
              <a:ext cx="750880" cy="873341"/>
            </a:xfrm>
            <a:prstGeom prst="rect">
              <a:avLst/>
            </a:prstGeom>
          </p:spPr>
        </p:pic>
        <p:pic>
          <p:nvPicPr>
            <p:cNvPr id="16" name="Image 15" descr="Une image contenant personne, homme, mur, complet">
              <a:extLst>
                <a:ext uri="{FF2B5EF4-FFF2-40B4-BE49-F238E27FC236}">
                  <a16:creationId xmlns:a16="http://schemas.microsoft.com/office/drawing/2014/main" id="{3CB28A6D-8B2B-8C7F-51DC-DCE0F31FF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7" b="10937"/>
            <a:stretch/>
          </p:blipFill>
          <p:spPr>
            <a:xfrm>
              <a:off x="3292765" y="3569940"/>
              <a:ext cx="718952" cy="842522"/>
            </a:xfrm>
            <a:prstGeom prst="rect">
              <a:avLst/>
            </a:prstGeom>
          </p:spPr>
        </p:pic>
        <p:pic>
          <p:nvPicPr>
            <p:cNvPr id="17" name="Image 16" descr="Une image contenant personne, homme, complet, habits">
              <a:extLst>
                <a:ext uri="{FF2B5EF4-FFF2-40B4-BE49-F238E27FC236}">
                  <a16:creationId xmlns:a16="http://schemas.microsoft.com/office/drawing/2014/main" id="{B551AE0D-9FCC-1FD1-FBF2-3AE3C5C6B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7" b="10937"/>
            <a:stretch/>
          </p:blipFill>
          <p:spPr>
            <a:xfrm>
              <a:off x="3300586" y="666986"/>
              <a:ext cx="727026" cy="851983"/>
            </a:xfrm>
            <a:prstGeom prst="rect">
              <a:avLst/>
            </a:prstGeom>
          </p:spPr>
        </p:pic>
        <p:pic>
          <p:nvPicPr>
            <p:cNvPr id="18" name="Image 17" descr="Une image contenant personne, homme, mur, posant">
              <a:extLst>
                <a:ext uri="{FF2B5EF4-FFF2-40B4-BE49-F238E27FC236}">
                  <a16:creationId xmlns:a16="http://schemas.microsoft.com/office/drawing/2014/main" id="{89C85B64-00A0-1D37-6D81-911EC5C88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38" b="10509"/>
            <a:stretch/>
          </p:blipFill>
          <p:spPr>
            <a:xfrm>
              <a:off x="382135" y="5612311"/>
              <a:ext cx="678025" cy="805015"/>
            </a:xfrm>
            <a:prstGeom prst="rect">
              <a:avLst/>
            </a:prstGeom>
          </p:spPr>
        </p:pic>
        <p:pic>
          <p:nvPicPr>
            <p:cNvPr id="37" name="Image 36" descr="Une image contenant personne, homme, mur, complet">
              <a:extLst>
                <a:ext uri="{FF2B5EF4-FFF2-40B4-BE49-F238E27FC236}">
                  <a16:creationId xmlns:a16="http://schemas.microsoft.com/office/drawing/2014/main" id="{47F86110-E8E3-670E-86E4-1DA4A9412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41" b="13912"/>
            <a:stretch/>
          </p:blipFill>
          <p:spPr>
            <a:xfrm>
              <a:off x="416145" y="2630661"/>
              <a:ext cx="717086" cy="803479"/>
            </a:xfrm>
            <a:prstGeom prst="rect">
              <a:avLst/>
            </a:prstGeom>
          </p:spPr>
        </p:pic>
        <p:pic>
          <p:nvPicPr>
            <p:cNvPr id="40" name="Image 39" descr="Une image contenant personne, posant">
              <a:extLst>
                <a:ext uri="{FF2B5EF4-FFF2-40B4-BE49-F238E27FC236}">
                  <a16:creationId xmlns:a16="http://schemas.microsoft.com/office/drawing/2014/main" id="{E4C115D2-598C-6B91-4409-ED5FEE1D1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40" b="14598"/>
            <a:stretch/>
          </p:blipFill>
          <p:spPr>
            <a:xfrm>
              <a:off x="379211" y="6602312"/>
              <a:ext cx="702348" cy="805015"/>
            </a:xfrm>
            <a:prstGeom prst="rect">
              <a:avLst/>
            </a:prstGeom>
          </p:spPr>
        </p:pic>
        <p:pic>
          <p:nvPicPr>
            <p:cNvPr id="42" name="Image 41" descr="Une image contenant personne, chandail">
              <a:extLst>
                <a:ext uri="{FF2B5EF4-FFF2-40B4-BE49-F238E27FC236}">
                  <a16:creationId xmlns:a16="http://schemas.microsoft.com/office/drawing/2014/main" id="{44E2D111-7292-33D3-1B25-7FB728278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7" b="10510"/>
            <a:stretch/>
          </p:blipFill>
          <p:spPr>
            <a:xfrm>
              <a:off x="3265743" y="5550356"/>
              <a:ext cx="721586" cy="871570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8B9344C-7DDA-A4B8-3873-7700F3A4214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r="11015" b="13043"/>
          <a:stretch/>
        </p:blipFill>
        <p:spPr>
          <a:xfrm>
            <a:off x="3293904" y="1844290"/>
            <a:ext cx="689452" cy="8655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FDF9B4-9B98-C684-93A5-C4381592672B}"/>
              </a:ext>
            </a:extLst>
          </p:cNvPr>
          <p:cNvSpPr txBox="1"/>
          <p:nvPr/>
        </p:nvSpPr>
        <p:spPr>
          <a:xfrm>
            <a:off x="4110259" y="1864685"/>
            <a:ext cx="2251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Manel Djemel</a:t>
            </a:r>
            <a:endParaRPr lang="fr-CA" sz="1000" dirty="0"/>
          </a:p>
          <a:p>
            <a:pPr>
              <a:spcAft>
                <a:spcPts val="1200"/>
              </a:spcAft>
            </a:pPr>
            <a:r>
              <a:rPr lang="fr-CA" sz="1000" dirty="0">
                <a:ea typeface="Times New Roman" panose="02020603050405020304" pitchFamily="18" charset="0"/>
              </a:rPr>
              <a:t>Trésorière                                                  </a:t>
            </a:r>
            <a:r>
              <a:rPr lang="fr-CA" sz="1000" dirty="0">
                <a:effectLst/>
                <a:ea typeface="Times New Roman" panose="02020603050405020304" pitchFamily="18" charset="0"/>
              </a:rPr>
              <a:t>Le Réseau Inondations </a:t>
            </a:r>
            <a:r>
              <a:rPr lang="fr-CA" sz="1000" dirty="0" err="1">
                <a:effectLst/>
                <a:ea typeface="Times New Roman" panose="02020603050405020304" pitchFamily="18" charset="0"/>
              </a:rPr>
              <a:t>InterSectoriel</a:t>
            </a:r>
            <a:r>
              <a:rPr lang="fr-CA" sz="1000" dirty="0">
                <a:effectLst/>
                <a:ea typeface="Times New Roman" panose="02020603050405020304" pitchFamily="18" charset="0"/>
              </a:rPr>
              <a:t> du Québec (RIISQ)  </a:t>
            </a:r>
            <a:r>
              <a:rPr lang="fr-CA" sz="1000" dirty="0">
                <a:hlinkClick r:id="rId24"/>
              </a:rPr>
              <a:t>Manel.djemel@gmail.com</a:t>
            </a:r>
            <a:r>
              <a:rPr lang="fr-CA" sz="1000" dirty="0"/>
              <a:t>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04FDCE-EF25-0EC2-3315-E65E40D2691F}"/>
              </a:ext>
            </a:extLst>
          </p:cNvPr>
          <p:cNvSpPr txBox="1"/>
          <p:nvPr/>
        </p:nvSpPr>
        <p:spPr>
          <a:xfrm>
            <a:off x="1203371" y="3989335"/>
            <a:ext cx="1679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Élisabeth </a:t>
            </a:r>
            <a:r>
              <a:rPr lang="fr-CA" sz="1000" b="1" dirty="0" err="1"/>
              <a:t>Lanoie</a:t>
            </a:r>
            <a:endParaRPr lang="fr-CA" sz="1000" b="1" dirty="0"/>
          </a:p>
          <a:p>
            <a:r>
              <a:rPr lang="fr-CA" sz="1000" dirty="0"/>
              <a:t>Entreprise Élisabeth </a:t>
            </a:r>
            <a:r>
              <a:rPr lang="fr-CA" sz="1000" dirty="0" err="1"/>
              <a:t>Lanoie</a:t>
            </a:r>
            <a:endParaRPr lang="fr-CA" sz="1000" dirty="0"/>
          </a:p>
          <a:p>
            <a:r>
              <a:rPr lang="fr-CA" sz="1000" dirty="0">
                <a:hlinkClick r:id="rId25"/>
              </a:rPr>
              <a:t>info@elisabethlanoie.com</a:t>
            </a:r>
            <a:r>
              <a:rPr lang="fr-CA" sz="1000" dirty="0"/>
              <a:t>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1AB68E-6580-3C11-4C9E-4B9C2F7FBB20}"/>
              </a:ext>
            </a:extLst>
          </p:cNvPr>
          <p:cNvSpPr txBox="1"/>
          <p:nvPr/>
        </p:nvSpPr>
        <p:spPr>
          <a:xfrm>
            <a:off x="4117516" y="3013918"/>
            <a:ext cx="194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Marek </a:t>
            </a:r>
            <a:r>
              <a:rPr lang="fr-CA" sz="1000" b="1" dirty="0" err="1"/>
              <a:t>Abaji</a:t>
            </a:r>
            <a:endParaRPr lang="fr-CA" sz="1000" b="1" dirty="0"/>
          </a:p>
          <a:p>
            <a:r>
              <a:rPr lang="fr-CA" sz="1000" dirty="0"/>
              <a:t>CHU Sainte-Justine</a:t>
            </a:r>
          </a:p>
          <a:p>
            <a:r>
              <a:rPr lang="fr-CA" sz="1000" dirty="0">
                <a:hlinkClick r:id="rId26"/>
              </a:rPr>
              <a:t>marek.abaji.hsj@ssss.gouv.qc.ca</a:t>
            </a:r>
            <a:r>
              <a:rPr lang="fr-CA" sz="1000" dirty="0"/>
              <a:t>			</a:t>
            </a:r>
          </a:p>
        </p:txBody>
      </p:sp>
      <p:pic>
        <p:nvPicPr>
          <p:cNvPr id="9" name="Image 8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F5DA7F15-C9C4-9D53-EA3E-3EAD6ED679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704" y="3667534"/>
            <a:ext cx="720192" cy="920517"/>
          </a:xfrm>
          <a:prstGeom prst="rect">
            <a:avLst/>
          </a:prstGeom>
        </p:spPr>
      </p:pic>
      <p:pic>
        <p:nvPicPr>
          <p:cNvPr id="6" name="Image 5" descr="Une image contenant posant&#10;&#10;Description générée automatiquement">
            <a:extLst>
              <a:ext uri="{FF2B5EF4-FFF2-40B4-BE49-F238E27FC236}">
                <a16:creationId xmlns:a16="http://schemas.microsoft.com/office/drawing/2014/main" id="{6D66E302-40F8-2E9C-74E4-F3235CAD390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>
          <a:xfrm>
            <a:off x="3330276" y="4617371"/>
            <a:ext cx="649121" cy="1002673"/>
          </a:xfrm>
          <a:prstGeom prst="rect">
            <a:avLst/>
          </a:prstGeom>
        </p:spPr>
      </p:pic>
      <p:pic>
        <p:nvPicPr>
          <p:cNvPr id="11" name="Image 10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09322A29-BF0A-1720-94A1-A0815F71080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2609" r="6320" b="11486"/>
          <a:stretch/>
        </p:blipFill>
        <p:spPr>
          <a:xfrm>
            <a:off x="3287962" y="2764037"/>
            <a:ext cx="703961" cy="8655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73590F-102E-D3E3-BB0E-6AC512953483}"/>
              </a:ext>
            </a:extLst>
          </p:cNvPr>
          <p:cNvSpPr txBox="1"/>
          <p:nvPr/>
        </p:nvSpPr>
        <p:spPr>
          <a:xfrm>
            <a:off x="1223467" y="985073"/>
            <a:ext cx="167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Rudy Hamel</a:t>
            </a:r>
            <a:endParaRPr lang="fr-CA" sz="1000" dirty="0"/>
          </a:p>
          <a:p>
            <a:r>
              <a:rPr lang="fr-CA" sz="1000" dirty="0"/>
              <a:t>Vice-président</a:t>
            </a:r>
          </a:p>
          <a:p>
            <a:r>
              <a:rPr lang="fr-CA" sz="1000" dirty="0"/>
              <a:t>Ville de Trois-Rivières</a:t>
            </a:r>
          </a:p>
          <a:p>
            <a:r>
              <a:rPr lang="fr-CA" sz="1000" b="0" i="0" u="sng" strike="noStrike" dirty="0">
                <a:solidFill>
                  <a:srgbClr val="0563C1"/>
                </a:solidFill>
                <a:effectLst/>
                <a:hlinkClick r:id="rId30"/>
              </a:rPr>
              <a:t>rhamel@v3r.net</a:t>
            </a:r>
            <a:r>
              <a:rPr lang="fr-CA" sz="1000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BD3AE9-2F39-D780-4049-76C002F9591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7" y="866751"/>
            <a:ext cx="673889" cy="87166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0767C4F-D485-2A66-108F-F500A22709B2}"/>
              </a:ext>
            </a:extLst>
          </p:cNvPr>
          <p:cNvSpPr txBox="1"/>
          <p:nvPr/>
        </p:nvSpPr>
        <p:spPr>
          <a:xfrm>
            <a:off x="1172894" y="2217884"/>
            <a:ext cx="185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Secrétaire</a:t>
            </a:r>
          </a:p>
        </p:txBody>
      </p:sp>
    </p:spTree>
    <p:extLst>
      <p:ext uri="{BB962C8B-B14F-4D97-AF65-F5344CB8AC3E}">
        <p14:creationId xmlns:p14="http://schemas.microsoft.com/office/powerpoint/2010/main" val="11608364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5770</TotalTime>
  <Words>215</Words>
  <Application>Microsoft Office PowerPoint</Application>
  <PresentationFormat>Format US (216 x 279 mm)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Jasmine Lafleur</cp:lastModifiedBy>
  <cp:revision>74</cp:revision>
  <dcterms:created xsi:type="dcterms:W3CDTF">2020-02-12T17:15:29Z</dcterms:created>
  <dcterms:modified xsi:type="dcterms:W3CDTF">2023-11-08T18:04:26Z</dcterms:modified>
</cp:coreProperties>
</file>