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32E"/>
    <a:srgbClr val="2A276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612" y="-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D10749-E5EE-7663-7EA2-23FFAF5C6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" y="-1"/>
            <a:ext cx="12190512" cy="6858837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4C99165-59F2-0025-5F87-A7F7DE5B0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915" y="3429000"/>
            <a:ext cx="7895485" cy="52699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r>
              <a:rPr lang="fr-CA"/>
              <a:t>PLACER LE TITRE ICI</a:t>
            </a:r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F9921A3-CC8A-BA68-9A4D-8B1FE965A98E}"/>
              </a:ext>
            </a:extLst>
          </p:cNvPr>
          <p:cNvCxnSpPr>
            <a:cxnSpLocks/>
          </p:cNvCxnSpPr>
          <p:nvPr userDrawn="1"/>
        </p:nvCxnSpPr>
        <p:spPr>
          <a:xfrm>
            <a:off x="765915" y="4267200"/>
            <a:ext cx="0" cy="812800"/>
          </a:xfrm>
          <a:prstGeom prst="line">
            <a:avLst/>
          </a:prstGeom>
          <a:ln>
            <a:solidFill>
              <a:srgbClr val="EF832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2D25110-FE54-18F9-6D87-28DD4DA77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9856" y="4267200"/>
            <a:ext cx="4650631" cy="914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000" b="1" kern="1200" dirty="0">
                <a:solidFill>
                  <a:schemeClr val="bg1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fr-CA" sz="2800"/>
              <a:t>Placer le </a:t>
            </a:r>
            <a:br>
              <a:rPr lang="fr-CA" sz="2800"/>
            </a:br>
            <a:r>
              <a:rPr lang="fr-CA" sz="2800"/>
              <a:t>sous-titre ici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404967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83A99D-D53C-110F-6777-3EB05D8C5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" y="-1"/>
            <a:ext cx="12190512" cy="6858837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55B0840-45F5-9B3B-F849-5B0DDD8EB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174750"/>
            <a:ext cx="6153150" cy="202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PLACER </a:t>
            </a:r>
            <a:br>
              <a:rPr lang="fr-FR"/>
            </a:br>
            <a:r>
              <a:rPr lang="fr-FR"/>
              <a:t>LE TITRE</a:t>
            </a:r>
            <a:br>
              <a:rPr lang="fr-FR"/>
            </a:br>
            <a:r>
              <a:rPr lang="fr-FR"/>
              <a:t>ICI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6C9DCA3-AE6B-1809-2B45-B6FC80CE7F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4144877"/>
            <a:ext cx="489585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Placer le sous-titre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présenta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917DC3-35AD-D314-046C-70E297328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" y="-1"/>
            <a:ext cx="12189023" cy="6857999"/>
          </a:xfrm>
          <a:prstGeom prst="rect">
            <a:avLst/>
          </a:prstGeom>
        </p:spPr>
      </p:pic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34D0C8F1-EC5A-5CFD-2ECC-4DEAA00CEE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89732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1033F6DA-C26B-74DF-4137-F8C4E38B08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927100"/>
            <a:ext cx="4895850" cy="125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PLACER  LE </a:t>
            </a:r>
            <a:br>
              <a:rPr lang="fr-FR"/>
            </a:br>
            <a:r>
              <a:rPr lang="fr-FR"/>
              <a:t>TITRE ICI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6A9ADD8C-4E8C-5FC4-5E80-842453FD6D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437368"/>
            <a:ext cx="489585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Le sous-titre se place ici</a:t>
            </a:r>
            <a:endParaRPr lang="fr-FR"/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0713D0C9-AAF8-BD01-6024-1DC0BD8A0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4875" y="673100"/>
            <a:ext cx="23590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PRÉSENTER PAR</a:t>
            </a:r>
            <a:endParaRPr lang="fr-FR"/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DD2EDFB2-13C3-EB0A-9512-0FFA599E8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4875" y="1060450"/>
            <a:ext cx="23590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/>
              <a:t>Prénom Nom, Titre</a:t>
            </a:r>
            <a:endParaRPr lang="fr-FR"/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7D433E6D-E597-8A87-6335-16809490F4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4875" y="2051050"/>
            <a:ext cx="23590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Jour/mois/année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présenta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ACDA934B-2B4D-6295-26E3-87388AD46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34D0C8F1-EC5A-5CFD-2ECC-4DEAA00CEE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89732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1033F6DA-C26B-74DF-4137-F8C4E38B08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3748358"/>
            <a:ext cx="4895850" cy="125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PLACER  LE </a:t>
            </a:r>
            <a:br>
              <a:rPr lang="fr-FR"/>
            </a:br>
            <a:r>
              <a:rPr lang="fr-FR"/>
              <a:t>TITRE ICI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6A9ADD8C-4E8C-5FC4-5E80-842453FD6D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5258626"/>
            <a:ext cx="489585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Le sous-titre se place ici</a:t>
            </a:r>
            <a:endParaRPr lang="fr-FR"/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0713D0C9-AAF8-BD01-6024-1DC0BD8A0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4875" y="673100"/>
            <a:ext cx="23590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PRÉSENTER PAR</a:t>
            </a:r>
            <a:endParaRPr lang="fr-FR"/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DD2EDFB2-13C3-EB0A-9512-0FFA599E8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4875" y="1060450"/>
            <a:ext cx="23590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/>
              <a:t>Prénom Nom, Titre</a:t>
            </a:r>
            <a:endParaRPr lang="fr-FR"/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7D433E6D-E597-8A87-6335-16809490F4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4875" y="2051050"/>
            <a:ext cx="235902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Jour/mois/année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42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7A99C78-B97B-B3EC-C849-28982DE28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" y="-1"/>
            <a:ext cx="12190512" cy="6858837"/>
          </a:xfrm>
          <a:prstGeom prst="rect">
            <a:avLst/>
          </a:prstGeom>
        </p:spPr>
      </p:pic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63F0D9B3-560D-DB6F-DC30-DE51669A7E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833477"/>
            <a:ext cx="489585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Sous-titre</a:t>
            </a:r>
            <a:endParaRPr lang="fr-FR"/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B6974BC7-42A5-5094-5B1B-56DBF17460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550" y="2493877"/>
            <a:ext cx="7664450" cy="2668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  <a:latin typeface="Public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>
                <a:effectLst/>
                <a:latin typeface="Arial" panose="020B0604020202020204" pitchFamily="34" charset="0"/>
              </a:rPr>
              <a:t>Lorem ipsum </a:t>
            </a:r>
            <a:r>
              <a:rPr lang="fr-CA" err="1">
                <a:effectLst/>
                <a:latin typeface="Arial" panose="020B0604020202020204" pitchFamily="34" charset="0"/>
              </a:rPr>
              <a:t>dolor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amet</a:t>
            </a:r>
            <a:r>
              <a:rPr lang="fr-CA">
                <a:effectLst/>
                <a:latin typeface="Arial" panose="020B0604020202020204" pitchFamily="34" charset="0"/>
              </a:rPr>
              <a:t>. Id </a:t>
            </a:r>
            <a:r>
              <a:rPr lang="fr-CA" err="1">
                <a:effectLst/>
                <a:latin typeface="Arial" panose="020B0604020202020204" pitchFamily="34" charset="0"/>
              </a:rPr>
              <a:t>molestias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cumque</a:t>
            </a:r>
            <a:r>
              <a:rPr lang="fr-CA">
                <a:effectLst/>
                <a:latin typeface="Arial" panose="020B0604020202020204" pitchFamily="34" charset="0"/>
              </a:rPr>
              <a:t> hic </a:t>
            </a:r>
            <a:r>
              <a:rPr lang="fr-CA" err="1">
                <a:effectLst/>
                <a:latin typeface="Arial" panose="020B0604020202020204" pitchFamily="34" charset="0"/>
              </a:rPr>
              <a:t>perspiciatis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eos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reiciendis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autem</a:t>
            </a:r>
            <a:r>
              <a:rPr lang="fr-CA">
                <a:effectLst/>
                <a:latin typeface="Arial" panose="020B0604020202020204" pitchFamily="34" charset="0"/>
              </a:rPr>
              <a:t>. Et </a:t>
            </a:r>
            <a:r>
              <a:rPr lang="fr-CA" err="1">
                <a:effectLst/>
                <a:latin typeface="Arial" panose="020B0604020202020204" pitchFamily="34" charset="0"/>
              </a:rPr>
              <a:t>amet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consectetur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explicabo</a:t>
            </a:r>
            <a:r>
              <a:rPr lang="fr-CA">
                <a:effectLst/>
                <a:latin typeface="Arial" panose="020B0604020202020204" pitchFamily="34" charset="0"/>
              </a:rPr>
              <a:t> quod rem </a:t>
            </a:r>
            <a:r>
              <a:rPr lang="fr-CA" err="1">
                <a:effectLst/>
                <a:latin typeface="Arial" panose="020B0604020202020204" pitchFamily="34" charset="0"/>
              </a:rPr>
              <a:t>commodi</a:t>
            </a:r>
            <a:r>
              <a:rPr lang="fr-CA">
                <a:effectLst/>
                <a:latin typeface="Arial" panose="020B0604020202020204" pitchFamily="34" charset="0"/>
              </a:rPr>
              <a:t> culpa ex </a:t>
            </a:r>
            <a:r>
              <a:rPr lang="fr-CA" err="1">
                <a:effectLst/>
                <a:latin typeface="Arial" panose="020B0604020202020204" pitchFamily="34" charset="0"/>
              </a:rPr>
              <a:t>quis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nemo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ratione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neque</a:t>
            </a:r>
            <a:r>
              <a:rPr lang="fr-CA">
                <a:effectLst/>
                <a:latin typeface="Arial" panose="020B0604020202020204" pitchFamily="34" charset="0"/>
              </a:rPr>
              <a:t> cum libero </a:t>
            </a:r>
            <a:r>
              <a:rPr lang="fr-CA" err="1">
                <a:effectLst/>
                <a:latin typeface="Arial" panose="020B0604020202020204" pitchFamily="34" charset="0"/>
              </a:rPr>
              <a:t>dolores</a:t>
            </a:r>
            <a:r>
              <a:rPr lang="fr-CA">
                <a:effectLst/>
                <a:latin typeface="Arial" panose="020B0604020202020204" pitchFamily="34" charset="0"/>
              </a:rPr>
              <a:t> et </a:t>
            </a:r>
            <a:r>
              <a:rPr lang="fr-CA" err="1">
                <a:effectLst/>
                <a:latin typeface="Arial" panose="020B0604020202020204" pitchFamily="34" charset="0"/>
              </a:rPr>
              <a:t>repellat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iusto</a:t>
            </a:r>
            <a:r>
              <a:rPr lang="fr-CA">
                <a:effectLst/>
                <a:latin typeface="Arial" panose="020B0604020202020204" pitchFamily="34" charset="0"/>
              </a:rPr>
              <a:t>. Lorem ipsum </a:t>
            </a:r>
            <a:r>
              <a:rPr lang="fr-CA" err="1">
                <a:effectLst/>
                <a:latin typeface="Arial" panose="020B0604020202020204" pitchFamily="34" charset="0"/>
              </a:rPr>
              <a:t>dolor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amet</a:t>
            </a:r>
            <a:r>
              <a:rPr lang="fr-CA">
                <a:effectLst/>
                <a:latin typeface="Arial" panose="020B0604020202020204" pitchFamily="34" charset="0"/>
              </a:rPr>
              <a:t>. Id </a:t>
            </a:r>
            <a:r>
              <a:rPr lang="fr-CA" err="1">
                <a:effectLst/>
                <a:latin typeface="Arial" panose="020B0604020202020204" pitchFamily="34" charset="0"/>
              </a:rPr>
              <a:t>molestias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cumque</a:t>
            </a:r>
            <a:r>
              <a:rPr lang="fr-CA">
                <a:effectLst/>
                <a:latin typeface="Arial" panose="020B0604020202020204" pitchFamily="34" charset="0"/>
              </a:rPr>
              <a:t> hic </a:t>
            </a:r>
            <a:r>
              <a:rPr lang="fr-CA" err="1">
                <a:effectLst/>
                <a:latin typeface="Arial" panose="020B0604020202020204" pitchFamily="34" charset="0"/>
              </a:rPr>
              <a:t>perspiciatis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eos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reiciendis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autem</a:t>
            </a:r>
            <a:r>
              <a:rPr lang="fr-CA">
                <a:effectLst/>
                <a:latin typeface="Arial" panose="020B0604020202020204" pitchFamily="34" charset="0"/>
              </a:rPr>
              <a:t>. Et </a:t>
            </a:r>
            <a:r>
              <a:rPr lang="fr-CA" err="1">
                <a:effectLst/>
                <a:latin typeface="Arial" panose="020B0604020202020204" pitchFamily="34" charset="0"/>
              </a:rPr>
              <a:t>amet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consectetur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explicabo</a:t>
            </a:r>
            <a:r>
              <a:rPr lang="fr-CA">
                <a:effectLst/>
                <a:latin typeface="Arial" panose="020B0604020202020204" pitchFamily="34" charset="0"/>
              </a:rPr>
              <a:t> quod rem </a:t>
            </a:r>
            <a:r>
              <a:rPr lang="fr-CA" err="1">
                <a:effectLst/>
                <a:latin typeface="Arial" panose="020B0604020202020204" pitchFamily="34" charset="0"/>
              </a:rPr>
              <a:t>commodi</a:t>
            </a:r>
            <a:r>
              <a:rPr lang="fr-CA">
                <a:effectLst/>
                <a:latin typeface="Arial" panose="020B0604020202020204" pitchFamily="34" charset="0"/>
              </a:rPr>
              <a:t> culpa ex </a:t>
            </a:r>
            <a:r>
              <a:rPr lang="fr-CA" err="1">
                <a:effectLst/>
                <a:latin typeface="Arial" panose="020B0604020202020204" pitchFamily="34" charset="0"/>
              </a:rPr>
              <a:t>quis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nemo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ratione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neque</a:t>
            </a:r>
            <a:r>
              <a:rPr lang="fr-CA">
                <a:effectLst/>
                <a:latin typeface="Arial" panose="020B0604020202020204" pitchFamily="34" charset="0"/>
              </a:rPr>
              <a:t> cum libero </a:t>
            </a:r>
            <a:r>
              <a:rPr lang="fr-CA" err="1">
                <a:effectLst/>
                <a:latin typeface="Arial" panose="020B0604020202020204" pitchFamily="34" charset="0"/>
              </a:rPr>
              <a:t>dolores</a:t>
            </a:r>
            <a:r>
              <a:rPr lang="fr-CA">
                <a:effectLst/>
                <a:latin typeface="Arial" panose="020B0604020202020204" pitchFamily="34" charset="0"/>
              </a:rPr>
              <a:t> et </a:t>
            </a:r>
            <a:r>
              <a:rPr lang="fr-CA" err="1">
                <a:effectLst/>
                <a:latin typeface="Arial" panose="020B0604020202020204" pitchFamily="34" charset="0"/>
              </a:rPr>
              <a:t>repellat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iusto</a:t>
            </a:r>
            <a:r>
              <a:rPr lang="fr-CA">
                <a:effectLst/>
                <a:latin typeface="Arial" panose="020B0604020202020204" pitchFamily="34" charset="0"/>
              </a:rPr>
              <a:t>.</a:t>
            </a:r>
          </a:p>
          <a:p>
            <a:pPr lvl="0"/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23189F3-FCD0-D9EE-5D52-3B4AF2942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050" y="6032500"/>
            <a:ext cx="1123950" cy="361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PAGE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F068D94-C520-82FC-AADA-E65FC0E115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927100"/>
            <a:ext cx="1962150" cy="64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0139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8F8896-5BB2-CEF3-47CB-6C7AE81F0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" y="-1"/>
            <a:ext cx="12190512" cy="6858837"/>
          </a:xfrm>
          <a:prstGeom prst="rect">
            <a:avLst/>
          </a:prstGeom>
        </p:spPr>
      </p:pic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B28F0193-536B-B5F1-3130-192CA3CF0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5850" y="927100"/>
            <a:ext cx="1962150" cy="64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04496A76-0A6F-575A-98FE-68F02AC9C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1450" y="1568450"/>
            <a:ext cx="29337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Sous-titre</a:t>
            </a:r>
            <a:endParaRPr lang="fr-FR"/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2E61723F-E8B8-FE1E-37A9-6F9CB9A88A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81450" y="900027"/>
            <a:ext cx="489585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PLACER LE TITRE ICI</a:t>
            </a:r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64B15DC-7514-E24C-77F0-41A4E1DD62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1450" y="1924050"/>
            <a:ext cx="7131050" cy="813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Public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>
                <a:effectLst/>
                <a:latin typeface="Arial" panose="020B0604020202020204" pitchFamily="34" charset="0"/>
              </a:rPr>
              <a:t>Lorem ipsum </a:t>
            </a:r>
            <a:r>
              <a:rPr lang="fr-CA" err="1">
                <a:effectLst/>
                <a:latin typeface="Arial" panose="020B0604020202020204" pitchFamily="34" charset="0"/>
              </a:rPr>
              <a:t>dolor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amet</a:t>
            </a:r>
            <a:r>
              <a:rPr lang="fr-CA">
                <a:effectLst/>
                <a:latin typeface="Arial" panose="020B0604020202020204" pitchFamily="34" charset="0"/>
              </a:rPr>
              <a:t>. Id </a:t>
            </a:r>
            <a:r>
              <a:rPr lang="fr-CA" err="1">
                <a:effectLst/>
                <a:latin typeface="Arial" panose="020B0604020202020204" pitchFamily="34" charset="0"/>
              </a:rPr>
              <a:t>molestias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cumque</a:t>
            </a:r>
            <a:r>
              <a:rPr lang="fr-CA">
                <a:effectLst/>
                <a:latin typeface="Arial" panose="020B0604020202020204" pitchFamily="34" charset="0"/>
              </a:rPr>
              <a:t> hic </a:t>
            </a:r>
            <a:r>
              <a:rPr lang="fr-CA" err="1">
                <a:effectLst/>
                <a:latin typeface="Arial" panose="020B0604020202020204" pitchFamily="34" charset="0"/>
              </a:rPr>
              <a:t>perspiciatis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eos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reiciendis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autem</a:t>
            </a:r>
            <a:r>
              <a:rPr lang="fr-CA">
                <a:effectLst/>
                <a:latin typeface="Arial" panose="020B0604020202020204" pitchFamily="34" charset="0"/>
              </a:rPr>
              <a:t>. Et </a:t>
            </a:r>
            <a:r>
              <a:rPr lang="fr-CA" err="1">
                <a:effectLst/>
                <a:latin typeface="Arial" panose="020B0604020202020204" pitchFamily="34" charset="0"/>
              </a:rPr>
              <a:t>amet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consectetur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explicabo</a:t>
            </a:r>
            <a:r>
              <a:rPr lang="fr-CA">
                <a:effectLst/>
                <a:latin typeface="Arial" panose="020B0604020202020204" pitchFamily="34" charset="0"/>
              </a:rPr>
              <a:t> quod rem </a:t>
            </a:r>
            <a:r>
              <a:rPr lang="fr-CA" err="1">
                <a:effectLst/>
                <a:latin typeface="Arial" panose="020B0604020202020204" pitchFamily="34" charset="0"/>
              </a:rPr>
              <a:t>commodi</a:t>
            </a:r>
            <a:r>
              <a:rPr lang="fr-CA">
                <a:effectLst/>
                <a:latin typeface="Arial" panose="020B0604020202020204" pitchFamily="34" charset="0"/>
              </a:rPr>
              <a:t> culpa ex </a:t>
            </a:r>
            <a:r>
              <a:rPr lang="fr-CA" err="1">
                <a:effectLst/>
                <a:latin typeface="Arial" panose="020B0604020202020204" pitchFamily="34" charset="0"/>
              </a:rPr>
              <a:t>quis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nemo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ratione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neque</a:t>
            </a:r>
            <a:r>
              <a:rPr lang="fr-CA">
                <a:effectLst/>
                <a:latin typeface="Arial" panose="020B0604020202020204" pitchFamily="34" charset="0"/>
              </a:rPr>
              <a:t> cum libero </a:t>
            </a:r>
            <a:r>
              <a:rPr lang="fr-CA" err="1">
                <a:effectLst/>
                <a:latin typeface="Arial" panose="020B0604020202020204" pitchFamily="34" charset="0"/>
              </a:rPr>
              <a:t>dolores</a:t>
            </a:r>
            <a:r>
              <a:rPr lang="fr-CA">
                <a:effectLst/>
                <a:latin typeface="Arial" panose="020B0604020202020204" pitchFamily="34" charset="0"/>
              </a:rPr>
              <a:t>. </a:t>
            </a:r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FF8305C6-C893-070D-6745-B3187AB233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1450" y="2965450"/>
            <a:ext cx="29337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Sous-titre</a:t>
            </a:r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EC01403E-B97A-F995-F722-172270ADE7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1450" y="3321050"/>
            <a:ext cx="7131050" cy="14400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EF832E"/>
              </a:buClr>
              <a:buSzPct val="100000"/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Public Sans" pitchFamily="2" charset="77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>
                <a:effectLst/>
                <a:latin typeface="Arial" panose="020B0604020202020204" pitchFamily="34" charset="0"/>
              </a:rPr>
              <a:t>Lorem ipsum </a:t>
            </a:r>
            <a:r>
              <a:rPr lang="fr-CA" err="1">
                <a:effectLst/>
                <a:latin typeface="Arial" panose="020B0604020202020204" pitchFamily="34" charset="0"/>
              </a:rPr>
              <a:t>dolor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amet</a:t>
            </a:r>
            <a:r>
              <a:rPr lang="fr-CA">
                <a:effectLst/>
                <a:latin typeface="Arial" panose="020B0604020202020204" pitchFamily="34" charset="0"/>
              </a:rPr>
              <a:t>. Id </a:t>
            </a:r>
            <a:r>
              <a:rPr lang="fr-CA" err="1">
                <a:effectLst/>
                <a:latin typeface="Arial" panose="020B0604020202020204" pitchFamily="34" charset="0"/>
              </a:rPr>
              <a:t>molestias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cumque</a:t>
            </a:r>
            <a:r>
              <a:rPr lang="fr-CA">
                <a:effectLst/>
                <a:latin typeface="Arial" panose="020B0604020202020204" pitchFamily="34" charset="0"/>
              </a:rPr>
              <a:t> hic </a:t>
            </a:r>
            <a:r>
              <a:rPr lang="fr-CA" err="1">
                <a:effectLst/>
                <a:latin typeface="Arial" panose="020B0604020202020204" pitchFamily="34" charset="0"/>
              </a:rPr>
              <a:t>perspiciatis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>
                <a:effectLst/>
                <a:latin typeface="Arial" panose="020B0604020202020204" pitchFamily="34" charset="0"/>
              </a:rPr>
              <a:t>Et </a:t>
            </a:r>
            <a:r>
              <a:rPr lang="fr-CA" err="1">
                <a:effectLst/>
                <a:latin typeface="Arial" panose="020B0604020202020204" pitchFamily="34" charset="0"/>
              </a:rPr>
              <a:t>amet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consectetur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explicabo</a:t>
            </a:r>
            <a:r>
              <a:rPr lang="fr-CA">
                <a:effectLst/>
                <a:latin typeface="Arial" panose="020B0604020202020204" pitchFamily="34" charset="0"/>
              </a:rPr>
              <a:t> quod rem </a:t>
            </a:r>
            <a:r>
              <a:rPr lang="fr-CA" err="1">
                <a:effectLst/>
                <a:latin typeface="Arial" panose="020B0604020202020204" pitchFamily="34" charset="0"/>
              </a:rPr>
              <a:t>commodi</a:t>
            </a:r>
            <a:r>
              <a:rPr lang="fr-CA">
                <a:effectLst/>
                <a:latin typeface="Arial" panose="020B0604020202020204" pitchFamily="34" charset="0"/>
              </a:rPr>
              <a:t> culpa ex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>
                <a:effectLst/>
                <a:latin typeface="Arial" panose="020B0604020202020204" pitchFamily="34" charset="0"/>
              </a:rPr>
              <a:t>Nemo </a:t>
            </a:r>
            <a:r>
              <a:rPr lang="fr-CA" err="1">
                <a:effectLst/>
                <a:latin typeface="Arial" panose="020B0604020202020204" pitchFamily="34" charset="0"/>
              </a:rPr>
              <a:t>sit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ratione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r>
              <a:rPr lang="fr-CA" err="1">
                <a:effectLst/>
                <a:latin typeface="Arial" panose="020B0604020202020204" pitchFamily="34" charset="0"/>
              </a:rPr>
              <a:t>neque</a:t>
            </a:r>
            <a:r>
              <a:rPr lang="fr-CA">
                <a:effectLst/>
                <a:latin typeface="Arial" panose="020B0604020202020204" pitchFamily="34" charset="0"/>
              </a:rPr>
              <a:t> cum libero </a:t>
            </a:r>
            <a:r>
              <a:rPr lang="fr-CA" err="1">
                <a:effectLst/>
                <a:latin typeface="Arial" panose="020B0604020202020204" pitchFamily="34" charset="0"/>
              </a:rPr>
              <a:t>dolores</a:t>
            </a:r>
            <a:r>
              <a:rPr lang="fr-CA">
                <a:effectLst/>
                <a:latin typeface="Arial" panose="020B0604020202020204" pitchFamily="34" charset="0"/>
              </a:rPr>
              <a:t> </a:t>
            </a:r>
            <a:endParaRPr lang="fr-FR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87E7F08B-5831-275A-D21A-2B17B81A73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60050" y="6032500"/>
            <a:ext cx="1123950" cy="361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PAGE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F7DADCF9-146B-7960-E860-C3A34B5583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050" y="1009650"/>
            <a:ext cx="431800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5684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- Table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C5C3A8-E58D-D352-091C-95084E3FD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" y="-1"/>
            <a:ext cx="12190512" cy="6858837"/>
          </a:xfrm>
          <a:prstGeom prst="rect">
            <a:avLst/>
          </a:prstGeom>
        </p:spPr>
      </p:pic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C2B4C8E9-B5D2-92B6-CCDF-E7D6841054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833477"/>
            <a:ext cx="489585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CA"/>
              <a:t>TITRE DU TABLEAU</a:t>
            </a:r>
            <a:endParaRPr lang="fr-FR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62538A8C-DC8C-F4A0-580E-C7562511A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927100"/>
            <a:ext cx="1962150" cy="64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CA3039EC-4227-12D8-F659-61512DF638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60050" y="6032500"/>
            <a:ext cx="1123950" cy="361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EF832E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679123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intéri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8C2854-8442-D9D9-4BE0-3B60E1171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" y="0"/>
            <a:ext cx="12189025" cy="6858000"/>
          </a:xfrm>
          <a:prstGeom prst="rect">
            <a:avLst/>
          </a:prstGeom>
        </p:spPr>
      </p:pic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9D40A7AA-6836-1771-B69D-0BF524604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927100"/>
            <a:ext cx="5327650" cy="64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2A2769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DF494611-DF38-19E3-D6B8-B0ABAC9F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60050" y="6032500"/>
            <a:ext cx="1123950" cy="361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pPr lvl="0"/>
            <a:r>
              <a:rPr lang="fr-FR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4593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F1443C4-7988-E2F9-88F9-D45674F59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" y="-1"/>
            <a:ext cx="12190512" cy="6858837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5A9C3D5-9D89-A71D-6628-12BCFE69651E}"/>
              </a:ext>
            </a:extLst>
          </p:cNvPr>
          <p:cNvCxnSpPr>
            <a:cxnSpLocks/>
          </p:cNvCxnSpPr>
          <p:nvPr userDrawn="1"/>
        </p:nvCxnSpPr>
        <p:spPr>
          <a:xfrm>
            <a:off x="765916" y="4032250"/>
            <a:ext cx="0" cy="2019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57850B47-5170-2566-2762-52DEFF7B9A78}"/>
              </a:ext>
            </a:extLst>
          </p:cNvPr>
          <p:cNvSpPr txBox="1"/>
          <p:nvPr userDrawn="1"/>
        </p:nvSpPr>
        <p:spPr>
          <a:xfrm>
            <a:off x="971550" y="3931956"/>
            <a:ext cx="3937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kern="1200">
                <a:solidFill>
                  <a:srgbClr val="EF832E"/>
                </a:solidFill>
                <a:latin typeface="Public Sans" pitchFamily="2" charset="77"/>
                <a:ea typeface="+mj-ea"/>
                <a:cs typeface="+mj-cs"/>
              </a:rPr>
              <a:t>COLLABORATION</a:t>
            </a:r>
          </a:p>
          <a:p>
            <a:r>
              <a:rPr lang="fr-CA" sz="2800" b="1" kern="1200">
                <a:solidFill>
                  <a:srgbClr val="EF832E"/>
                </a:solidFill>
                <a:latin typeface="Public Sans" pitchFamily="2" charset="77"/>
                <a:ea typeface="+mj-ea"/>
                <a:cs typeface="+mj-cs"/>
              </a:rPr>
              <a:t>INTÉGRITÉ</a:t>
            </a:r>
          </a:p>
          <a:p>
            <a:r>
              <a:rPr lang="fr-CA" sz="2800" b="1" kern="1200">
                <a:solidFill>
                  <a:srgbClr val="EF832E"/>
                </a:solidFill>
                <a:latin typeface="Public Sans" pitchFamily="2" charset="77"/>
                <a:ea typeface="+mj-ea"/>
                <a:cs typeface="+mj-cs"/>
              </a:rPr>
              <a:t>RESPECT</a:t>
            </a:r>
            <a:br>
              <a:rPr lang="fr-CA" sz="2800" b="1" kern="1200">
                <a:solidFill>
                  <a:srgbClr val="EF832E"/>
                </a:solidFill>
                <a:latin typeface="Public Sans" pitchFamily="2" charset="77"/>
                <a:ea typeface="+mj-ea"/>
                <a:cs typeface="+mj-cs"/>
              </a:rPr>
            </a:br>
            <a:r>
              <a:rPr lang="fr-CA" sz="2800" b="1" kern="1200">
                <a:solidFill>
                  <a:srgbClr val="EF832E"/>
                </a:solidFill>
                <a:latin typeface="Public Sans" pitchFamily="2" charset="77"/>
                <a:ea typeface="+mj-ea"/>
                <a:cs typeface="+mj-cs"/>
              </a:rPr>
              <a:t>EXCELLENCE</a:t>
            </a:r>
            <a:br>
              <a:rPr lang="fr-CA" sz="2800" b="1" kern="1200">
                <a:solidFill>
                  <a:srgbClr val="EF832E"/>
                </a:solidFill>
                <a:latin typeface="Public Sans" pitchFamily="2" charset="77"/>
                <a:ea typeface="+mj-ea"/>
                <a:cs typeface="+mj-cs"/>
              </a:rPr>
            </a:br>
            <a:r>
              <a:rPr lang="fr-CA" sz="2800" b="1" kern="1200">
                <a:solidFill>
                  <a:srgbClr val="EF832E"/>
                </a:solidFill>
                <a:latin typeface="Public Sans" pitchFamily="2" charset="77"/>
                <a:ea typeface="+mj-ea"/>
                <a:cs typeface="+mj-cs"/>
              </a:rPr>
              <a:t>INNOVATION</a:t>
            </a:r>
            <a:endParaRPr lang="fr-FR" sz="2800" b="1" kern="1200">
              <a:solidFill>
                <a:srgbClr val="EF832E"/>
              </a:solidFill>
              <a:latin typeface="Public Sans" pitchFamily="2" charset="77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386D40-6F07-3E2F-13D2-D85CF292AFD5}"/>
              </a:ext>
            </a:extLst>
          </p:cNvPr>
          <p:cNvSpPr txBox="1"/>
          <p:nvPr userDrawn="1"/>
        </p:nvSpPr>
        <p:spPr>
          <a:xfrm>
            <a:off x="608121" y="3170583"/>
            <a:ext cx="581299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kern="1200">
                <a:solidFill>
                  <a:schemeClr val="bg1"/>
                </a:solidFill>
                <a:latin typeface="Public Sans" pitchFamily="2" charset="77"/>
                <a:ea typeface="+mj-ea"/>
                <a:cs typeface="+mj-cs"/>
              </a:rPr>
              <a:t>Les valeurs de l’ASCQ</a:t>
            </a:r>
            <a:endParaRPr lang="fr-FR" sz="3600" b="1" kern="1200">
              <a:solidFill>
                <a:schemeClr val="bg1"/>
              </a:solidFill>
              <a:latin typeface="Public Sans" pitchFamily="2" charset="77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0EC160-CC1D-DACF-9C36-58FD58510743}"/>
              </a:ext>
            </a:extLst>
          </p:cNvPr>
          <p:cNvSpPr txBox="1"/>
          <p:nvPr userDrawn="1"/>
        </p:nvSpPr>
        <p:spPr>
          <a:xfrm>
            <a:off x="7440460" y="5378450"/>
            <a:ext cx="377999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nous joindre</a:t>
            </a:r>
            <a:br>
              <a:rPr lang="fr-FR"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1800" b="1" i="0" kern="120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ascq.org</a:t>
            </a:r>
            <a:r>
              <a:rPr lang="fr-FR"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fr-FR" sz="1800" b="1" i="0" kern="120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secretariat@ascq.org</a:t>
            </a:r>
            <a:endParaRPr lang="fr-FR" sz="1800" b="1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73DD52-154A-BF32-4DE6-A380C27D6740}"/>
              </a:ext>
            </a:extLst>
          </p:cNvPr>
          <p:cNvSpPr txBox="1"/>
          <p:nvPr userDrawn="1"/>
        </p:nvSpPr>
        <p:spPr>
          <a:xfrm>
            <a:off x="4988560" y="933363"/>
            <a:ext cx="62318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sz="6600" b="1" kern="1200">
                <a:solidFill>
                  <a:srgbClr val="EF832E"/>
                </a:solidFill>
                <a:latin typeface="Public Sans" pitchFamily="2" charset="77"/>
                <a:ea typeface="+mn-ea"/>
                <a:cs typeface="+mn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0704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4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2" r:id="rId5"/>
    <p:sldLayoutId id="2147483653" r:id="rId6"/>
    <p:sldLayoutId id="2147483657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446844-ECCC-E61A-6005-0BD6F8FC76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549" y="1833477"/>
            <a:ext cx="5476548" cy="436758"/>
          </a:xfrm>
        </p:spPr>
        <p:txBody>
          <a:bodyPr/>
          <a:lstStyle/>
          <a:p>
            <a:r>
              <a:rPr lang="fr-FR" dirty="0"/>
              <a:t>CALENDRIER DES ACTIVITÉS 2023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CF5557-0FA4-64EA-6654-77E825A84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927099"/>
            <a:ext cx="4120712" cy="704851"/>
          </a:xfrm>
        </p:spPr>
        <p:txBody>
          <a:bodyPr/>
          <a:lstStyle/>
          <a:p>
            <a:r>
              <a:rPr lang="fr-FR" dirty="0"/>
              <a:t>CERTIFICATION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B3AE665F-1421-10AB-D470-65D92E83E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181781"/>
              </p:ext>
            </p:extLst>
          </p:nvPr>
        </p:nvGraphicFramePr>
        <p:xfrm>
          <a:off x="1129204" y="2607278"/>
          <a:ext cx="9270815" cy="3212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3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0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 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7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7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7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27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3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23h59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Date</a:t>
                      </a:r>
                      <a:r>
                        <a:rPr lang="fr-CA" sz="11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 limite de dépôt des portfolios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3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  <a:latin typeface="Calibri"/>
                          <a:ea typeface="Calibri"/>
                          <a:cs typeface="Times New Roman"/>
                        </a:rPr>
                        <a:t>13 h 30 à 15 h 30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Examen de certification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r>
                        <a:rPr lang="fr-CA" sz="11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3 Bd du Casino, Gatineau, QC </a:t>
                      </a:r>
                    </a:p>
                    <a:p>
                      <a:r>
                        <a:rPr lang="fr-CA" sz="11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J8Y 6X4 (salle </a:t>
                      </a:r>
                      <a:r>
                        <a:rPr lang="fr-CA" sz="1100" kern="120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à venir)</a:t>
                      </a:r>
                    </a:p>
                    <a:p>
                      <a:endParaRPr lang="fr-CA" sz="1100" kern="12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3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13 H À 15 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Examen de certification 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 algn="l"/>
                      <a:r>
                        <a:rPr lang="fr-CA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Centre des congrès de Québec</a:t>
                      </a:r>
                    </a:p>
                    <a:p>
                      <a:pPr algn="l"/>
                      <a:r>
                        <a:rPr lang="fr-CA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Salle à venir, 1000 Bd René-Lévesque E, Québec, QC G1R 5T8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3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À venir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Remise des certificats 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EBEBEB"/>
                          </a:highlight>
                        </a:rPr>
                        <a:t> </a:t>
                      </a:r>
                    </a:p>
                    <a:p>
                      <a:pPr algn="l"/>
                      <a:r>
                        <a:rPr lang="fr-CA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Centre des congrès de Québec</a:t>
                      </a:r>
                    </a:p>
                    <a:p>
                      <a:pPr algn="l"/>
                      <a:r>
                        <a:rPr lang="fr-CA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EBEBEB"/>
                          </a:highlight>
                          <a:latin typeface="+mn-lt"/>
                          <a:ea typeface="+mn-ea"/>
                          <a:cs typeface="+mn-cs"/>
                        </a:rPr>
                        <a:t>Salle à venir, 1000 Bd René-Lévesque E, Québec, QC G1R 5T8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solidFill>
                          <a:schemeClr val="tx1"/>
                        </a:solidFill>
                        <a:effectLst/>
                        <a:highlight>
                          <a:srgbClr val="EBEBEB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7972922-9982-C227-9C07-672F8FE28FF9}"/>
              </a:ext>
            </a:extLst>
          </p:cNvPr>
          <p:cNvSpPr txBox="1"/>
          <p:nvPr/>
        </p:nvSpPr>
        <p:spPr>
          <a:xfrm>
            <a:off x="1697496" y="2607277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CA5A20-7CEE-6730-025F-38ACBB0D4B32}"/>
              </a:ext>
            </a:extLst>
          </p:cNvPr>
          <p:cNvSpPr txBox="1"/>
          <p:nvPr/>
        </p:nvSpPr>
        <p:spPr>
          <a:xfrm>
            <a:off x="3364490" y="2607278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</a:rPr>
              <a:t>HEURE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6BC396-F916-F110-CC68-3DA20963DF49}"/>
              </a:ext>
            </a:extLst>
          </p:cNvPr>
          <p:cNvSpPr txBox="1"/>
          <p:nvPr/>
        </p:nvSpPr>
        <p:spPr>
          <a:xfrm>
            <a:off x="5764611" y="2612166"/>
            <a:ext cx="1044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C56183-BE46-A96C-489C-878CE459C349}"/>
              </a:ext>
            </a:extLst>
          </p:cNvPr>
          <p:cNvSpPr txBox="1"/>
          <p:nvPr/>
        </p:nvSpPr>
        <p:spPr>
          <a:xfrm>
            <a:off x="9014298" y="2607277"/>
            <a:ext cx="6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</a:rPr>
              <a:t>LIEU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3CC9DD-385D-E6A7-488B-11DDB4944B68}"/>
              </a:ext>
            </a:extLst>
          </p:cNvPr>
          <p:cNvSpPr txBox="1"/>
          <p:nvPr/>
        </p:nvSpPr>
        <p:spPr>
          <a:xfrm flipH="1">
            <a:off x="1242220" y="3005849"/>
            <a:ext cx="1549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</a:rPr>
              <a:t>1er novembre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84B2AF-2E4B-683D-07AA-D67B688116A3}"/>
              </a:ext>
            </a:extLst>
          </p:cNvPr>
          <p:cNvSpPr txBox="1"/>
          <p:nvPr/>
        </p:nvSpPr>
        <p:spPr>
          <a:xfrm flipH="1">
            <a:off x="1242220" y="3580719"/>
            <a:ext cx="1286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</a:rPr>
              <a:t>30 mai 2024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DE492C-8C7E-D712-BCD7-32614EED25FE}"/>
              </a:ext>
            </a:extLst>
          </p:cNvPr>
          <p:cNvSpPr txBox="1"/>
          <p:nvPr/>
        </p:nvSpPr>
        <p:spPr>
          <a:xfrm flipH="1">
            <a:off x="1238836" y="4107797"/>
            <a:ext cx="15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</a:rPr>
              <a:t>16 octobre 2024 lors du colloque du MSP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7134E1-3F66-90E4-5AA1-1F0044A00978}"/>
              </a:ext>
            </a:extLst>
          </p:cNvPr>
          <p:cNvSpPr txBox="1"/>
          <p:nvPr/>
        </p:nvSpPr>
        <p:spPr>
          <a:xfrm flipH="1">
            <a:off x="1238836" y="4906505"/>
            <a:ext cx="154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</a:rPr>
              <a:t>Octobre 2024 lors du colloque du MSP</a:t>
            </a:r>
          </a:p>
        </p:txBody>
      </p:sp>
    </p:spTree>
    <p:extLst>
      <p:ext uri="{BB962C8B-B14F-4D97-AF65-F5344CB8AC3E}">
        <p14:creationId xmlns:p14="http://schemas.microsoft.com/office/powerpoint/2010/main" val="10130794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134</Words>
  <Application>Microsoft Office PowerPoint</Application>
  <PresentationFormat>Grand écran</PresentationFormat>
  <Paragraphs>45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Public Sans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Alyson Beaudet-Boisvert</dc:creator>
  <cp:lastModifiedBy>Jasmine Lafleur</cp:lastModifiedBy>
  <cp:revision>9</cp:revision>
  <dcterms:created xsi:type="dcterms:W3CDTF">2023-01-23T16:53:38Z</dcterms:created>
  <dcterms:modified xsi:type="dcterms:W3CDTF">2024-01-19T17:01:33Z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gnivaPresentationIdentifier">
    <vt:lpwstr>e32907ef-9b84-429b-b98b-f0e1a8201e09</vt:lpwstr>
  </property>
  <property fmtid="{D5CDD505-2E9C-101B-9397-08002B2CF9AE}" pid="3" name="CognivaFacetFonction">
    <vt:lpwstr>Sécurité incendie</vt:lpwstr>
  </property>
  <property fmtid="{D5CDD505-2E9C-101B-9397-08002B2CF9AE}" pid="4" name="CognivaFacetPoste">
    <vt:lpwstr>Directrice</vt:lpwstr>
  </property>
  <property fmtid="{D5CDD505-2E9C-101B-9397-08002B2CF9AE}" pid="5" name="CognivaFacetAuteur">
    <vt:lpwstr>GATINEAU\belands</vt:lpwstr>
  </property>
  <property fmtid="{D5CDD505-2E9C-101B-9397-08002B2CF9AE}" pid="6" name="CognivaFacetNumerodePosteRH">
    <vt:lpwstr>INC-CAD-054</vt:lpwstr>
  </property>
</Properties>
</file>