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5.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8.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9.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0.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1.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12.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13.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14.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7" r:id="rId4"/>
  </p:sldMasterIdLst>
  <p:notesMasterIdLst>
    <p:notesMasterId r:id="rId32"/>
  </p:notesMasterIdLst>
  <p:handoutMasterIdLst>
    <p:handoutMasterId r:id="rId33"/>
  </p:handoutMasterIdLst>
  <p:sldIdLst>
    <p:sldId id="306" r:id="rId5"/>
    <p:sldId id="805" r:id="rId6"/>
    <p:sldId id="467" r:id="rId7"/>
    <p:sldId id="466" r:id="rId8"/>
    <p:sldId id="460" r:id="rId9"/>
    <p:sldId id="461" r:id="rId10"/>
    <p:sldId id="462" r:id="rId11"/>
    <p:sldId id="463" r:id="rId12"/>
    <p:sldId id="464" r:id="rId13"/>
    <p:sldId id="471" r:id="rId14"/>
    <p:sldId id="470" r:id="rId15"/>
    <p:sldId id="469" r:id="rId16"/>
    <p:sldId id="468" r:id="rId17"/>
    <p:sldId id="459" r:id="rId18"/>
    <p:sldId id="357" r:id="rId19"/>
    <p:sldId id="800" r:id="rId20"/>
    <p:sldId id="474" r:id="rId21"/>
    <p:sldId id="807" r:id="rId22"/>
    <p:sldId id="806" r:id="rId23"/>
    <p:sldId id="472" r:id="rId24"/>
    <p:sldId id="380" r:id="rId25"/>
    <p:sldId id="473" r:id="rId26"/>
    <p:sldId id="377" r:id="rId27"/>
    <p:sldId id="409" r:id="rId28"/>
    <p:sldId id="382" r:id="rId29"/>
    <p:sldId id="412" r:id="rId30"/>
    <p:sldId id="804" r:id="rId31"/>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Times New Roman" pitchFamily="18" charset="0"/>
        <a:ea typeface="MS PGothic" pitchFamily="34" charset="-128"/>
        <a:cs typeface="Arial" pitchFamily="34" charset="0"/>
      </a:defRPr>
    </a:lvl1pPr>
    <a:lvl2pPr marL="457200" algn="l" defTabSz="457200" rtl="0" fontAlgn="base">
      <a:spcBef>
        <a:spcPct val="0"/>
      </a:spcBef>
      <a:spcAft>
        <a:spcPct val="0"/>
      </a:spcAft>
      <a:defRPr kern="1200">
        <a:solidFill>
          <a:schemeClr val="tx1"/>
        </a:solidFill>
        <a:latin typeface="Times New Roman" pitchFamily="18" charset="0"/>
        <a:ea typeface="MS PGothic" pitchFamily="34" charset="-128"/>
        <a:cs typeface="Arial" pitchFamily="34" charset="0"/>
      </a:defRPr>
    </a:lvl2pPr>
    <a:lvl3pPr marL="914400" algn="l" defTabSz="457200" rtl="0" fontAlgn="base">
      <a:spcBef>
        <a:spcPct val="0"/>
      </a:spcBef>
      <a:spcAft>
        <a:spcPct val="0"/>
      </a:spcAft>
      <a:defRPr kern="1200">
        <a:solidFill>
          <a:schemeClr val="tx1"/>
        </a:solidFill>
        <a:latin typeface="Times New Roman" pitchFamily="18" charset="0"/>
        <a:ea typeface="MS PGothic" pitchFamily="34" charset="-128"/>
        <a:cs typeface="Arial" pitchFamily="34" charset="0"/>
      </a:defRPr>
    </a:lvl3pPr>
    <a:lvl4pPr marL="1371600" algn="l" defTabSz="457200" rtl="0" fontAlgn="base">
      <a:spcBef>
        <a:spcPct val="0"/>
      </a:spcBef>
      <a:spcAft>
        <a:spcPct val="0"/>
      </a:spcAft>
      <a:defRPr kern="1200">
        <a:solidFill>
          <a:schemeClr val="tx1"/>
        </a:solidFill>
        <a:latin typeface="Times New Roman" pitchFamily="18" charset="0"/>
        <a:ea typeface="MS PGothic" pitchFamily="34" charset="-128"/>
        <a:cs typeface="Arial" pitchFamily="34" charset="0"/>
      </a:defRPr>
    </a:lvl4pPr>
    <a:lvl5pPr marL="1828800" algn="l" defTabSz="457200" rtl="0" fontAlgn="base">
      <a:spcBef>
        <a:spcPct val="0"/>
      </a:spcBef>
      <a:spcAft>
        <a:spcPct val="0"/>
      </a:spcAft>
      <a:defRPr kern="1200">
        <a:solidFill>
          <a:schemeClr val="tx1"/>
        </a:solidFill>
        <a:latin typeface="Times New Roman" pitchFamily="18" charset="0"/>
        <a:ea typeface="MS PGothic" pitchFamily="34" charset="-128"/>
        <a:cs typeface="Arial" pitchFamily="34" charset="0"/>
      </a:defRPr>
    </a:lvl5pPr>
    <a:lvl6pPr marL="2286000" algn="l" defTabSz="914400" rtl="0" eaLnBrk="1" latinLnBrk="0" hangingPunct="1">
      <a:defRPr kern="1200">
        <a:solidFill>
          <a:schemeClr val="tx1"/>
        </a:solidFill>
        <a:latin typeface="Times New Roman" pitchFamily="18" charset="0"/>
        <a:ea typeface="MS PGothic" pitchFamily="34" charset="-128"/>
        <a:cs typeface="Arial" pitchFamily="34" charset="0"/>
      </a:defRPr>
    </a:lvl6pPr>
    <a:lvl7pPr marL="2743200" algn="l" defTabSz="914400" rtl="0" eaLnBrk="1" latinLnBrk="0" hangingPunct="1">
      <a:defRPr kern="1200">
        <a:solidFill>
          <a:schemeClr val="tx1"/>
        </a:solidFill>
        <a:latin typeface="Times New Roman" pitchFamily="18" charset="0"/>
        <a:ea typeface="MS PGothic" pitchFamily="34" charset="-128"/>
        <a:cs typeface="Arial" pitchFamily="34" charset="0"/>
      </a:defRPr>
    </a:lvl7pPr>
    <a:lvl8pPr marL="3200400" algn="l" defTabSz="914400" rtl="0" eaLnBrk="1" latinLnBrk="0" hangingPunct="1">
      <a:defRPr kern="1200">
        <a:solidFill>
          <a:schemeClr val="tx1"/>
        </a:solidFill>
        <a:latin typeface="Times New Roman" pitchFamily="18" charset="0"/>
        <a:ea typeface="MS PGothic" pitchFamily="34" charset="-128"/>
        <a:cs typeface="Arial" pitchFamily="34" charset="0"/>
      </a:defRPr>
    </a:lvl8pPr>
    <a:lvl9pPr marL="3657600" algn="l" defTabSz="914400" rtl="0" eaLnBrk="1" latinLnBrk="0" hangingPunct="1">
      <a:defRPr kern="1200">
        <a:solidFill>
          <a:schemeClr val="tx1"/>
        </a:solidFill>
        <a:latin typeface="Times New Roman" pitchFamily="18" charset="0"/>
        <a:ea typeface="MS PGothic" pitchFamily="34" charset="-128"/>
        <a:cs typeface="Arial"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70C0"/>
    <a:srgbClr val="00FF00"/>
    <a:srgbClr val="66FF33"/>
    <a:srgbClr val="0099FF"/>
    <a:srgbClr val="663300"/>
    <a:srgbClr val="000065"/>
    <a:srgbClr val="0000FF"/>
    <a:srgbClr val="0000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52" autoAdjust="0"/>
    <p:restoredTop sz="72973" autoAdjust="0"/>
  </p:normalViewPr>
  <p:slideViewPr>
    <p:cSldViewPr snapToGrid="0" snapToObjects="1">
      <p:cViewPr varScale="1">
        <p:scale>
          <a:sx n="46" d="100"/>
          <a:sy n="46" d="100"/>
        </p:scale>
        <p:origin x="1572" y="54"/>
      </p:cViewPr>
      <p:guideLst/>
    </p:cSldViewPr>
  </p:slideViewPr>
  <p:outlineViewPr>
    <p:cViewPr>
      <p:scale>
        <a:sx n="33" d="100"/>
        <a:sy n="33" d="100"/>
      </p:scale>
      <p:origin x="0" y="2352"/>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78" d="100"/>
          <a:sy n="78" d="100"/>
        </p:scale>
        <p:origin x="-2034"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37628" cy="464184"/>
          </a:xfrm>
          <a:prstGeom prst="rect">
            <a:avLst/>
          </a:prstGeom>
        </p:spPr>
        <p:txBody>
          <a:bodyPr vert="horz" lIns="91571" tIns="45786" rIns="91571" bIns="45786" rtlCol="0"/>
          <a:lstStyle>
            <a:lvl1pPr algn="l">
              <a:defRPr sz="1200">
                <a:cs typeface="+mn-cs"/>
              </a:defRPr>
            </a:lvl1pPr>
          </a:lstStyle>
          <a:p>
            <a:pPr>
              <a:defRPr/>
            </a:pPr>
            <a:endParaRPr lang="fr-CA"/>
          </a:p>
        </p:txBody>
      </p:sp>
      <p:sp>
        <p:nvSpPr>
          <p:cNvPr id="3" name="Espace réservé de la date 2"/>
          <p:cNvSpPr>
            <a:spLocks noGrp="1"/>
          </p:cNvSpPr>
          <p:nvPr>
            <p:ph type="dt" sz="quarter" idx="1"/>
          </p:nvPr>
        </p:nvSpPr>
        <p:spPr>
          <a:xfrm>
            <a:off x="3971184" y="0"/>
            <a:ext cx="3037628" cy="464184"/>
          </a:xfrm>
          <a:prstGeom prst="rect">
            <a:avLst/>
          </a:prstGeom>
        </p:spPr>
        <p:txBody>
          <a:bodyPr vert="horz" lIns="91571" tIns="45786" rIns="91571" bIns="45786" rtlCol="0"/>
          <a:lstStyle>
            <a:lvl1pPr algn="r">
              <a:defRPr sz="1200">
                <a:cs typeface="+mn-cs"/>
              </a:defRPr>
            </a:lvl1pPr>
          </a:lstStyle>
          <a:p>
            <a:pPr>
              <a:defRPr/>
            </a:pPr>
            <a:fld id="{6395A94D-7572-421E-BD7B-B636194D92FB}" type="datetimeFigureOut">
              <a:rPr lang="fr-CA"/>
              <a:pPr>
                <a:defRPr/>
              </a:pPr>
              <a:t>2023-07-05</a:t>
            </a:fld>
            <a:endParaRPr lang="fr-CA"/>
          </a:p>
        </p:txBody>
      </p:sp>
      <p:sp>
        <p:nvSpPr>
          <p:cNvPr id="4" name="Espace réservé du pied de page 3"/>
          <p:cNvSpPr>
            <a:spLocks noGrp="1"/>
          </p:cNvSpPr>
          <p:nvPr>
            <p:ph type="ftr" sz="quarter" idx="2"/>
          </p:nvPr>
        </p:nvSpPr>
        <p:spPr>
          <a:xfrm>
            <a:off x="1" y="8830628"/>
            <a:ext cx="3037628" cy="464184"/>
          </a:xfrm>
          <a:prstGeom prst="rect">
            <a:avLst/>
          </a:prstGeom>
        </p:spPr>
        <p:txBody>
          <a:bodyPr vert="horz" lIns="91571" tIns="45786" rIns="91571" bIns="45786" rtlCol="0" anchor="b"/>
          <a:lstStyle>
            <a:lvl1pPr algn="l">
              <a:defRPr sz="1200">
                <a:cs typeface="+mn-cs"/>
              </a:defRPr>
            </a:lvl1pPr>
          </a:lstStyle>
          <a:p>
            <a:pPr>
              <a:defRPr/>
            </a:pPr>
            <a:endParaRPr lang="fr-CA"/>
          </a:p>
        </p:txBody>
      </p:sp>
      <p:sp>
        <p:nvSpPr>
          <p:cNvPr id="5" name="Espace réservé du numéro de diapositive 4"/>
          <p:cNvSpPr>
            <a:spLocks noGrp="1"/>
          </p:cNvSpPr>
          <p:nvPr>
            <p:ph type="sldNum" sz="quarter" idx="3"/>
          </p:nvPr>
        </p:nvSpPr>
        <p:spPr>
          <a:xfrm>
            <a:off x="3971184" y="8830628"/>
            <a:ext cx="3037628" cy="464184"/>
          </a:xfrm>
          <a:prstGeom prst="rect">
            <a:avLst/>
          </a:prstGeom>
        </p:spPr>
        <p:txBody>
          <a:bodyPr vert="horz" lIns="91571" tIns="45786" rIns="91571" bIns="45786" rtlCol="0" anchor="b"/>
          <a:lstStyle>
            <a:lvl1pPr algn="r">
              <a:defRPr sz="1200">
                <a:cs typeface="+mn-cs"/>
              </a:defRPr>
            </a:lvl1pPr>
          </a:lstStyle>
          <a:p>
            <a:pPr>
              <a:defRPr/>
            </a:pPr>
            <a:fld id="{EF8BA085-1801-4171-BFDB-CACE5005A6E4}" type="slidenum">
              <a:rPr lang="fr-CA"/>
              <a:pPr>
                <a:defRPr/>
              </a:pPr>
              <a:t>‹N°›</a:t>
            </a:fld>
            <a:endParaRPr lang="fr-CA"/>
          </a:p>
        </p:txBody>
      </p:sp>
    </p:spTree>
    <p:extLst>
      <p:ext uri="{BB962C8B-B14F-4D97-AF65-F5344CB8AC3E}">
        <p14:creationId xmlns:p14="http://schemas.microsoft.com/office/powerpoint/2010/main" val="2104169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37628" cy="464184"/>
          </a:xfrm>
          <a:prstGeom prst="rect">
            <a:avLst/>
          </a:prstGeom>
        </p:spPr>
        <p:txBody>
          <a:bodyPr vert="horz" lIns="91571" tIns="45786" rIns="91571" bIns="45786" rtlCol="0"/>
          <a:lstStyle>
            <a:lvl1pPr algn="l">
              <a:defRPr sz="1200">
                <a:cs typeface="+mn-cs"/>
              </a:defRPr>
            </a:lvl1pPr>
          </a:lstStyle>
          <a:p>
            <a:pPr>
              <a:defRPr/>
            </a:pPr>
            <a:endParaRPr lang="fr-CA"/>
          </a:p>
        </p:txBody>
      </p:sp>
      <p:sp>
        <p:nvSpPr>
          <p:cNvPr id="3" name="Espace réservé de la date 2"/>
          <p:cNvSpPr>
            <a:spLocks noGrp="1"/>
          </p:cNvSpPr>
          <p:nvPr>
            <p:ph type="dt" idx="1"/>
          </p:nvPr>
        </p:nvSpPr>
        <p:spPr>
          <a:xfrm>
            <a:off x="3971184" y="0"/>
            <a:ext cx="3037628" cy="464184"/>
          </a:xfrm>
          <a:prstGeom prst="rect">
            <a:avLst/>
          </a:prstGeom>
        </p:spPr>
        <p:txBody>
          <a:bodyPr vert="horz" lIns="91571" tIns="45786" rIns="91571" bIns="45786" rtlCol="0"/>
          <a:lstStyle>
            <a:lvl1pPr algn="r">
              <a:defRPr sz="1200">
                <a:cs typeface="+mn-cs"/>
              </a:defRPr>
            </a:lvl1pPr>
          </a:lstStyle>
          <a:p>
            <a:pPr>
              <a:defRPr/>
            </a:pPr>
            <a:fld id="{1A1B9822-0910-4BC4-8F22-8E546CC70B11}" type="datetimeFigureOut">
              <a:rPr lang="fr-CA"/>
              <a:pPr>
                <a:defRPr/>
              </a:pPr>
              <a:t>2023-07-05</a:t>
            </a:fld>
            <a:endParaRPr lang="fr-CA"/>
          </a:p>
        </p:txBody>
      </p:sp>
      <p:sp>
        <p:nvSpPr>
          <p:cNvPr id="4" name="Espace réservé de l'image des diapositives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1571" tIns="45786" rIns="91571" bIns="45786" rtlCol="0" anchor="ctr"/>
          <a:lstStyle/>
          <a:p>
            <a:pPr lvl="0"/>
            <a:endParaRPr lang="fr-CA" noProof="0"/>
          </a:p>
        </p:txBody>
      </p:sp>
      <p:sp>
        <p:nvSpPr>
          <p:cNvPr id="5" name="Espace réservé des commentaires 4"/>
          <p:cNvSpPr>
            <a:spLocks noGrp="1"/>
          </p:cNvSpPr>
          <p:nvPr>
            <p:ph type="body" sz="quarter" idx="3"/>
          </p:nvPr>
        </p:nvSpPr>
        <p:spPr>
          <a:xfrm>
            <a:off x="701359" y="4416109"/>
            <a:ext cx="5607684" cy="4182427"/>
          </a:xfrm>
          <a:prstGeom prst="rect">
            <a:avLst/>
          </a:prstGeom>
        </p:spPr>
        <p:txBody>
          <a:bodyPr vert="horz" lIns="91571" tIns="45786" rIns="91571" bIns="45786"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A" noProof="0"/>
          </a:p>
        </p:txBody>
      </p:sp>
      <p:sp>
        <p:nvSpPr>
          <p:cNvPr id="6" name="Espace réservé du pied de page 5"/>
          <p:cNvSpPr>
            <a:spLocks noGrp="1"/>
          </p:cNvSpPr>
          <p:nvPr>
            <p:ph type="ftr" sz="quarter" idx="4"/>
          </p:nvPr>
        </p:nvSpPr>
        <p:spPr>
          <a:xfrm>
            <a:off x="1" y="8830628"/>
            <a:ext cx="3037628" cy="464184"/>
          </a:xfrm>
          <a:prstGeom prst="rect">
            <a:avLst/>
          </a:prstGeom>
        </p:spPr>
        <p:txBody>
          <a:bodyPr vert="horz" lIns="91571" tIns="45786" rIns="91571" bIns="45786" rtlCol="0" anchor="b"/>
          <a:lstStyle>
            <a:lvl1pPr algn="l">
              <a:defRPr sz="1200">
                <a:cs typeface="+mn-cs"/>
              </a:defRPr>
            </a:lvl1pPr>
          </a:lstStyle>
          <a:p>
            <a:pPr>
              <a:defRPr/>
            </a:pPr>
            <a:endParaRPr lang="fr-CA"/>
          </a:p>
        </p:txBody>
      </p:sp>
      <p:sp>
        <p:nvSpPr>
          <p:cNvPr id="7" name="Espace réservé du numéro de diapositive 6"/>
          <p:cNvSpPr>
            <a:spLocks noGrp="1"/>
          </p:cNvSpPr>
          <p:nvPr>
            <p:ph type="sldNum" sz="quarter" idx="5"/>
          </p:nvPr>
        </p:nvSpPr>
        <p:spPr>
          <a:xfrm>
            <a:off x="3971184" y="8830628"/>
            <a:ext cx="3037628" cy="464184"/>
          </a:xfrm>
          <a:prstGeom prst="rect">
            <a:avLst/>
          </a:prstGeom>
        </p:spPr>
        <p:txBody>
          <a:bodyPr vert="horz" lIns="91571" tIns="45786" rIns="91571" bIns="45786" rtlCol="0" anchor="b"/>
          <a:lstStyle>
            <a:lvl1pPr algn="r">
              <a:defRPr sz="1200">
                <a:cs typeface="+mn-cs"/>
              </a:defRPr>
            </a:lvl1pPr>
          </a:lstStyle>
          <a:p>
            <a:pPr>
              <a:defRPr/>
            </a:pPr>
            <a:fld id="{CC126174-C6AC-4109-A4D6-7FBFD6211EA3}" type="slidenum">
              <a:rPr lang="fr-CA"/>
              <a:pPr>
                <a:defRPr/>
              </a:pPr>
              <a:t>‹N°›</a:t>
            </a:fld>
            <a:endParaRPr lang="fr-CA"/>
          </a:p>
        </p:txBody>
      </p:sp>
    </p:spTree>
    <p:extLst>
      <p:ext uri="{BB962C8B-B14F-4D97-AF65-F5344CB8AC3E}">
        <p14:creationId xmlns:p14="http://schemas.microsoft.com/office/powerpoint/2010/main" val="1296400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quebec.ca/gouvernement/politiques-orientations/plan-de-protection-du-territoire-face-aux-inondations/bureau-de-projets"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quebec.ca/gouvernement/politiques-orientations/plan-economie-verte" TargetMode="External"/><Relationship Id="rId4" Type="http://schemas.openxmlformats.org/officeDocument/2006/relationships/hyperlink" Target="https://www.quebec.ca/gouvernement/politiques-orientations/plan-de-protection-du-territoire-face-aux-inonda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CC126174-C6AC-4109-A4D6-7FBFD6211EA3}" type="slidenum">
              <a:rPr lang="fr-CA" smtClean="0"/>
              <a:pPr>
                <a:defRPr/>
              </a:pPr>
              <a:t>1</a:t>
            </a:fld>
            <a:endParaRPr lang="fr-CA"/>
          </a:p>
        </p:txBody>
      </p:sp>
    </p:spTree>
    <p:extLst>
      <p:ext uri="{BB962C8B-B14F-4D97-AF65-F5344CB8AC3E}">
        <p14:creationId xmlns:p14="http://schemas.microsoft.com/office/powerpoint/2010/main" val="15050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Autonomie!!!</a:t>
            </a:r>
          </a:p>
        </p:txBody>
      </p:sp>
      <p:sp>
        <p:nvSpPr>
          <p:cNvPr id="4" name="Espace réservé du numéro de diapositive 3"/>
          <p:cNvSpPr>
            <a:spLocks noGrp="1"/>
          </p:cNvSpPr>
          <p:nvPr>
            <p:ph type="sldNum" sz="quarter" idx="5"/>
          </p:nvPr>
        </p:nvSpPr>
        <p:spPr/>
        <p:txBody>
          <a:bodyPr/>
          <a:lstStyle/>
          <a:p>
            <a:fld id="{D49F6223-A964-3143-AB7D-4FBDAC96C29B}" type="slidenum">
              <a:rPr lang="fr-CA" smtClean="0"/>
              <a:pPr/>
              <a:t>21</a:t>
            </a:fld>
            <a:endParaRPr lang="fr-CA"/>
          </a:p>
        </p:txBody>
      </p:sp>
    </p:spTree>
    <p:extLst>
      <p:ext uri="{BB962C8B-B14F-4D97-AF65-F5344CB8AC3E}">
        <p14:creationId xmlns:p14="http://schemas.microsoft.com/office/powerpoint/2010/main" val="411051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D49F6223-A964-3143-AB7D-4FBDAC96C29B}" type="slidenum">
              <a:rPr lang="fr-CA" smtClean="0"/>
              <a:pPr/>
              <a:t>23</a:t>
            </a:fld>
            <a:endParaRPr lang="fr-CA"/>
          </a:p>
        </p:txBody>
      </p:sp>
    </p:spTree>
    <p:extLst>
      <p:ext uri="{BB962C8B-B14F-4D97-AF65-F5344CB8AC3E}">
        <p14:creationId xmlns:p14="http://schemas.microsoft.com/office/powerpoint/2010/main" val="1540735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D49F6223-A964-3143-AB7D-4FBDAC96C29B}" type="slidenum">
              <a:rPr lang="fr-CA" smtClean="0"/>
              <a:pPr/>
              <a:t>24</a:t>
            </a:fld>
            <a:endParaRPr lang="fr-CA"/>
          </a:p>
        </p:txBody>
      </p:sp>
    </p:spTree>
    <p:extLst>
      <p:ext uri="{BB962C8B-B14F-4D97-AF65-F5344CB8AC3E}">
        <p14:creationId xmlns:p14="http://schemas.microsoft.com/office/powerpoint/2010/main" val="3293926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40000" lnSpcReduction="20000"/>
          </a:bodyPr>
          <a:lstStyle/>
          <a:p>
            <a:pPr eaLnBrk="1" hangingPunct="1"/>
            <a:r>
              <a:rPr lang="fr-FR" altLang="en-US" dirty="0"/>
              <a:t>Comment en sommes nous arrivés là……la science nous en parle depuis tellement longtemps</a:t>
            </a:r>
          </a:p>
          <a:p>
            <a:pPr eaLnBrk="1" hangingPunct="1"/>
            <a:endParaRPr lang="fr-FR" altLang="en-US" dirty="0"/>
          </a:p>
          <a:p>
            <a:pPr eaLnBrk="1" hangingPunct="1"/>
            <a:r>
              <a:rPr lang="fr-FR" altLang="en-US" dirty="0"/>
              <a:t>Vision globale et ECONOMIQUE quoi que</a:t>
            </a:r>
          </a:p>
          <a:p>
            <a:pPr eaLnBrk="1" hangingPunct="1"/>
            <a:endParaRPr lang="fr-FR" altLang="en-US" dirty="0"/>
          </a:p>
          <a:p>
            <a:pPr eaLnBrk="1" hangingPunct="1"/>
            <a:r>
              <a:rPr lang="fr-FR" altLang="en-US" dirty="0"/>
              <a:t>2 ans</a:t>
            </a:r>
          </a:p>
          <a:p>
            <a:pPr marL="171450" indent="-171450" eaLnBrk="1" hangingPunct="1">
              <a:buFont typeface="Arial" panose="020B0604020202020204" pitchFamily="34" charset="0"/>
              <a:buChar char="•"/>
            </a:pPr>
            <a:r>
              <a:rPr lang="fr-CA" altLang="en-US" dirty="0"/>
              <a:t>Crise du coût de la vie</a:t>
            </a:r>
          </a:p>
          <a:p>
            <a:pPr marL="171450" indent="-171450" eaLnBrk="1" hangingPunct="1">
              <a:buFont typeface="Arial" panose="020B0604020202020204" pitchFamily="34" charset="0"/>
              <a:buChar char="•"/>
            </a:pPr>
            <a:r>
              <a:rPr lang="fr-CA" altLang="en-US" dirty="0"/>
              <a:t>Catastrophes naturelles et événements climatiques extrêmes</a:t>
            </a:r>
          </a:p>
          <a:p>
            <a:pPr marL="171450" indent="-171450" eaLnBrk="1" hangingPunct="1">
              <a:buFont typeface="Arial" panose="020B0604020202020204" pitchFamily="34" charset="0"/>
              <a:buChar char="•"/>
            </a:pPr>
            <a:r>
              <a:rPr lang="fr-CA" altLang="en-US" dirty="0"/>
              <a:t>Confrontation géoéconomique</a:t>
            </a:r>
          </a:p>
          <a:p>
            <a:pPr marL="171450" indent="-171450" eaLnBrk="1" hangingPunct="1">
              <a:buFont typeface="Arial" panose="020B0604020202020204" pitchFamily="34" charset="0"/>
              <a:buChar char="•"/>
            </a:pPr>
            <a:r>
              <a:rPr lang="fr-CA" altLang="en-US" dirty="0"/>
              <a:t>Incapacité à atténuer le changement climatique</a:t>
            </a:r>
          </a:p>
          <a:p>
            <a:pPr marL="171450" indent="-171450" eaLnBrk="1" hangingPunct="1">
              <a:buFont typeface="Arial" panose="020B0604020202020204" pitchFamily="34" charset="0"/>
              <a:buChar char="•"/>
            </a:pPr>
            <a:r>
              <a:rPr lang="fr-CA" altLang="en-US" dirty="0"/>
              <a:t>Érosion de la cohésion sociale et polarisation de la société et la polarisation de la société</a:t>
            </a:r>
          </a:p>
          <a:p>
            <a:pPr marL="171450" indent="-171450" eaLnBrk="1" hangingPunct="1">
              <a:buFont typeface="Arial" panose="020B0604020202020204" pitchFamily="34" charset="0"/>
              <a:buChar char="•"/>
            </a:pPr>
            <a:r>
              <a:rPr lang="fr-CA" altLang="en-US" dirty="0"/>
              <a:t>Dommages environnementaux à grande échelle incidents</a:t>
            </a:r>
          </a:p>
          <a:p>
            <a:pPr marL="171450" indent="-171450" eaLnBrk="1" hangingPunct="1">
              <a:buFont typeface="Arial" panose="020B0604020202020204" pitchFamily="34" charset="0"/>
              <a:buChar char="•"/>
            </a:pPr>
            <a:r>
              <a:rPr lang="fr-CA" altLang="en-US" dirty="0"/>
              <a:t>Échec de l'adaptation au changement climatique</a:t>
            </a:r>
          </a:p>
          <a:p>
            <a:pPr marL="171450" indent="-171450" eaLnBrk="1" hangingPunct="1">
              <a:buFont typeface="Arial" panose="020B0604020202020204" pitchFamily="34" charset="0"/>
              <a:buChar char="•"/>
            </a:pPr>
            <a:r>
              <a:rPr lang="fr-CA" altLang="en-US" dirty="0"/>
              <a:t>Cybercriminalité et </a:t>
            </a:r>
            <a:r>
              <a:rPr lang="fr-CA" altLang="en-US" dirty="0" err="1"/>
              <a:t>cyberinsécurité</a:t>
            </a:r>
            <a:r>
              <a:rPr lang="fr-CA" altLang="en-US" dirty="0"/>
              <a:t> généralisées</a:t>
            </a:r>
          </a:p>
          <a:p>
            <a:pPr marL="171450" indent="-171450" eaLnBrk="1" hangingPunct="1">
              <a:buFont typeface="Arial" panose="020B0604020202020204" pitchFamily="34" charset="0"/>
              <a:buChar char="•"/>
            </a:pPr>
            <a:r>
              <a:rPr lang="fr-CA" altLang="en-US" dirty="0"/>
              <a:t>Crises des ressources naturelles</a:t>
            </a:r>
          </a:p>
          <a:p>
            <a:pPr marL="171450" indent="-171450" eaLnBrk="1" hangingPunct="1">
              <a:buFont typeface="Arial" panose="020B0604020202020204" pitchFamily="34" charset="0"/>
              <a:buChar char="•"/>
            </a:pPr>
            <a:r>
              <a:rPr lang="fr-CA" altLang="en-US" dirty="0"/>
              <a:t>Migration involontaire à grande échelle</a:t>
            </a:r>
          </a:p>
          <a:p>
            <a:pPr eaLnBrk="1" hangingPunct="1"/>
            <a:endParaRPr lang="fr-CA" altLang="en-US" dirty="0"/>
          </a:p>
          <a:p>
            <a:pPr eaLnBrk="1" hangingPunct="1"/>
            <a:r>
              <a:rPr lang="fr-CA" altLang="en-US" dirty="0"/>
              <a:t>10 ans</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Échec de l'atténuation du changement climatique</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Échec de l'adaptation au changement climatique</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Catastrophes naturelles et phénomènes météorologiques extrêmes</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Perte de la biodiversité et effondrement des écosystèmes</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Migration involontaire à grande échelle</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Crises des ressources naturelles</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Érosion de la cohésion sociale et polarisation de la société</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Cybercriminalité et insécurité généralisées</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Confrontation géoéconomique</a:t>
            </a:r>
          </a:p>
          <a:p>
            <a:pPr marL="285750" indent="-285750">
              <a:lnSpc>
                <a:spcPct val="107000"/>
              </a:lnSpc>
              <a:spcAft>
                <a:spcPts val="800"/>
              </a:spcAft>
              <a:buFont typeface="Arial" panose="020B0604020202020204" pitchFamily="34" charset="0"/>
              <a:buChar char="•"/>
            </a:pPr>
            <a:r>
              <a:rPr lang="fr-CA" sz="1800" dirty="0">
                <a:effectLst/>
                <a:latin typeface="Calibri" panose="020F0502020204030204" pitchFamily="34" charset="0"/>
                <a:ea typeface="Calibri" panose="020F0502020204030204" pitchFamily="34" charset="0"/>
                <a:cs typeface="Times New Roman" panose="02020603050405020304" pitchFamily="18" charset="0"/>
              </a:rPr>
              <a:t>Dommages environnementaux à grande échelle</a:t>
            </a:r>
          </a:p>
          <a:p>
            <a:pPr eaLnBrk="1" hangingPunct="1"/>
            <a:endParaRPr lang="fr-CA" altLang="en-US" dirty="0"/>
          </a:p>
          <a:p>
            <a:endParaRPr lang="fr-CA" dirty="0"/>
          </a:p>
        </p:txBody>
      </p:sp>
      <p:sp>
        <p:nvSpPr>
          <p:cNvPr id="4" name="Espace réservé du numéro de diapositive 3"/>
          <p:cNvSpPr>
            <a:spLocks noGrp="1"/>
          </p:cNvSpPr>
          <p:nvPr>
            <p:ph type="sldNum" sz="quarter" idx="5"/>
          </p:nvPr>
        </p:nvSpPr>
        <p:spPr/>
        <p:txBody>
          <a:bodyPr/>
          <a:lstStyle/>
          <a:p>
            <a:fld id="{D49F6223-A964-3143-AB7D-4FBDAC96C29B}" type="slidenum">
              <a:rPr lang="fr-CA" smtClean="0"/>
              <a:pPr/>
              <a:t>25</a:t>
            </a:fld>
            <a:endParaRPr lang="fr-CA"/>
          </a:p>
        </p:txBody>
      </p:sp>
    </p:spTree>
    <p:extLst>
      <p:ext uri="{BB962C8B-B14F-4D97-AF65-F5344CB8AC3E}">
        <p14:creationId xmlns:p14="http://schemas.microsoft.com/office/powerpoint/2010/main" val="238186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Démarches au PACC</a:t>
            </a:r>
          </a:p>
          <a:p>
            <a:endParaRPr lang="fr-CA" dirty="0"/>
          </a:p>
          <a:p>
            <a:r>
              <a:rPr lang="fr-CA" dirty="0"/>
              <a:t>Discussion avec la spécialiste et responsable du PACC</a:t>
            </a:r>
          </a:p>
          <a:p>
            <a:endParaRPr lang="fr-CA" dirty="0"/>
          </a:p>
          <a:p>
            <a:pPr marL="171450" indent="-171450">
              <a:buFont typeface="Arial" panose="020B0604020202020204" pitchFamily="34" charset="0"/>
              <a:buChar char="•"/>
            </a:pPr>
            <a:r>
              <a:rPr lang="fr-CA" dirty="0"/>
              <a:t>Constats et enjeux</a:t>
            </a:r>
          </a:p>
          <a:p>
            <a:pPr marL="171450" indent="-171450">
              <a:buFont typeface="Arial" panose="020B0604020202020204" pitchFamily="34" charset="0"/>
              <a:buChar char="•"/>
            </a:pPr>
            <a:endParaRPr lang="fr-CA" dirty="0"/>
          </a:p>
          <a:p>
            <a:pPr marL="171450" indent="-171450">
              <a:buFont typeface="Arial" panose="020B0604020202020204" pitchFamily="34" charset="0"/>
              <a:buChar char="•"/>
            </a:pPr>
            <a:r>
              <a:rPr lang="fr-CA" dirty="0"/>
              <a:t>En attente d’orientation claires des paliers supérieurs avec des investissements</a:t>
            </a:r>
          </a:p>
          <a:p>
            <a:pPr marL="171450" indent="-171450">
              <a:buFont typeface="Arial" panose="020B0604020202020204" pitchFamily="34" charset="0"/>
              <a:buChar char="•"/>
            </a:pPr>
            <a:endParaRPr lang="fr-CA" dirty="0"/>
          </a:p>
          <a:p>
            <a:pPr marL="171450" indent="-171450">
              <a:buFont typeface="Arial" panose="020B0604020202020204" pitchFamily="34" charset="0"/>
              <a:buChar char="•"/>
            </a:pPr>
            <a:r>
              <a:rPr lang="fr-CA" dirty="0"/>
              <a:t>Trouver des mesures de réduction et d’adaptation mais surtout , être prêt pour appliquer les mesures les plus efficace </a:t>
            </a:r>
          </a:p>
          <a:p>
            <a:pPr marL="171450" indent="-171450">
              <a:buFont typeface="Arial" panose="020B0604020202020204" pitchFamily="34" charset="0"/>
              <a:buChar char="•"/>
            </a:pPr>
            <a:endParaRPr lang="fr-CA" dirty="0"/>
          </a:p>
          <a:p>
            <a:pPr marL="171450" indent="-171450">
              <a:buFont typeface="Arial" panose="020B0604020202020204" pitchFamily="34" charset="0"/>
              <a:buChar char="•"/>
            </a:pPr>
            <a:endParaRPr lang="fr-CA" dirty="0"/>
          </a:p>
          <a:p>
            <a:pPr marL="0" indent="0">
              <a:buFont typeface="Arial" panose="020B0604020202020204" pitchFamily="34" charset="0"/>
              <a:buNone/>
            </a:pPr>
            <a:r>
              <a:rPr lang="fr-CA" dirty="0"/>
              <a:t>Bourses de carbone, procès climatiques, économie circulaire</a:t>
            </a:r>
          </a:p>
          <a:p>
            <a:pPr marL="0" indent="0">
              <a:buFont typeface="Arial" panose="020B0604020202020204" pitchFamily="34" charset="0"/>
              <a:buNone/>
            </a:pPr>
            <a:endParaRPr lang="fr-CA" dirty="0"/>
          </a:p>
          <a:p>
            <a:pPr marL="0" indent="0">
              <a:buFont typeface="Arial" panose="020B0604020202020204" pitchFamily="34" charset="0"/>
              <a:buNone/>
            </a:pPr>
            <a:r>
              <a:rPr lang="fr-CA" dirty="0"/>
              <a:t>Son souhait, autonomiste…..</a:t>
            </a:r>
            <a:r>
              <a:rPr lang="fr-CA" dirty="0" err="1"/>
              <a:t>small</a:t>
            </a:r>
            <a:r>
              <a:rPr lang="fr-CA" dirty="0"/>
              <a:t> </a:t>
            </a:r>
            <a:r>
              <a:rPr lang="fr-CA" dirty="0" err="1"/>
              <a:t>is</a:t>
            </a:r>
            <a:r>
              <a:rPr lang="fr-CA" dirty="0"/>
              <a:t> </a:t>
            </a:r>
            <a:r>
              <a:rPr lang="fr-CA" dirty="0" err="1"/>
              <a:t>beautiful</a:t>
            </a:r>
            <a:endParaRPr lang="fr-CA" dirty="0"/>
          </a:p>
        </p:txBody>
      </p:sp>
      <p:sp>
        <p:nvSpPr>
          <p:cNvPr id="4" name="Espace réservé du numéro de diapositive 3"/>
          <p:cNvSpPr>
            <a:spLocks noGrp="1"/>
          </p:cNvSpPr>
          <p:nvPr>
            <p:ph type="sldNum" sz="quarter" idx="5"/>
          </p:nvPr>
        </p:nvSpPr>
        <p:spPr/>
        <p:txBody>
          <a:bodyPr/>
          <a:lstStyle/>
          <a:p>
            <a:fld id="{D49F6223-A964-3143-AB7D-4FBDAC96C29B}" type="slidenum">
              <a:rPr lang="fr-CA" smtClean="0"/>
              <a:pPr/>
              <a:t>26</a:t>
            </a:fld>
            <a:endParaRPr lang="fr-CA"/>
          </a:p>
        </p:txBody>
      </p:sp>
    </p:spTree>
    <p:extLst>
      <p:ext uri="{BB962C8B-B14F-4D97-AF65-F5344CB8AC3E}">
        <p14:creationId xmlns:p14="http://schemas.microsoft.com/office/powerpoint/2010/main" val="387228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CC126174-C6AC-4109-A4D6-7FBFD6211EA3}" type="slidenum">
              <a:rPr lang="fr-CA" smtClean="0"/>
              <a:pPr>
                <a:defRPr/>
              </a:pPr>
              <a:t>27</a:t>
            </a:fld>
            <a:endParaRPr lang="fr-CA"/>
          </a:p>
        </p:txBody>
      </p:sp>
    </p:spTree>
    <p:extLst>
      <p:ext uri="{BB962C8B-B14F-4D97-AF65-F5344CB8AC3E}">
        <p14:creationId xmlns:p14="http://schemas.microsoft.com/office/powerpoint/2010/main" val="25909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Identification et caractérisation de l’aléa inondation à l’agglo de Longueuil:</a:t>
            </a:r>
          </a:p>
          <a:p>
            <a:pPr marL="171450" indent="-171450">
              <a:buFont typeface="Arial" panose="020B0604020202020204" pitchFamily="34" charset="0"/>
              <a:buChar char="•"/>
            </a:pPr>
            <a:r>
              <a:rPr lang="fr-CA" dirty="0"/>
              <a:t>Le refoulement de réseaux d’eaux pluviales ou d’assainissement :</a:t>
            </a:r>
          </a:p>
          <a:p>
            <a:pPr marL="171450" indent="-171450">
              <a:buFont typeface="Arial" panose="020B0604020202020204" pitchFamily="34" charset="0"/>
              <a:buChar char="•"/>
            </a:pPr>
            <a:r>
              <a:rPr lang="fr-CA" dirty="0"/>
              <a:t>La remontée de la nappe phréatique</a:t>
            </a:r>
          </a:p>
          <a:p>
            <a:pPr marL="171450" indent="-171450">
              <a:buFont typeface="Arial" panose="020B0604020202020204" pitchFamily="34" charset="0"/>
              <a:buChar char="•"/>
            </a:pPr>
            <a:r>
              <a:rPr lang="fr-CA" dirty="0"/>
              <a:t>Le ruissellement</a:t>
            </a:r>
          </a:p>
          <a:p>
            <a:pPr marL="171450" indent="-171450">
              <a:buFont typeface="Arial" panose="020B0604020202020204" pitchFamily="34" charset="0"/>
              <a:buChar char="•"/>
            </a:pPr>
            <a:r>
              <a:rPr lang="fr-CA" dirty="0"/>
              <a:t>La défaillance d’un ouvrage de contrôle des eaux</a:t>
            </a:r>
          </a:p>
        </p:txBody>
      </p:sp>
      <p:sp>
        <p:nvSpPr>
          <p:cNvPr id="4" name="Espace réservé du numéro de diapositive 3"/>
          <p:cNvSpPr>
            <a:spLocks noGrp="1"/>
          </p:cNvSpPr>
          <p:nvPr>
            <p:ph type="sldNum" sz="quarter" idx="5"/>
          </p:nvPr>
        </p:nvSpPr>
        <p:spPr/>
        <p:txBody>
          <a:bodyPr/>
          <a:lstStyle/>
          <a:p>
            <a:pPr>
              <a:defRPr/>
            </a:pPr>
            <a:fld id="{CC126174-C6AC-4109-A4D6-7FBFD6211EA3}" type="slidenum">
              <a:rPr lang="fr-CA" smtClean="0"/>
              <a:pPr>
                <a:defRPr/>
              </a:pPr>
              <a:t>5</a:t>
            </a:fld>
            <a:endParaRPr lang="fr-CA"/>
          </a:p>
        </p:txBody>
      </p:sp>
    </p:spTree>
    <p:extLst>
      <p:ext uri="{BB962C8B-B14F-4D97-AF65-F5344CB8AC3E}">
        <p14:creationId xmlns:p14="http://schemas.microsoft.com/office/powerpoint/2010/main" val="3672329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CC126174-C6AC-4109-A4D6-7FBFD6211EA3}" type="slidenum">
              <a:rPr lang="fr-CA" smtClean="0"/>
              <a:pPr>
                <a:defRPr/>
              </a:pPr>
              <a:t>10</a:t>
            </a:fld>
            <a:endParaRPr lang="fr-CA"/>
          </a:p>
        </p:txBody>
      </p:sp>
    </p:spTree>
    <p:extLst>
      <p:ext uri="{BB962C8B-B14F-4D97-AF65-F5344CB8AC3E}">
        <p14:creationId xmlns:p14="http://schemas.microsoft.com/office/powerpoint/2010/main" val="976971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a:defRPr/>
            </a:pPr>
            <a:fld id="{CC126174-C6AC-4109-A4D6-7FBFD6211EA3}" type="slidenum">
              <a:rPr lang="fr-CA" smtClean="0"/>
              <a:pPr>
                <a:defRPr/>
              </a:pPr>
              <a:t>11</a:t>
            </a:fld>
            <a:endParaRPr lang="fr-CA"/>
          </a:p>
        </p:txBody>
      </p:sp>
    </p:spTree>
    <p:extLst>
      <p:ext uri="{BB962C8B-B14F-4D97-AF65-F5344CB8AC3E}">
        <p14:creationId xmlns:p14="http://schemas.microsoft.com/office/powerpoint/2010/main" val="3938168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b="1" i="0" dirty="0">
                <a:solidFill>
                  <a:srgbClr val="223654"/>
                </a:solidFill>
                <a:effectLst/>
                <a:latin typeface="Roboto" panose="02000000000000000000" pitchFamily="2" charset="0"/>
              </a:rPr>
              <a:t>Programme de résilience et d’adaptation face aux inondations (PRAFI)</a:t>
            </a:r>
          </a:p>
          <a:p>
            <a:pPr algn="l"/>
            <a:r>
              <a:rPr lang="fr-CA" b="0" i="0" dirty="0">
                <a:solidFill>
                  <a:srgbClr val="223654"/>
                </a:solidFill>
                <a:effectLst/>
                <a:latin typeface="Open Sans" panose="020B0606030504020204" pitchFamily="34" charset="0"/>
              </a:rPr>
              <a:t>Le Programme de résilience et d’adaptation face aux inondations (PRAFI) a pour but d’accroître la sécurité des personnes et la protection des biens face aux inondations dans les milieux bâtis. Il vise aussi à augmenter la résilience des communautés et des écosystèmes devant l’intensification des risques en raison des changements climatiques. Il s’articule en quatre volets :</a:t>
            </a:r>
          </a:p>
          <a:p>
            <a:pPr algn="l">
              <a:buFont typeface="+mj-lt"/>
              <a:buAutoNum type="arabicPeriod"/>
            </a:pPr>
            <a:r>
              <a:rPr lang="fr-CA" b="0" i="0" dirty="0">
                <a:solidFill>
                  <a:srgbClr val="223654"/>
                </a:solidFill>
                <a:effectLst/>
                <a:latin typeface="Open Sans" panose="020B0606030504020204" pitchFamily="34" charset="0"/>
              </a:rPr>
              <a:t>Mise en place des </a:t>
            </a:r>
            <a:r>
              <a:rPr lang="fr-CA" b="0" i="0" u="sng" dirty="0">
                <a:solidFill>
                  <a:srgbClr val="095797"/>
                </a:solidFill>
                <a:effectLst/>
                <a:latin typeface="Open Sans" panose="020B0606030504020204" pitchFamily="34" charset="0"/>
                <a:hlinkClick r:id="rId3"/>
              </a:rPr>
              <a:t>bureaux de projets</a:t>
            </a:r>
            <a:r>
              <a:rPr lang="fr-CA" b="0" i="0" dirty="0">
                <a:solidFill>
                  <a:srgbClr val="223654"/>
                </a:solidFill>
                <a:effectLst/>
                <a:latin typeface="Open Sans" panose="020B0606030504020204" pitchFamily="34" charset="0"/>
              </a:rPr>
              <a:t> pour la planification de l’aménagement des zones inondables à l’échelle de certains bassins versants;</a:t>
            </a:r>
          </a:p>
          <a:p>
            <a:pPr algn="l">
              <a:buFont typeface="+mj-lt"/>
              <a:buAutoNum type="arabicPeriod"/>
            </a:pPr>
            <a:r>
              <a:rPr lang="fr-CA" b="0" i="0" dirty="0">
                <a:solidFill>
                  <a:srgbClr val="223654"/>
                </a:solidFill>
                <a:effectLst/>
                <a:latin typeface="Open Sans" panose="020B0606030504020204" pitchFamily="34" charset="0"/>
              </a:rPr>
              <a:t>Poursuite des travaux de cartographie des aléas d’inondations réalisés dans le cadre des huit conventions d’aide financière en fonction d’une méthodologie standardisée;</a:t>
            </a:r>
          </a:p>
          <a:p>
            <a:pPr algn="l">
              <a:buFont typeface="+mj-lt"/>
              <a:buAutoNum type="arabicPeriod"/>
            </a:pPr>
            <a:r>
              <a:rPr lang="fr-CA" b="0" i="0" dirty="0">
                <a:solidFill>
                  <a:srgbClr val="223654"/>
                </a:solidFill>
                <a:effectLst/>
                <a:latin typeface="Open Sans" panose="020B0606030504020204" pitchFamily="34" charset="0"/>
              </a:rPr>
              <a:t>Soutien à la réalisation d’aménagements résilients en milieu bâti;</a:t>
            </a:r>
          </a:p>
          <a:p>
            <a:pPr algn="l">
              <a:buFont typeface="+mj-lt"/>
              <a:buAutoNum type="arabicPeriod"/>
            </a:pPr>
            <a:r>
              <a:rPr lang="fr-CA" b="0" i="0" dirty="0">
                <a:solidFill>
                  <a:srgbClr val="223654"/>
                </a:solidFill>
                <a:effectLst/>
                <a:latin typeface="Open Sans" panose="020B0606030504020204" pitchFamily="34" charset="0"/>
              </a:rPr>
              <a:t>Soutien à la relocalisation de secteurs à risque élevé d’inondations.</a:t>
            </a:r>
          </a:p>
          <a:p>
            <a:pPr algn="l"/>
            <a:r>
              <a:rPr lang="fr-CA" b="0" i="0" dirty="0">
                <a:solidFill>
                  <a:srgbClr val="223654"/>
                </a:solidFill>
                <a:effectLst/>
                <a:latin typeface="Open Sans" panose="020B0606030504020204" pitchFamily="34" charset="0"/>
              </a:rPr>
              <a:t>Le PRAFI est une mesure phare du </a:t>
            </a:r>
            <a:r>
              <a:rPr lang="fr-CA" b="0" i="0" u="sng" dirty="0">
                <a:solidFill>
                  <a:srgbClr val="095797"/>
                </a:solidFill>
                <a:effectLst/>
                <a:latin typeface="Open Sans" panose="020B0606030504020204" pitchFamily="34" charset="0"/>
                <a:hlinkClick r:id="rId4"/>
              </a:rPr>
              <a:t>Plan de protection du territoire face aux inondations : des solutions durables pour mieux protéger nos milieux de vie</a:t>
            </a:r>
            <a:r>
              <a:rPr lang="fr-CA" b="0" i="0" dirty="0">
                <a:solidFill>
                  <a:srgbClr val="223654"/>
                </a:solidFill>
                <a:effectLst/>
                <a:latin typeface="Open Sans" panose="020B0606030504020204" pitchFamily="34" charset="0"/>
              </a:rPr>
              <a:t>. Il contribue également à la mesure 3.1.2 du </a:t>
            </a:r>
            <a:r>
              <a:rPr lang="fr-CA" b="0" i="0" u="sng" dirty="0">
                <a:solidFill>
                  <a:srgbClr val="095797"/>
                </a:solidFill>
                <a:effectLst/>
                <a:latin typeface="Open Sans" panose="020B0606030504020204" pitchFamily="34" charset="0"/>
                <a:hlinkClick r:id="rId5"/>
              </a:rPr>
              <a:t>Plan pour une économie verte 2030 </a:t>
            </a:r>
            <a:r>
              <a:rPr lang="fr-CA" b="0" i="0" dirty="0">
                <a:solidFill>
                  <a:srgbClr val="223654"/>
                </a:solidFill>
                <a:effectLst/>
                <a:latin typeface="Open Sans" panose="020B0606030504020204" pitchFamily="34" charset="0"/>
              </a:rPr>
              <a:t>​​​​​​​, qui vise à prévenir les risques liés aux inondations de manière à renforcer la résilience du Québec face aux effets des changements climatiques.</a:t>
            </a:r>
          </a:p>
          <a:p>
            <a:endParaRPr lang="fr-CA" dirty="0"/>
          </a:p>
        </p:txBody>
      </p:sp>
      <p:sp>
        <p:nvSpPr>
          <p:cNvPr id="4" name="Espace réservé du numéro de diapositive 3"/>
          <p:cNvSpPr>
            <a:spLocks noGrp="1"/>
          </p:cNvSpPr>
          <p:nvPr>
            <p:ph type="sldNum" sz="quarter" idx="5"/>
          </p:nvPr>
        </p:nvSpPr>
        <p:spPr/>
        <p:txBody>
          <a:bodyPr/>
          <a:lstStyle/>
          <a:p>
            <a:pPr>
              <a:defRPr/>
            </a:pPr>
            <a:fld id="{CC126174-C6AC-4109-A4D6-7FBFD6211EA3}" type="slidenum">
              <a:rPr lang="fr-CA" smtClean="0"/>
              <a:pPr>
                <a:defRPr/>
              </a:pPr>
              <a:t>13</a:t>
            </a:fld>
            <a:endParaRPr lang="fr-CA"/>
          </a:p>
        </p:txBody>
      </p:sp>
    </p:spTree>
    <p:extLst>
      <p:ext uri="{BB962C8B-B14F-4D97-AF65-F5344CB8AC3E}">
        <p14:creationId xmlns:p14="http://schemas.microsoft.com/office/powerpoint/2010/main" val="27170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49213" fontAlgn="auto">
              <a:spcAft>
                <a:spcPts val="0"/>
              </a:spcAft>
            </a:pPr>
            <a:r>
              <a:rPr lang="fr-CA" dirty="0"/>
              <a:t>Préparation </a:t>
            </a:r>
          </a:p>
          <a:p>
            <a:pPr marL="122237" indent="-171450" fontAlgn="auto">
              <a:spcAft>
                <a:spcPts val="0"/>
              </a:spcAft>
              <a:buFont typeface="Arial" panose="020B0604020202020204" pitchFamily="34" charset="0"/>
              <a:buChar char="•"/>
            </a:pPr>
            <a:r>
              <a:rPr lang="fr-CA" dirty="0"/>
              <a:t>PMSC et PPI Inondation</a:t>
            </a:r>
          </a:p>
          <a:p>
            <a:pPr marL="122237" indent="-171450" fontAlgn="auto">
              <a:spcAft>
                <a:spcPts val="0"/>
              </a:spcAft>
              <a:buFont typeface="Arial" panose="020B0604020202020204" pitchFamily="34" charset="0"/>
              <a:buChar char="•"/>
            </a:pPr>
            <a:r>
              <a:rPr lang="fr-CA" dirty="0"/>
              <a:t>Connaissance du risques; systèmes d’égouts vs les secteurs vulnérables, suivi des cours d’eau</a:t>
            </a:r>
          </a:p>
          <a:p>
            <a:pPr marL="122237" indent="-171450" fontAlgn="auto">
              <a:spcAft>
                <a:spcPts val="0"/>
              </a:spcAft>
              <a:buFont typeface="Arial" panose="020B0604020202020204" pitchFamily="34" charset="0"/>
              <a:buChar char="•"/>
            </a:pPr>
            <a:r>
              <a:rPr lang="fr-CA" dirty="0"/>
              <a:t>Système de détection des alarmes de débordement des aux stations de pompages</a:t>
            </a:r>
          </a:p>
          <a:p>
            <a:pPr marL="122237" indent="-171450" fontAlgn="auto">
              <a:spcAft>
                <a:spcPts val="0"/>
              </a:spcAft>
              <a:buFont typeface="Arial" panose="020B0604020202020204" pitchFamily="34" charset="0"/>
              <a:buChar char="•"/>
            </a:pPr>
            <a:endParaRPr lang="fr-CA" dirty="0"/>
          </a:p>
          <a:p>
            <a:pPr indent="-49213" fontAlgn="auto">
              <a:spcAft>
                <a:spcPts val="0"/>
              </a:spcAft>
            </a:pPr>
            <a:r>
              <a:rPr lang="fr-CA" dirty="0"/>
              <a:t>Prévention:</a:t>
            </a:r>
          </a:p>
          <a:p>
            <a:pPr marL="122237" indent="-171450" fontAlgn="auto">
              <a:spcAft>
                <a:spcPts val="0"/>
              </a:spcAft>
              <a:buFont typeface="Arial" panose="020B0604020202020204" pitchFamily="34" charset="0"/>
              <a:buChar char="•"/>
            </a:pPr>
            <a:r>
              <a:rPr lang="fr-CA" dirty="0"/>
              <a:t>Investissement dans les systèmes de drainages, bassin de captation, infrastructure</a:t>
            </a:r>
          </a:p>
          <a:p>
            <a:pPr marL="122237" indent="-171450" fontAlgn="auto">
              <a:spcAft>
                <a:spcPts val="0"/>
              </a:spcAft>
              <a:buFont typeface="Arial" panose="020B0604020202020204" pitchFamily="34" charset="0"/>
              <a:buChar char="•"/>
            </a:pPr>
            <a:r>
              <a:rPr lang="fr-CA" dirty="0"/>
              <a:t>Règlementation</a:t>
            </a:r>
          </a:p>
          <a:p>
            <a:pPr marL="122237" indent="-171450" fontAlgn="auto">
              <a:spcAft>
                <a:spcPts val="0"/>
              </a:spcAft>
              <a:buFont typeface="Arial" panose="020B0604020202020204" pitchFamily="34" charset="0"/>
              <a:buChar char="•"/>
            </a:pPr>
            <a:endParaRPr lang="fr-CA" dirty="0"/>
          </a:p>
          <a:p>
            <a:pPr marL="0" indent="0" fontAlgn="auto">
              <a:spcAft>
                <a:spcPts val="0"/>
              </a:spcAft>
              <a:buFont typeface="Arial" panose="020B0604020202020204" pitchFamily="34" charset="0"/>
              <a:buNone/>
            </a:pPr>
            <a:r>
              <a:rPr lang="fr-CA" dirty="0"/>
              <a:t>Rétablissement</a:t>
            </a:r>
          </a:p>
          <a:p>
            <a:pPr marL="171450" indent="-171450" fontAlgn="auto">
              <a:spcAft>
                <a:spcPts val="0"/>
              </a:spcAft>
              <a:buFont typeface="Arial" panose="020B0604020202020204" pitchFamily="34" charset="0"/>
              <a:buChar char="•"/>
            </a:pPr>
            <a:r>
              <a:rPr lang="fr-CA" dirty="0"/>
              <a:t>Sensibilisation des citoyens aux mesures en cas de ruissellement et refoulement d’égout</a:t>
            </a:r>
          </a:p>
        </p:txBody>
      </p:sp>
      <p:sp>
        <p:nvSpPr>
          <p:cNvPr id="4" name="Espace réservé du numéro de diapositive 3"/>
          <p:cNvSpPr>
            <a:spLocks noGrp="1"/>
          </p:cNvSpPr>
          <p:nvPr>
            <p:ph type="sldNum" sz="quarter" idx="5"/>
          </p:nvPr>
        </p:nvSpPr>
        <p:spPr/>
        <p:txBody>
          <a:bodyPr/>
          <a:lstStyle/>
          <a:p>
            <a:pPr>
              <a:defRPr/>
            </a:pPr>
            <a:fld id="{CC126174-C6AC-4109-A4D6-7FBFD6211EA3}" type="slidenum">
              <a:rPr lang="fr-CA" smtClean="0"/>
              <a:pPr>
                <a:defRPr/>
              </a:pPr>
              <a:t>14</a:t>
            </a:fld>
            <a:endParaRPr lang="fr-CA"/>
          </a:p>
        </p:txBody>
      </p:sp>
    </p:spTree>
    <p:extLst>
      <p:ext uri="{BB962C8B-B14F-4D97-AF65-F5344CB8AC3E}">
        <p14:creationId xmlns:p14="http://schemas.microsoft.com/office/powerpoint/2010/main" val="280112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Donald Fortin</a:t>
            </a:r>
          </a:p>
        </p:txBody>
      </p:sp>
      <p:sp>
        <p:nvSpPr>
          <p:cNvPr id="4" name="Espace réservé du numéro de diapositive 3"/>
          <p:cNvSpPr>
            <a:spLocks noGrp="1"/>
          </p:cNvSpPr>
          <p:nvPr>
            <p:ph type="sldNum" sz="quarter" idx="5"/>
          </p:nvPr>
        </p:nvSpPr>
        <p:spPr/>
        <p:txBody>
          <a:bodyPr/>
          <a:lstStyle/>
          <a:p>
            <a:pPr>
              <a:defRPr/>
            </a:pPr>
            <a:fld id="{CC126174-C6AC-4109-A4D6-7FBFD6211EA3}" type="slidenum">
              <a:rPr lang="fr-CA" smtClean="0"/>
              <a:pPr>
                <a:defRPr/>
              </a:pPr>
              <a:t>15</a:t>
            </a:fld>
            <a:endParaRPr lang="fr-CA"/>
          </a:p>
        </p:txBody>
      </p:sp>
    </p:spTree>
    <p:extLst>
      <p:ext uri="{BB962C8B-B14F-4D97-AF65-F5344CB8AC3E}">
        <p14:creationId xmlns:p14="http://schemas.microsoft.com/office/powerpoint/2010/main" val="3050263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Jean Melançon</a:t>
            </a:r>
          </a:p>
        </p:txBody>
      </p:sp>
      <p:sp>
        <p:nvSpPr>
          <p:cNvPr id="4" name="Espace réservé du numéro de diapositive 3"/>
          <p:cNvSpPr>
            <a:spLocks noGrp="1"/>
          </p:cNvSpPr>
          <p:nvPr>
            <p:ph type="sldNum" sz="quarter" idx="5"/>
          </p:nvPr>
        </p:nvSpPr>
        <p:spPr/>
        <p:txBody>
          <a:bodyPr/>
          <a:lstStyle/>
          <a:p>
            <a:pPr>
              <a:defRPr/>
            </a:pPr>
            <a:fld id="{CC126174-C6AC-4109-A4D6-7FBFD6211EA3}" type="slidenum">
              <a:rPr lang="fr-CA" smtClean="0"/>
              <a:pPr>
                <a:defRPr/>
              </a:pPr>
              <a:t>16</a:t>
            </a:fld>
            <a:endParaRPr lang="fr-CA"/>
          </a:p>
        </p:txBody>
      </p:sp>
    </p:spTree>
    <p:extLst>
      <p:ext uri="{BB962C8B-B14F-4D97-AF65-F5344CB8AC3E}">
        <p14:creationId xmlns:p14="http://schemas.microsoft.com/office/powerpoint/2010/main" val="786987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Donald Fortin</a:t>
            </a:r>
          </a:p>
        </p:txBody>
      </p:sp>
      <p:sp>
        <p:nvSpPr>
          <p:cNvPr id="4" name="Espace réservé du numéro de diapositive 3"/>
          <p:cNvSpPr>
            <a:spLocks noGrp="1"/>
          </p:cNvSpPr>
          <p:nvPr>
            <p:ph type="sldNum" sz="quarter" idx="5"/>
          </p:nvPr>
        </p:nvSpPr>
        <p:spPr/>
        <p:txBody>
          <a:bodyPr/>
          <a:lstStyle/>
          <a:p>
            <a:pPr>
              <a:defRPr/>
            </a:pPr>
            <a:fld id="{CC126174-C6AC-4109-A4D6-7FBFD6211EA3}" type="slidenum">
              <a:rPr lang="fr-CA" smtClean="0"/>
              <a:pPr>
                <a:defRPr/>
              </a:pPr>
              <a:t>18</a:t>
            </a:fld>
            <a:endParaRPr lang="fr-CA"/>
          </a:p>
        </p:txBody>
      </p:sp>
    </p:spTree>
    <p:extLst>
      <p:ext uri="{BB962C8B-B14F-4D97-AF65-F5344CB8AC3E}">
        <p14:creationId xmlns:p14="http://schemas.microsoft.com/office/powerpoint/2010/main" val="1981162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28800D3F-5D9A-554E-9AAA-1AFBA458926F}"/>
              </a:ext>
            </a:extLst>
          </p:cNvPr>
          <p:cNvSpPr>
            <a:spLocks noGrp="1"/>
          </p:cNvSpPr>
          <p:nvPr>
            <p:ph type="body" idx="10" hasCustomPrompt="1"/>
          </p:nvPr>
        </p:nvSpPr>
        <p:spPr>
          <a:xfrm>
            <a:off x="3415430" y="3429000"/>
            <a:ext cx="573704" cy="467324"/>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Par</a:t>
            </a:r>
          </a:p>
        </p:txBody>
      </p:sp>
      <p:sp>
        <p:nvSpPr>
          <p:cNvPr id="9" name="Text Placeholder 2">
            <a:extLst>
              <a:ext uri="{FF2B5EF4-FFF2-40B4-BE49-F238E27FC236}">
                <a16:creationId xmlns:a16="http://schemas.microsoft.com/office/drawing/2014/main" id="{52AEB6B7-F7F1-8043-8AD6-C9F4BCD17AEA}"/>
              </a:ext>
            </a:extLst>
          </p:cNvPr>
          <p:cNvSpPr>
            <a:spLocks noGrp="1"/>
          </p:cNvSpPr>
          <p:nvPr>
            <p:ph type="body" idx="11" hasCustomPrompt="1"/>
          </p:nvPr>
        </p:nvSpPr>
        <p:spPr>
          <a:xfrm>
            <a:off x="3415429" y="3882411"/>
            <a:ext cx="8229054" cy="467324"/>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Nom de la direction</a:t>
            </a:r>
          </a:p>
        </p:txBody>
      </p:sp>
      <p:sp>
        <p:nvSpPr>
          <p:cNvPr id="10" name="Text Placeholder 2">
            <a:extLst>
              <a:ext uri="{FF2B5EF4-FFF2-40B4-BE49-F238E27FC236}">
                <a16:creationId xmlns:a16="http://schemas.microsoft.com/office/drawing/2014/main" id="{47749039-2B99-3B45-AFE2-26C0EC6E6645}"/>
              </a:ext>
            </a:extLst>
          </p:cNvPr>
          <p:cNvSpPr>
            <a:spLocks noGrp="1"/>
          </p:cNvSpPr>
          <p:nvPr>
            <p:ph type="body" idx="12" hasCustomPrompt="1"/>
          </p:nvPr>
        </p:nvSpPr>
        <p:spPr>
          <a:xfrm>
            <a:off x="3415429" y="4335822"/>
            <a:ext cx="8229054" cy="467324"/>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Date</a:t>
            </a:r>
          </a:p>
        </p:txBody>
      </p:sp>
      <p:sp>
        <p:nvSpPr>
          <p:cNvPr id="11" name="Text Placeholder 2">
            <a:extLst>
              <a:ext uri="{FF2B5EF4-FFF2-40B4-BE49-F238E27FC236}">
                <a16:creationId xmlns:a16="http://schemas.microsoft.com/office/drawing/2014/main" id="{5EBDC952-4ADB-3E43-BF30-4F385378E361}"/>
              </a:ext>
            </a:extLst>
          </p:cNvPr>
          <p:cNvSpPr>
            <a:spLocks noGrp="1"/>
          </p:cNvSpPr>
          <p:nvPr>
            <p:ph type="body" idx="13" hasCustomPrompt="1"/>
          </p:nvPr>
        </p:nvSpPr>
        <p:spPr>
          <a:xfrm>
            <a:off x="3887533" y="3429000"/>
            <a:ext cx="7756951" cy="467324"/>
          </a:xfrm>
        </p:spPr>
        <p:txBody>
          <a:bodyPr lIns="46800" anchor="b"/>
          <a:lstStyle>
            <a:lvl1pPr marL="0" indent="0">
              <a:buNone/>
              <a:defRPr sz="1800" b="1">
                <a:solidFill>
                  <a:srgbClr val="003DA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Prénom</a:t>
            </a:r>
            <a:r>
              <a:rPr lang="en-US" dirty="0"/>
              <a:t> Nom</a:t>
            </a:r>
          </a:p>
        </p:txBody>
      </p:sp>
      <p:sp>
        <p:nvSpPr>
          <p:cNvPr id="13" name="Subtitle 2">
            <a:extLst>
              <a:ext uri="{FF2B5EF4-FFF2-40B4-BE49-F238E27FC236}">
                <a16:creationId xmlns:a16="http://schemas.microsoft.com/office/drawing/2014/main" id="{DC4522D9-5636-E543-B526-E4D4B2C62021}"/>
              </a:ext>
            </a:extLst>
          </p:cNvPr>
          <p:cNvSpPr>
            <a:spLocks noGrp="1"/>
          </p:cNvSpPr>
          <p:nvPr>
            <p:ph type="subTitle" idx="1" hasCustomPrompt="1"/>
          </p:nvPr>
        </p:nvSpPr>
        <p:spPr>
          <a:xfrm>
            <a:off x="3415429" y="1064571"/>
            <a:ext cx="8229054" cy="1633841"/>
          </a:xfrm>
        </p:spPr>
        <p:txBody>
          <a:bodyPr anchor="b"/>
          <a:lstStyle>
            <a:lvl1pPr marL="0" indent="0" algn="l">
              <a:lnSpc>
                <a:spcPts val="4000"/>
              </a:lnSpc>
              <a:buNone/>
              <a:defRPr sz="4000" b="1" i="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TITRE DE LA</a:t>
            </a:r>
          </a:p>
          <a:p>
            <a:r>
              <a:rPr lang="en-US" dirty="0"/>
              <a:t>PRÉSENTATION</a:t>
            </a:r>
          </a:p>
        </p:txBody>
      </p:sp>
    </p:spTree>
    <p:extLst>
      <p:ext uri="{BB962C8B-B14F-4D97-AF65-F5344CB8AC3E}">
        <p14:creationId xmlns:p14="http://schemas.microsoft.com/office/powerpoint/2010/main" val="425368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Diapo 1">
    <p:spTree>
      <p:nvGrpSpPr>
        <p:cNvPr id="1" name=""/>
        <p:cNvGrpSpPr/>
        <p:nvPr/>
      </p:nvGrpSpPr>
      <p:grpSpPr>
        <a:xfrm>
          <a:off x="0" y="0"/>
          <a:ext cx="0" cy="0"/>
          <a:chOff x="0" y="0"/>
          <a:chExt cx="0" cy="0"/>
        </a:xfrm>
      </p:grpSpPr>
      <p:pic>
        <p:nvPicPr>
          <p:cNvPr id="5" name="Picture 5" descr="Longueuil_BG_Hoteldeville_jaune-11-17.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4467" y="0"/>
            <a:ext cx="12188388" cy="6858000"/>
          </a:xfrm>
          <a:prstGeom prst="rect">
            <a:avLst/>
          </a:prstGeom>
          <a:noFill/>
          <a:ln w="9525">
            <a:noFill/>
            <a:miter lim="800000"/>
            <a:headEnd/>
            <a:tailEnd/>
          </a:ln>
        </p:spPr>
      </p:pic>
      <p:sp>
        <p:nvSpPr>
          <p:cNvPr id="6" name="Title 1"/>
          <p:cNvSpPr>
            <a:spLocks noGrp="1"/>
          </p:cNvSpPr>
          <p:nvPr>
            <p:ph type="ctrTitle"/>
          </p:nvPr>
        </p:nvSpPr>
        <p:spPr>
          <a:xfrm>
            <a:off x="367635" y="1438121"/>
            <a:ext cx="11079299" cy="995295"/>
          </a:xfrm>
          <a:prstGeom prst="rect">
            <a:avLst/>
          </a:prstGeom>
        </p:spPr>
        <p:txBody>
          <a:bodyPr bIns="9144" anchor="b"/>
          <a:lstStyle>
            <a:lvl1pPr>
              <a:defRPr sz="4800" spc="-200" baseline="0">
                <a:ln>
                  <a:noFill/>
                </a:ln>
                <a:solidFill>
                  <a:schemeClr val="tx1"/>
                </a:solidFill>
                <a:latin typeface="Franklin Gothic Medium"/>
                <a:cs typeface="Franklin Gothic Medium"/>
              </a:defRPr>
            </a:lvl1pPr>
          </a:lstStyle>
          <a:p>
            <a:r>
              <a:rPr lang="fr-CA" dirty="0"/>
              <a:t>Click to </a:t>
            </a:r>
            <a:r>
              <a:rPr lang="fr-CA" dirty="0" err="1"/>
              <a:t>edit</a:t>
            </a:r>
            <a:r>
              <a:rPr lang="fr-CA" dirty="0"/>
              <a:t> Master </a:t>
            </a:r>
            <a:r>
              <a:rPr lang="fr-CA" dirty="0" err="1"/>
              <a:t>title</a:t>
            </a:r>
            <a:r>
              <a:rPr lang="fr-CA" dirty="0"/>
              <a:t> style</a:t>
            </a:r>
            <a:endParaRPr lang="en-US" dirty="0"/>
          </a:p>
        </p:txBody>
      </p:sp>
      <p:sp>
        <p:nvSpPr>
          <p:cNvPr id="7" name="Subtitle 2"/>
          <p:cNvSpPr>
            <a:spLocks noGrp="1"/>
          </p:cNvSpPr>
          <p:nvPr>
            <p:ph type="subTitle" idx="1"/>
          </p:nvPr>
        </p:nvSpPr>
        <p:spPr>
          <a:xfrm>
            <a:off x="367636" y="2629992"/>
            <a:ext cx="9085136" cy="272115"/>
          </a:xfrm>
          <a:prstGeom prst="rect">
            <a:avLst/>
          </a:prstGeom>
        </p:spPr>
        <p:txBody>
          <a:bodyPr tIns="9144"/>
          <a:lstStyle>
            <a:lvl1pPr marL="0" indent="0" algn="l">
              <a:buNone/>
              <a:defRPr kumimoji="0" lang="en-US" sz="1867" b="0" i="0" u="none" strike="noStrike" kern="1200" cap="all" spc="533" normalizeH="0" baseline="0" noProof="0" dirty="0" smtClean="0">
                <a:ln>
                  <a:noFill/>
                </a:ln>
                <a:solidFill>
                  <a:schemeClr val="tx1"/>
                </a:solidFill>
                <a:effectLst/>
                <a:uLnTx/>
                <a:uFillTx/>
                <a:latin typeface="+mn-lt"/>
                <a:ea typeface="+mj-ea"/>
                <a:cs typeface="Tunga" pitchFamily="2"/>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CA" dirty="0"/>
              <a:t>Click to </a:t>
            </a:r>
            <a:r>
              <a:rPr lang="fr-CA" dirty="0" err="1"/>
              <a:t>edit</a:t>
            </a:r>
            <a:r>
              <a:rPr lang="fr-CA" dirty="0"/>
              <a:t> Master </a:t>
            </a:r>
            <a:r>
              <a:rPr lang="fr-CA" dirty="0" err="1"/>
              <a:t>subtitle</a:t>
            </a:r>
            <a:r>
              <a:rPr lang="fr-CA" dirty="0"/>
              <a:t> style</a:t>
            </a:r>
            <a:endParaRPr lang="en-US" dirty="0"/>
          </a:p>
        </p:txBody>
      </p:sp>
      <p:sp>
        <p:nvSpPr>
          <p:cNvPr id="8" name="Text Placeholder 4"/>
          <p:cNvSpPr>
            <a:spLocks noGrp="1"/>
          </p:cNvSpPr>
          <p:nvPr>
            <p:ph type="body" sz="quarter" idx="14"/>
          </p:nvPr>
        </p:nvSpPr>
        <p:spPr>
          <a:xfrm>
            <a:off x="367636" y="3071584"/>
            <a:ext cx="9085136" cy="279453"/>
          </a:xfrm>
          <a:prstGeom prst="rect">
            <a:avLst/>
          </a:prstGeom>
        </p:spPr>
        <p:txBody>
          <a:bodyPr/>
          <a:lstStyle>
            <a:lvl1pPr algn="l">
              <a:defRPr sz="1467" baseline="0">
                <a:solidFill>
                  <a:schemeClr val="tx1"/>
                </a:solidFill>
              </a:defRPr>
            </a:lvl1pPr>
          </a:lstStyle>
          <a:p>
            <a:pPr lvl="0"/>
            <a:r>
              <a:rPr lang="fr-CA" dirty="0"/>
              <a:t>Click to </a:t>
            </a:r>
            <a:r>
              <a:rPr lang="fr-CA" dirty="0" err="1"/>
              <a:t>edit</a:t>
            </a:r>
            <a:r>
              <a:rPr lang="fr-CA" dirty="0"/>
              <a:t> Master </a:t>
            </a:r>
            <a:r>
              <a:rPr lang="fr-CA" dirty="0" err="1"/>
              <a:t>text</a:t>
            </a:r>
            <a:r>
              <a:rPr lang="fr-CA" dirty="0"/>
              <a:t> styles</a:t>
            </a:r>
          </a:p>
        </p:txBody>
      </p:sp>
    </p:spTree>
    <p:extLst>
      <p:ext uri="{BB962C8B-B14F-4D97-AF65-F5344CB8AC3E}">
        <p14:creationId xmlns:p14="http://schemas.microsoft.com/office/powerpoint/2010/main" val="388150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lanche">
    <p:spTree>
      <p:nvGrpSpPr>
        <p:cNvPr id="1" name=""/>
        <p:cNvGrpSpPr/>
        <p:nvPr/>
      </p:nvGrpSpPr>
      <p:grpSpPr>
        <a:xfrm>
          <a:off x="0" y="0"/>
          <a:ext cx="0" cy="0"/>
          <a:chOff x="0" y="0"/>
          <a:chExt cx="0" cy="0"/>
        </a:xfrm>
      </p:grpSpPr>
      <p:grpSp>
        <p:nvGrpSpPr>
          <p:cNvPr id="16" name="Groupe 15"/>
          <p:cNvGrpSpPr/>
          <p:nvPr userDrawn="1"/>
        </p:nvGrpSpPr>
        <p:grpSpPr>
          <a:xfrm>
            <a:off x="-1" y="6056243"/>
            <a:ext cx="12192000" cy="801757"/>
            <a:chOff x="-1" y="6056243"/>
            <a:chExt cx="12192000" cy="801757"/>
          </a:xfrm>
        </p:grpSpPr>
        <p:sp>
          <p:nvSpPr>
            <p:cNvPr id="17" name="Rectangle 16"/>
            <p:cNvSpPr/>
            <p:nvPr/>
          </p:nvSpPr>
          <p:spPr>
            <a:xfrm>
              <a:off x="-1" y="6056243"/>
              <a:ext cx="10320269" cy="8017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fr-CA" b="1"/>
            </a:p>
          </p:txBody>
        </p:sp>
        <p:grpSp>
          <p:nvGrpSpPr>
            <p:cNvPr id="18" name="Groupe 17"/>
            <p:cNvGrpSpPr/>
            <p:nvPr userDrawn="1"/>
          </p:nvGrpSpPr>
          <p:grpSpPr>
            <a:xfrm>
              <a:off x="9675121" y="6056243"/>
              <a:ext cx="2516878" cy="801757"/>
              <a:chOff x="9675121" y="6056243"/>
              <a:chExt cx="2516878" cy="801757"/>
            </a:xfrm>
            <a:solidFill>
              <a:srgbClr val="07396D"/>
            </a:solidFill>
          </p:grpSpPr>
          <p:sp>
            <p:nvSpPr>
              <p:cNvPr id="20" name="Rectangle 19"/>
              <p:cNvSpPr/>
              <p:nvPr/>
            </p:nvSpPr>
            <p:spPr>
              <a:xfrm>
                <a:off x="10151164" y="6056243"/>
                <a:ext cx="2040835" cy="8017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fr-CA" b="1"/>
              </a:p>
            </p:txBody>
          </p:sp>
          <p:sp>
            <p:nvSpPr>
              <p:cNvPr id="21" name="Triangle isocèle 20"/>
              <p:cNvSpPr/>
              <p:nvPr/>
            </p:nvSpPr>
            <p:spPr>
              <a:xfrm>
                <a:off x="9675121" y="6056243"/>
                <a:ext cx="952086" cy="80175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fr-CA" b="1"/>
              </a:p>
            </p:txBody>
          </p:sp>
        </p:grpSp>
        <p:pic>
          <p:nvPicPr>
            <p:cNvPr id="19" name="Image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70700" y="6209482"/>
              <a:ext cx="1358836" cy="495277"/>
            </a:xfrm>
            <a:prstGeom prst="rect">
              <a:avLst/>
            </a:prstGeom>
          </p:spPr>
        </p:pic>
      </p:grpSp>
      <p:sp>
        <p:nvSpPr>
          <p:cNvPr id="9" name="ZoneTexte 8"/>
          <p:cNvSpPr txBox="1"/>
          <p:nvPr userDrawn="1"/>
        </p:nvSpPr>
        <p:spPr>
          <a:xfrm>
            <a:off x="454836" y="6321287"/>
            <a:ext cx="764364" cy="307777"/>
          </a:xfrm>
          <a:prstGeom prst="rect">
            <a:avLst/>
          </a:prstGeom>
          <a:noFill/>
        </p:spPr>
        <p:txBody>
          <a:bodyPr wrap="square" rtlCol="0">
            <a:spAutoFit/>
          </a:bodyPr>
          <a:lstStyle/>
          <a:p>
            <a:fld id="{E076F61A-936B-416B-9C3D-DB472BC74F1B}" type="slidenum">
              <a:rPr lang="fr-CA" sz="1400" smtClean="0">
                <a:solidFill>
                  <a:schemeClr val="bg1"/>
                </a:solidFill>
                <a:latin typeface="+mj-lt"/>
              </a:rPr>
              <a:pPr/>
              <a:t>‹N°›</a:t>
            </a:fld>
            <a:endParaRPr lang="fr-CA" sz="1400" dirty="0">
              <a:solidFill>
                <a:schemeClr val="bg1"/>
              </a:solidFill>
              <a:latin typeface="+mj-lt"/>
            </a:endParaRPr>
          </a:p>
        </p:txBody>
      </p:sp>
    </p:spTree>
    <p:extLst>
      <p:ext uri="{BB962C8B-B14F-4D97-AF65-F5344CB8AC3E}">
        <p14:creationId xmlns:p14="http://schemas.microsoft.com/office/powerpoint/2010/main" val="1234981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406767" y="6356350"/>
            <a:ext cx="2382717" cy="365125"/>
          </a:xfrm>
          <a:prstGeom prst="rect">
            <a:avLst/>
          </a:prstGeom>
        </p:spPr>
        <p:txBody>
          <a:bodyPr/>
          <a:lstStyle/>
          <a:p>
            <a:endParaRPr lang="fr-CA"/>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fr-CA" dirty="0"/>
          </a:p>
        </p:txBody>
      </p:sp>
      <p:sp>
        <p:nvSpPr>
          <p:cNvPr id="4" name="Slide Number Placeholder 3"/>
          <p:cNvSpPr>
            <a:spLocks noGrp="1"/>
          </p:cNvSpPr>
          <p:nvPr>
            <p:ph type="sldNum" sz="quarter" idx="12"/>
          </p:nvPr>
        </p:nvSpPr>
        <p:spPr/>
        <p:txBody>
          <a:bodyPr/>
          <a:lstStyle/>
          <a:p>
            <a:fld id="{DB825038-3B4D-9D4B-A5C7-69835E2908FE}" type="slidenum">
              <a:rPr lang="fr-CA" smtClean="0"/>
              <a:pPr/>
              <a:t>‹N°›</a:t>
            </a:fld>
            <a:endParaRPr lang="fr-CA"/>
          </a:p>
        </p:txBody>
      </p:sp>
    </p:spTree>
    <p:extLst>
      <p:ext uri="{BB962C8B-B14F-4D97-AF65-F5344CB8AC3E}">
        <p14:creationId xmlns:p14="http://schemas.microsoft.com/office/powerpoint/2010/main" val="1000806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230922" y="365125"/>
            <a:ext cx="10524393" cy="1325563"/>
          </a:xfrm>
        </p:spPr>
        <p:txBody>
          <a:bodyPr/>
          <a:lstStyle/>
          <a:p>
            <a:r>
              <a:rPr lang="fr-CA"/>
              <a:t>Modifier le style du titre</a:t>
            </a:r>
            <a:endParaRPr lang="en-US"/>
          </a:p>
        </p:txBody>
      </p:sp>
      <p:sp>
        <p:nvSpPr>
          <p:cNvPr id="3" name="Content Placeholder 2"/>
          <p:cNvSpPr>
            <a:spLocks noGrp="1"/>
          </p:cNvSpPr>
          <p:nvPr>
            <p:ph idx="1"/>
          </p:nvPr>
        </p:nvSpPr>
        <p:spPr>
          <a:xfrm>
            <a:off x="1230922" y="1825625"/>
            <a:ext cx="10524393"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6" name="Slide Number Placeholder 5"/>
          <p:cNvSpPr>
            <a:spLocks noGrp="1"/>
          </p:cNvSpPr>
          <p:nvPr>
            <p:ph type="sldNum" sz="quarter" idx="12"/>
          </p:nvPr>
        </p:nvSpPr>
        <p:spPr>
          <a:xfrm>
            <a:off x="8610599" y="6356350"/>
            <a:ext cx="3144715" cy="365125"/>
          </a:xfrm>
        </p:spPr>
        <p:txBody>
          <a:bodyPr/>
          <a:lstStyle/>
          <a:p>
            <a:fld id="{DB825038-3B4D-9D4B-A5C7-69835E2908FE}" type="slidenum">
              <a:rPr lang="fr-CA" smtClean="0"/>
              <a:pPr/>
              <a:t>‹N°›</a:t>
            </a:fld>
            <a:endParaRPr lang="fr-CA"/>
          </a:p>
        </p:txBody>
      </p:sp>
    </p:spTree>
    <p:extLst>
      <p:ext uri="{BB962C8B-B14F-4D97-AF65-F5344CB8AC3E}">
        <p14:creationId xmlns:p14="http://schemas.microsoft.com/office/powerpoint/2010/main" val="907772482"/>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a:p>
        </p:txBody>
      </p:sp>
      <p:sp>
        <p:nvSpPr>
          <p:cNvPr id="3" name="Date Placeholder 2"/>
          <p:cNvSpPr>
            <a:spLocks noGrp="1"/>
          </p:cNvSpPr>
          <p:nvPr>
            <p:ph type="dt" sz="half" idx="10"/>
          </p:nvPr>
        </p:nvSpPr>
        <p:spPr>
          <a:xfrm>
            <a:off x="1406767" y="6356350"/>
            <a:ext cx="2382717" cy="365125"/>
          </a:xfrm>
          <a:prstGeom prst="rect">
            <a:avLst/>
          </a:prstGeom>
        </p:spPr>
        <p:txBody>
          <a:bodyPr/>
          <a:lstStyle/>
          <a:p>
            <a:endParaRPr lang="fr-CA"/>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fr-CA"/>
          </a:p>
        </p:txBody>
      </p:sp>
      <p:sp>
        <p:nvSpPr>
          <p:cNvPr id="5" name="Slide Number Placeholder 4"/>
          <p:cNvSpPr>
            <a:spLocks noGrp="1"/>
          </p:cNvSpPr>
          <p:nvPr>
            <p:ph type="sldNum" sz="quarter" idx="12"/>
          </p:nvPr>
        </p:nvSpPr>
        <p:spPr/>
        <p:txBody>
          <a:bodyPr/>
          <a:lstStyle/>
          <a:p>
            <a:fld id="{DB825038-3B4D-9D4B-A5C7-69835E2908FE}" type="slidenum">
              <a:rPr lang="fr-CA" smtClean="0"/>
              <a:pPr/>
              <a:t>‹N°›</a:t>
            </a:fld>
            <a:endParaRPr lang="fr-CA"/>
          </a:p>
        </p:txBody>
      </p:sp>
    </p:spTree>
    <p:extLst>
      <p:ext uri="{BB962C8B-B14F-4D97-AF65-F5344CB8AC3E}">
        <p14:creationId xmlns:p14="http://schemas.microsoft.com/office/powerpoint/2010/main" val="408842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E7ED2F8-BBCF-8244-A216-CCE05BF2D56D}"/>
              </a:ext>
            </a:extLst>
          </p:cNvPr>
          <p:cNvSpPr>
            <a:spLocks noGrp="1"/>
          </p:cNvSpPr>
          <p:nvPr>
            <p:ph type="body" idx="13" hasCustomPrompt="1"/>
          </p:nvPr>
        </p:nvSpPr>
        <p:spPr>
          <a:xfrm>
            <a:off x="1537993" y="938476"/>
            <a:ext cx="9815807" cy="467324"/>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Plan de </a:t>
            </a:r>
            <a:r>
              <a:rPr lang="en-US" dirty="0" err="1"/>
              <a:t>présentation</a:t>
            </a:r>
            <a:endParaRPr lang="en-US" dirty="0"/>
          </a:p>
        </p:txBody>
      </p:sp>
      <p:sp>
        <p:nvSpPr>
          <p:cNvPr id="11" name="Text Placeholder 2">
            <a:extLst>
              <a:ext uri="{FF2B5EF4-FFF2-40B4-BE49-F238E27FC236}">
                <a16:creationId xmlns:a16="http://schemas.microsoft.com/office/drawing/2014/main" id="{1D79131F-9F2A-FB46-9025-E295364F2824}"/>
              </a:ext>
            </a:extLst>
          </p:cNvPr>
          <p:cNvSpPr>
            <a:spLocks noGrp="1"/>
          </p:cNvSpPr>
          <p:nvPr>
            <p:ph type="body" idx="14" hasCustomPrompt="1"/>
          </p:nvPr>
        </p:nvSpPr>
        <p:spPr>
          <a:xfrm>
            <a:off x="1437508" y="2228021"/>
            <a:ext cx="4418616" cy="467324"/>
          </a:xfrm>
        </p:spPr>
        <p:txBody>
          <a:bodyPr anchor="b"/>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Cliquez</a:t>
            </a:r>
            <a:r>
              <a:rPr lang="en-US" dirty="0"/>
              <a:t> pour </a:t>
            </a:r>
            <a:r>
              <a:rPr lang="en-US" dirty="0" err="1"/>
              <a:t>ajouter</a:t>
            </a:r>
            <a:r>
              <a:rPr lang="en-US" dirty="0"/>
              <a:t> du </a:t>
            </a:r>
            <a:r>
              <a:rPr lang="en-US" dirty="0" err="1"/>
              <a:t>texte</a:t>
            </a:r>
            <a:endParaRPr lang="en-US" dirty="0"/>
          </a:p>
        </p:txBody>
      </p:sp>
      <p:sp>
        <p:nvSpPr>
          <p:cNvPr id="13" name="Text Placeholder 2">
            <a:extLst>
              <a:ext uri="{FF2B5EF4-FFF2-40B4-BE49-F238E27FC236}">
                <a16:creationId xmlns:a16="http://schemas.microsoft.com/office/drawing/2014/main" id="{E1FD8B80-B1F0-B148-BB56-797EA9867EF5}"/>
              </a:ext>
            </a:extLst>
          </p:cNvPr>
          <p:cNvSpPr>
            <a:spLocks noGrp="1"/>
          </p:cNvSpPr>
          <p:nvPr>
            <p:ph type="body" idx="15" hasCustomPrompt="1"/>
          </p:nvPr>
        </p:nvSpPr>
        <p:spPr>
          <a:xfrm>
            <a:off x="955778" y="2071094"/>
            <a:ext cx="558436" cy="710194"/>
          </a:xfrm>
        </p:spPr>
        <p:txBody>
          <a:bodyPr anchor="b"/>
          <a:lstStyle>
            <a:lvl1pPr marL="0" indent="0">
              <a:buNone/>
              <a:defRPr sz="4400" b="1">
                <a:solidFill>
                  <a:srgbClr val="003DA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1</a:t>
            </a:r>
          </a:p>
        </p:txBody>
      </p:sp>
      <p:sp>
        <p:nvSpPr>
          <p:cNvPr id="14" name="Text Placeholder 2">
            <a:extLst>
              <a:ext uri="{FF2B5EF4-FFF2-40B4-BE49-F238E27FC236}">
                <a16:creationId xmlns:a16="http://schemas.microsoft.com/office/drawing/2014/main" id="{2326C340-10C1-8846-BC64-EE09AE3A9BB5}"/>
              </a:ext>
            </a:extLst>
          </p:cNvPr>
          <p:cNvSpPr>
            <a:spLocks noGrp="1"/>
          </p:cNvSpPr>
          <p:nvPr>
            <p:ph type="body" idx="16" hasCustomPrompt="1"/>
          </p:nvPr>
        </p:nvSpPr>
        <p:spPr>
          <a:xfrm>
            <a:off x="6834698" y="2228021"/>
            <a:ext cx="4418616" cy="467324"/>
          </a:xfrm>
        </p:spPr>
        <p:txBody>
          <a:bodyPr anchor="b"/>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Cliquez</a:t>
            </a:r>
            <a:r>
              <a:rPr lang="en-US" dirty="0"/>
              <a:t> pour </a:t>
            </a:r>
            <a:r>
              <a:rPr lang="en-US" dirty="0" err="1"/>
              <a:t>ajouter</a:t>
            </a:r>
            <a:r>
              <a:rPr lang="en-US" dirty="0"/>
              <a:t> du </a:t>
            </a:r>
            <a:r>
              <a:rPr lang="en-US" dirty="0" err="1"/>
              <a:t>texte</a:t>
            </a:r>
            <a:endParaRPr lang="en-US" dirty="0"/>
          </a:p>
        </p:txBody>
      </p:sp>
      <p:sp>
        <p:nvSpPr>
          <p:cNvPr id="15" name="Text Placeholder 2">
            <a:extLst>
              <a:ext uri="{FF2B5EF4-FFF2-40B4-BE49-F238E27FC236}">
                <a16:creationId xmlns:a16="http://schemas.microsoft.com/office/drawing/2014/main" id="{2B09CBC7-8507-8741-A311-14618069F952}"/>
              </a:ext>
            </a:extLst>
          </p:cNvPr>
          <p:cNvSpPr>
            <a:spLocks noGrp="1"/>
          </p:cNvSpPr>
          <p:nvPr>
            <p:ph type="body" idx="17" hasCustomPrompt="1"/>
          </p:nvPr>
        </p:nvSpPr>
        <p:spPr>
          <a:xfrm>
            <a:off x="6352968" y="2071094"/>
            <a:ext cx="558436" cy="710194"/>
          </a:xfrm>
        </p:spPr>
        <p:txBody>
          <a:bodyPr anchor="b"/>
          <a:lstStyle>
            <a:lvl1pPr marL="0" indent="0">
              <a:buNone/>
              <a:defRPr sz="4400" b="1">
                <a:solidFill>
                  <a:srgbClr val="003DA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5</a:t>
            </a:r>
          </a:p>
        </p:txBody>
      </p:sp>
      <p:sp>
        <p:nvSpPr>
          <p:cNvPr id="16" name="Text Placeholder 2">
            <a:extLst>
              <a:ext uri="{FF2B5EF4-FFF2-40B4-BE49-F238E27FC236}">
                <a16:creationId xmlns:a16="http://schemas.microsoft.com/office/drawing/2014/main" id="{8A9DCD3A-2DCB-9347-B552-08981E128AB1}"/>
              </a:ext>
            </a:extLst>
          </p:cNvPr>
          <p:cNvSpPr>
            <a:spLocks noGrp="1"/>
          </p:cNvSpPr>
          <p:nvPr>
            <p:ph type="body" idx="18" hasCustomPrompt="1"/>
          </p:nvPr>
        </p:nvSpPr>
        <p:spPr>
          <a:xfrm>
            <a:off x="1437508" y="3216757"/>
            <a:ext cx="4418616" cy="467324"/>
          </a:xfrm>
        </p:spPr>
        <p:txBody>
          <a:bodyPr anchor="b"/>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Cliquez</a:t>
            </a:r>
            <a:r>
              <a:rPr lang="en-US" dirty="0"/>
              <a:t> pour </a:t>
            </a:r>
            <a:r>
              <a:rPr lang="en-US" dirty="0" err="1"/>
              <a:t>ajouter</a:t>
            </a:r>
            <a:r>
              <a:rPr lang="en-US" dirty="0"/>
              <a:t> du </a:t>
            </a:r>
            <a:r>
              <a:rPr lang="en-US" dirty="0" err="1"/>
              <a:t>texte</a:t>
            </a:r>
            <a:endParaRPr lang="en-US" dirty="0"/>
          </a:p>
        </p:txBody>
      </p:sp>
      <p:sp>
        <p:nvSpPr>
          <p:cNvPr id="17" name="Text Placeholder 2">
            <a:extLst>
              <a:ext uri="{FF2B5EF4-FFF2-40B4-BE49-F238E27FC236}">
                <a16:creationId xmlns:a16="http://schemas.microsoft.com/office/drawing/2014/main" id="{D312088E-070C-AF4C-8B15-8301C289FE0E}"/>
              </a:ext>
            </a:extLst>
          </p:cNvPr>
          <p:cNvSpPr>
            <a:spLocks noGrp="1"/>
          </p:cNvSpPr>
          <p:nvPr>
            <p:ph type="body" idx="19" hasCustomPrompt="1"/>
          </p:nvPr>
        </p:nvSpPr>
        <p:spPr>
          <a:xfrm>
            <a:off x="955778" y="3059830"/>
            <a:ext cx="558436" cy="710194"/>
          </a:xfrm>
        </p:spPr>
        <p:txBody>
          <a:bodyPr anchor="b"/>
          <a:lstStyle>
            <a:lvl1pPr marL="0" indent="0">
              <a:buNone/>
              <a:defRPr sz="4400" b="1">
                <a:solidFill>
                  <a:srgbClr val="003DA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a:t>
            </a:r>
          </a:p>
        </p:txBody>
      </p:sp>
      <p:sp>
        <p:nvSpPr>
          <p:cNvPr id="18" name="Text Placeholder 2">
            <a:extLst>
              <a:ext uri="{FF2B5EF4-FFF2-40B4-BE49-F238E27FC236}">
                <a16:creationId xmlns:a16="http://schemas.microsoft.com/office/drawing/2014/main" id="{F8EA93D4-F324-2B4B-90B0-0249820A463F}"/>
              </a:ext>
            </a:extLst>
          </p:cNvPr>
          <p:cNvSpPr>
            <a:spLocks noGrp="1"/>
          </p:cNvSpPr>
          <p:nvPr>
            <p:ph type="body" idx="20" hasCustomPrompt="1"/>
          </p:nvPr>
        </p:nvSpPr>
        <p:spPr>
          <a:xfrm>
            <a:off x="6834698" y="3216757"/>
            <a:ext cx="4418616" cy="467324"/>
          </a:xfrm>
        </p:spPr>
        <p:txBody>
          <a:bodyPr anchor="b"/>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Cliquez</a:t>
            </a:r>
            <a:r>
              <a:rPr lang="en-US" dirty="0"/>
              <a:t> pour </a:t>
            </a:r>
            <a:r>
              <a:rPr lang="en-US" dirty="0" err="1"/>
              <a:t>ajouter</a:t>
            </a:r>
            <a:r>
              <a:rPr lang="en-US" dirty="0"/>
              <a:t> du </a:t>
            </a:r>
            <a:r>
              <a:rPr lang="en-US" dirty="0" err="1"/>
              <a:t>texte</a:t>
            </a:r>
            <a:endParaRPr lang="en-US" dirty="0"/>
          </a:p>
        </p:txBody>
      </p:sp>
      <p:sp>
        <p:nvSpPr>
          <p:cNvPr id="19" name="Text Placeholder 2">
            <a:extLst>
              <a:ext uri="{FF2B5EF4-FFF2-40B4-BE49-F238E27FC236}">
                <a16:creationId xmlns:a16="http://schemas.microsoft.com/office/drawing/2014/main" id="{E4A2D1FD-D77C-FE4B-B45D-33CDDFBAB105}"/>
              </a:ext>
            </a:extLst>
          </p:cNvPr>
          <p:cNvSpPr>
            <a:spLocks noGrp="1"/>
          </p:cNvSpPr>
          <p:nvPr>
            <p:ph type="body" idx="21" hasCustomPrompt="1"/>
          </p:nvPr>
        </p:nvSpPr>
        <p:spPr>
          <a:xfrm>
            <a:off x="6352968" y="3059830"/>
            <a:ext cx="558436" cy="710194"/>
          </a:xfrm>
        </p:spPr>
        <p:txBody>
          <a:bodyPr anchor="b"/>
          <a:lstStyle>
            <a:lvl1pPr marL="0" indent="0">
              <a:buNone/>
              <a:defRPr sz="4400" b="1">
                <a:solidFill>
                  <a:srgbClr val="003DA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6</a:t>
            </a:r>
          </a:p>
        </p:txBody>
      </p:sp>
      <p:sp>
        <p:nvSpPr>
          <p:cNvPr id="20" name="Text Placeholder 2">
            <a:extLst>
              <a:ext uri="{FF2B5EF4-FFF2-40B4-BE49-F238E27FC236}">
                <a16:creationId xmlns:a16="http://schemas.microsoft.com/office/drawing/2014/main" id="{6CAA5BB3-D4C9-504A-ADF1-3B21A9AB2E4D}"/>
              </a:ext>
            </a:extLst>
          </p:cNvPr>
          <p:cNvSpPr>
            <a:spLocks noGrp="1"/>
          </p:cNvSpPr>
          <p:nvPr>
            <p:ph type="body" idx="22" hasCustomPrompt="1"/>
          </p:nvPr>
        </p:nvSpPr>
        <p:spPr>
          <a:xfrm>
            <a:off x="1437508" y="4198059"/>
            <a:ext cx="4418616" cy="467324"/>
          </a:xfrm>
        </p:spPr>
        <p:txBody>
          <a:bodyPr anchor="b"/>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Cliquez</a:t>
            </a:r>
            <a:r>
              <a:rPr lang="en-US" dirty="0"/>
              <a:t> pour </a:t>
            </a:r>
            <a:r>
              <a:rPr lang="en-US" dirty="0" err="1"/>
              <a:t>ajouter</a:t>
            </a:r>
            <a:r>
              <a:rPr lang="en-US" dirty="0"/>
              <a:t> du </a:t>
            </a:r>
            <a:r>
              <a:rPr lang="en-US" dirty="0" err="1"/>
              <a:t>texte</a:t>
            </a:r>
            <a:endParaRPr lang="en-US" dirty="0"/>
          </a:p>
        </p:txBody>
      </p:sp>
      <p:sp>
        <p:nvSpPr>
          <p:cNvPr id="21" name="Text Placeholder 2">
            <a:extLst>
              <a:ext uri="{FF2B5EF4-FFF2-40B4-BE49-F238E27FC236}">
                <a16:creationId xmlns:a16="http://schemas.microsoft.com/office/drawing/2014/main" id="{EAD1512D-6723-E140-9B33-580ACA6CC315}"/>
              </a:ext>
            </a:extLst>
          </p:cNvPr>
          <p:cNvSpPr>
            <a:spLocks noGrp="1"/>
          </p:cNvSpPr>
          <p:nvPr>
            <p:ph type="body" idx="23" hasCustomPrompt="1"/>
          </p:nvPr>
        </p:nvSpPr>
        <p:spPr>
          <a:xfrm>
            <a:off x="955778" y="4041132"/>
            <a:ext cx="558436" cy="710194"/>
          </a:xfrm>
        </p:spPr>
        <p:txBody>
          <a:bodyPr anchor="b"/>
          <a:lstStyle>
            <a:lvl1pPr marL="0" indent="0">
              <a:buNone/>
              <a:defRPr sz="4400" b="1">
                <a:solidFill>
                  <a:srgbClr val="003DA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3</a:t>
            </a:r>
          </a:p>
        </p:txBody>
      </p:sp>
      <p:sp>
        <p:nvSpPr>
          <p:cNvPr id="22" name="Text Placeholder 2">
            <a:extLst>
              <a:ext uri="{FF2B5EF4-FFF2-40B4-BE49-F238E27FC236}">
                <a16:creationId xmlns:a16="http://schemas.microsoft.com/office/drawing/2014/main" id="{299AE3AB-524A-1D45-836F-7D6190E399F1}"/>
              </a:ext>
            </a:extLst>
          </p:cNvPr>
          <p:cNvSpPr>
            <a:spLocks noGrp="1"/>
          </p:cNvSpPr>
          <p:nvPr>
            <p:ph type="body" idx="24" hasCustomPrompt="1"/>
          </p:nvPr>
        </p:nvSpPr>
        <p:spPr>
          <a:xfrm>
            <a:off x="6834698" y="4198059"/>
            <a:ext cx="4418616" cy="467324"/>
          </a:xfrm>
        </p:spPr>
        <p:txBody>
          <a:bodyPr anchor="b"/>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Cliquez</a:t>
            </a:r>
            <a:r>
              <a:rPr lang="en-US" dirty="0"/>
              <a:t> pour </a:t>
            </a:r>
            <a:r>
              <a:rPr lang="en-US" dirty="0" err="1"/>
              <a:t>ajouter</a:t>
            </a:r>
            <a:r>
              <a:rPr lang="en-US" dirty="0"/>
              <a:t> du </a:t>
            </a:r>
            <a:r>
              <a:rPr lang="en-US" dirty="0" err="1"/>
              <a:t>texte</a:t>
            </a:r>
            <a:endParaRPr lang="en-US" dirty="0"/>
          </a:p>
        </p:txBody>
      </p:sp>
      <p:sp>
        <p:nvSpPr>
          <p:cNvPr id="23" name="Text Placeholder 2">
            <a:extLst>
              <a:ext uri="{FF2B5EF4-FFF2-40B4-BE49-F238E27FC236}">
                <a16:creationId xmlns:a16="http://schemas.microsoft.com/office/drawing/2014/main" id="{773672D5-E97F-3443-8C14-4CD8738CA88D}"/>
              </a:ext>
            </a:extLst>
          </p:cNvPr>
          <p:cNvSpPr>
            <a:spLocks noGrp="1"/>
          </p:cNvSpPr>
          <p:nvPr>
            <p:ph type="body" idx="25" hasCustomPrompt="1"/>
          </p:nvPr>
        </p:nvSpPr>
        <p:spPr>
          <a:xfrm>
            <a:off x="6352968" y="4041132"/>
            <a:ext cx="558436" cy="710194"/>
          </a:xfrm>
        </p:spPr>
        <p:txBody>
          <a:bodyPr anchor="b"/>
          <a:lstStyle>
            <a:lvl1pPr marL="0" indent="0">
              <a:buNone/>
              <a:defRPr sz="4400" b="1">
                <a:solidFill>
                  <a:srgbClr val="003DA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7</a:t>
            </a:r>
          </a:p>
        </p:txBody>
      </p:sp>
      <p:sp>
        <p:nvSpPr>
          <p:cNvPr id="24" name="Text Placeholder 2">
            <a:extLst>
              <a:ext uri="{FF2B5EF4-FFF2-40B4-BE49-F238E27FC236}">
                <a16:creationId xmlns:a16="http://schemas.microsoft.com/office/drawing/2014/main" id="{A098D4B8-FC1B-F248-ABCF-C2C30F2F38E8}"/>
              </a:ext>
            </a:extLst>
          </p:cNvPr>
          <p:cNvSpPr>
            <a:spLocks noGrp="1"/>
          </p:cNvSpPr>
          <p:nvPr>
            <p:ph type="body" idx="26" hasCustomPrompt="1"/>
          </p:nvPr>
        </p:nvSpPr>
        <p:spPr>
          <a:xfrm>
            <a:off x="1437508" y="5179361"/>
            <a:ext cx="4418616" cy="467324"/>
          </a:xfrm>
        </p:spPr>
        <p:txBody>
          <a:bodyPr anchor="b"/>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Cliquez</a:t>
            </a:r>
            <a:r>
              <a:rPr lang="en-US" dirty="0"/>
              <a:t> pour </a:t>
            </a:r>
            <a:r>
              <a:rPr lang="en-US" dirty="0" err="1"/>
              <a:t>ajouter</a:t>
            </a:r>
            <a:r>
              <a:rPr lang="en-US" dirty="0"/>
              <a:t> du </a:t>
            </a:r>
            <a:r>
              <a:rPr lang="en-US" dirty="0" err="1"/>
              <a:t>texte</a:t>
            </a:r>
            <a:endParaRPr lang="en-US" dirty="0"/>
          </a:p>
        </p:txBody>
      </p:sp>
      <p:sp>
        <p:nvSpPr>
          <p:cNvPr id="25" name="Text Placeholder 2">
            <a:extLst>
              <a:ext uri="{FF2B5EF4-FFF2-40B4-BE49-F238E27FC236}">
                <a16:creationId xmlns:a16="http://schemas.microsoft.com/office/drawing/2014/main" id="{62AA33B7-12CB-C94E-AD06-B0F8870E6161}"/>
              </a:ext>
            </a:extLst>
          </p:cNvPr>
          <p:cNvSpPr>
            <a:spLocks noGrp="1"/>
          </p:cNvSpPr>
          <p:nvPr>
            <p:ph type="body" idx="27" hasCustomPrompt="1"/>
          </p:nvPr>
        </p:nvSpPr>
        <p:spPr>
          <a:xfrm>
            <a:off x="955778" y="5022434"/>
            <a:ext cx="558436" cy="710194"/>
          </a:xfrm>
        </p:spPr>
        <p:txBody>
          <a:bodyPr anchor="b"/>
          <a:lstStyle>
            <a:lvl1pPr marL="0" indent="0">
              <a:buNone/>
              <a:defRPr sz="4400" b="1">
                <a:solidFill>
                  <a:srgbClr val="003DA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4</a:t>
            </a:r>
          </a:p>
        </p:txBody>
      </p:sp>
      <p:sp>
        <p:nvSpPr>
          <p:cNvPr id="26" name="Text Placeholder 2">
            <a:extLst>
              <a:ext uri="{FF2B5EF4-FFF2-40B4-BE49-F238E27FC236}">
                <a16:creationId xmlns:a16="http://schemas.microsoft.com/office/drawing/2014/main" id="{D31B0B3F-4712-C443-8E55-3D4D9F017AFF}"/>
              </a:ext>
            </a:extLst>
          </p:cNvPr>
          <p:cNvSpPr>
            <a:spLocks noGrp="1"/>
          </p:cNvSpPr>
          <p:nvPr>
            <p:ph type="body" idx="28" hasCustomPrompt="1"/>
          </p:nvPr>
        </p:nvSpPr>
        <p:spPr>
          <a:xfrm>
            <a:off x="6834698" y="5179361"/>
            <a:ext cx="4418616" cy="467324"/>
          </a:xfrm>
        </p:spPr>
        <p:txBody>
          <a:bodyPr anchor="b"/>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Cliquez</a:t>
            </a:r>
            <a:r>
              <a:rPr lang="en-US" dirty="0"/>
              <a:t> pour </a:t>
            </a:r>
            <a:r>
              <a:rPr lang="en-US" dirty="0" err="1"/>
              <a:t>ajouter</a:t>
            </a:r>
            <a:r>
              <a:rPr lang="en-US" dirty="0"/>
              <a:t> du </a:t>
            </a:r>
            <a:r>
              <a:rPr lang="en-US" dirty="0" err="1"/>
              <a:t>texte</a:t>
            </a:r>
            <a:endParaRPr lang="en-US" dirty="0"/>
          </a:p>
        </p:txBody>
      </p:sp>
      <p:sp>
        <p:nvSpPr>
          <p:cNvPr id="27" name="Text Placeholder 2">
            <a:extLst>
              <a:ext uri="{FF2B5EF4-FFF2-40B4-BE49-F238E27FC236}">
                <a16:creationId xmlns:a16="http://schemas.microsoft.com/office/drawing/2014/main" id="{63E8F892-89C1-9F4C-9461-BE3E7D20B5BC}"/>
              </a:ext>
            </a:extLst>
          </p:cNvPr>
          <p:cNvSpPr>
            <a:spLocks noGrp="1"/>
          </p:cNvSpPr>
          <p:nvPr>
            <p:ph type="body" idx="29" hasCustomPrompt="1"/>
          </p:nvPr>
        </p:nvSpPr>
        <p:spPr>
          <a:xfrm>
            <a:off x="6352968" y="5022434"/>
            <a:ext cx="558436" cy="710194"/>
          </a:xfrm>
        </p:spPr>
        <p:txBody>
          <a:bodyPr anchor="b"/>
          <a:lstStyle>
            <a:lvl1pPr marL="0" indent="0">
              <a:buNone/>
              <a:defRPr sz="4400" b="1">
                <a:solidFill>
                  <a:srgbClr val="003DA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8</a:t>
            </a:r>
          </a:p>
        </p:txBody>
      </p:sp>
    </p:spTree>
    <p:extLst>
      <p:ext uri="{BB962C8B-B14F-4D97-AF65-F5344CB8AC3E}">
        <p14:creationId xmlns:p14="http://schemas.microsoft.com/office/powerpoint/2010/main" val="2491096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E7ED2F8-BBCF-8244-A216-CCE05BF2D56D}"/>
              </a:ext>
            </a:extLst>
          </p:cNvPr>
          <p:cNvSpPr>
            <a:spLocks noGrp="1"/>
          </p:cNvSpPr>
          <p:nvPr>
            <p:ph type="body" idx="13" hasCustomPrompt="1"/>
          </p:nvPr>
        </p:nvSpPr>
        <p:spPr>
          <a:xfrm>
            <a:off x="3438579" y="2146445"/>
            <a:ext cx="9815807" cy="467324"/>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Titre</a:t>
            </a:r>
            <a:r>
              <a:rPr lang="en-US" dirty="0"/>
              <a:t> de section</a:t>
            </a:r>
          </a:p>
        </p:txBody>
      </p:sp>
      <p:sp>
        <p:nvSpPr>
          <p:cNvPr id="11" name="Text Placeholder 2">
            <a:extLst>
              <a:ext uri="{FF2B5EF4-FFF2-40B4-BE49-F238E27FC236}">
                <a16:creationId xmlns:a16="http://schemas.microsoft.com/office/drawing/2014/main" id="{1D79131F-9F2A-FB46-9025-E295364F2824}"/>
              </a:ext>
            </a:extLst>
          </p:cNvPr>
          <p:cNvSpPr>
            <a:spLocks noGrp="1"/>
          </p:cNvSpPr>
          <p:nvPr>
            <p:ph type="body" idx="14" hasCustomPrompt="1"/>
          </p:nvPr>
        </p:nvSpPr>
        <p:spPr>
          <a:xfrm>
            <a:off x="3438579" y="2847533"/>
            <a:ext cx="9815806" cy="467324"/>
          </a:xfrm>
        </p:spPr>
        <p:txBody>
          <a:bodyPr anchor="b"/>
          <a:lstStyle>
            <a:lvl1pPr marL="0" indent="0">
              <a:buNone/>
              <a:defRPr sz="1600" b="0">
                <a:solidFill>
                  <a:srgbClr val="003DA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Sous-</a:t>
            </a:r>
            <a:r>
              <a:rPr lang="en-US" dirty="0" err="1"/>
              <a:t>titre</a:t>
            </a:r>
            <a:r>
              <a:rPr lang="en-US" dirty="0"/>
              <a:t> </a:t>
            </a:r>
            <a:r>
              <a:rPr lang="en-US" dirty="0" err="1"/>
              <a:t>si</a:t>
            </a:r>
            <a:r>
              <a:rPr lang="en-US" dirty="0"/>
              <a:t> </a:t>
            </a:r>
            <a:r>
              <a:rPr lang="en-US" dirty="0" err="1"/>
              <a:t>nécessaire</a:t>
            </a:r>
            <a:endParaRPr lang="en-US" dirty="0"/>
          </a:p>
        </p:txBody>
      </p:sp>
    </p:spTree>
    <p:extLst>
      <p:ext uri="{BB962C8B-B14F-4D97-AF65-F5344CB8AC3E}">
        <p14:creationId xmlns:p14="http://schemas.microsoft.com/office/powerpoint/2010/main" val="171816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E7ED2F8-BBCF-8244-A216-CCE05BF2D56D}"/>
              </a:ext>
            </a:extLst>
          </p:cNvPr>
          <p:cNvSpPr>
            <a:spLocks noGrp="1"/>
          </p:cNvSpPr>
          <p:nvPr>
            <p:ph type="body" idx="13" hasCustomPrompt="1"/>
          </p:nvPr>
        </p:nvSpPr>
        <p:spPr>
          <a:xfrm>
            <a:off x="1537993" y="930454"/>
            <a:ext cx="9815807" cy="467324"/>
          </a:xfr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Titre</a:t>
            </a:r>
            <a:r>
              <a:rPr lang="en-US" dirty="0"/>
              <a:t> </a:t>
            </a:r>
            <a:r>
              <a:rPr lang="en-US" dirty="0" err="1"/>
              <a:t>ou</a:t>
            </a:r>
            <a:r>
              <a:rPr lang="en-US" dirty="0"/>
              <a:t> sous-</a:t>
            </a:r>
            <a:r>
              <a:rPr lang="en-US" dirty="0" err="1"/>
              <a:t>titre</a:t>
            </a:r>
            <a:endParaRPr lang="en-US" dirty="0"/>
          </a:p>
        </p:txBody>
      </p:sp>
      <p:sp>
        <p:nvSpPr>
          <p:cNvPr id="11" name="Text Placeholder 2">
            <a:extLst>
              <a:ext uri="{FF2B5EF4-FFF2-40B4-BE49-F238E27FC236}">
                <a16:creationId xmlns:a16="http://schemas.microsoft.com/office/drawing/2014/main" id="{1D79131F-9F2A-FB46-9025-E295364F2824}"/>
              </a:ext>
            </a:extLst>
          </p:cNvPr>
          <p:cNvSpPr>
            <a:spLocks noGrp="1"/>
          </p:cNvSpPr>
          <p:nvPr>
            <p:ph type="body" idx="14" hasCustomPrompt="1"/>
          </p:nvPr>
        </p:nvSpPr>
        <p:spPr>
          <a:xfrm>
            <a:off x="838200" y="2027298"/>
            <a:ext cx="4418616" cy="3347590"/>
          </a:xfrm>
        </p:spPr>
        <p:txBody>
          <a:bodyPr anchor="t"/>
          <a:lstStyle>
            <a:lvl1pPr marL="0" indent="184150">
              <a:buFont typeface="Arial" panose="020B0604020202020204" pitchFamily="34" charset="0"/>
              <a:buChar char="•"/>
              <a:tabLst/>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p:txBody>
      </p:sp>
    </p:spTree>
    <p:extLst>
      <p:ext uri="{BB962C8B-B14F-4D97-AF65-F5344CB8AC3E}">
        <p14:creationId xmlns:p14="http://schemas.microsoft.com/office/powerpoint/2010/main" val="1152734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E7ED2F8-BBCF-8244-A216-CCE05BF2D56D}"/>
              </a:ext>
            </a:extLst>
          </p:cNvPr>
          <p:cNvSpPr>
            <a:spLocks noGrp="1"/>
          </p:cNvSpPr>
          <p:nvPr>
            <p:ph type="body" idx="13" hasCustomPrompt="1"/>
          </p:nvPr>
        </p:nvSpPr>
        <p:spPr>
          <a:xfrm>
            <a:off x="1537993" y="938476"/>
            <a:ext cx="9815807" cy="467324"/>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Tableau</a:t>
            </a:r>
          </a:p>
        </p:txBody>
      </p:sp>
      <p:pic>
        <p:nvPicPr>
          <p:cNvPr id="2" name="Image 1">
            <a:extLst>
              <a:ext uri="{FF2B5EF4-FFF2-40B4-BE49-F238E27FC236}">
                <a16:creationId xmlns:a16="http://schemas.microsoft.com/office/drawing/2014/main" id="{BFC1A11C-D292-1281-EF31-FD067D1FF0B5}"/>
              </a:ext>
            </a:extLst>
          </p:cNvPr>
          <p:cNvPicPr>
            <a:picLocks noChangeAspect="1"/>
          </p:cNvPicPr>
          <p:nvPr userDrawn="1">
            <p:custDataLst>
              <p:tags r:id="rId1"/>
            </p:custDataLst>
          </p:nvPr>
        </p:nvPicPr>
        <p:blipFill>
          <a:blip r:embed="rId4" cstate="email">
            <a:extLst>
              <a:ext uri="{28A0092B-C50C-407E-A947-70E740481C1C}">
                <a14:useLocalDpi xmlns:a14="http://schemas.microsoft.com/office/drawing/2010/main"/>
              </a:ext>
            </a:extLst>
          </a:blip>
          <a:stretch>
            <a:fillRect/>
          </a:stretch>
        </p:blipFill>
        <p:spPr>
          <a:xfrm>
            <a:off x="1" y="5993181"/>
            <a:ext cx="12192000" cy="864819"/>
          </a:xfrm>
          <a:prstGeom prst="rect">
            <a:avLst/>
          </a:prstGeom>
        </p:spPr>
      </p:pic>
    </p:spTree>
    <p:extLst>
      <p:ext uri="{BB962C8B-B14F-4D97-AF65-F5344CB8AC3E}">
        <p14:creationId xmlns:p14="http://schemas.microsoft.com/office/powerpoint/2010/main" val="39367071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1D79131F-9F2A-FB46-9025-E295364F2824}"/>
              </a:ext>
            </a:extLst>
          </p:cNvPr>
          <p:cNvSpPr>
            <a:spLocks noGrp="1"/>
          </p:cNvSpPr>
          <p:nvPr>
            <p:ph type="body" idx="14" hasCustomPrompt="1"/>
          </p:nvPr>
        </p:nvSpPr>
        <p:spPr>
          <a:xfrm>
            <a:off x="838200" y="2542370"/>
            <a:ext cx="4418616" cy="3347590"/>
          </a:xfrm>
        </p:spPr>
        <p:txBody>
          <a:bodyPr anchor="t"/>
          <a:lstStyle>
            <a:lvl1pPr marL="0" indent="184150">
              <a:buFont typeface="Arial" panose="020B0604020202020204" pitchFamily="34" charset="0"/>
              <a:buChar char="•"/>
              <a:tabLst/>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p:txBody>
      </p:sp>
      <p:sp>
        <p:nvSpPr>
          <p:cNvPr id="10" name="Text Placeholder 2">
            <a:extLst>
              <a:ext uri="{FF2B5EF4-FFF2-40B4-BE49-F238E27FC236}">
                <a16:creationId xmlns:a16="http://schemas.microsoft.com/office/drawing/2014/main" id="{F39FDC88-24EA-4043-AA8B-1D6B62885708}"/>
              </a:ext>
            </a:extLst>
          </p:cNvPr>
          <p:cNvSpPr>
            <a:spLocks noGrp="1"/>
          </p:cNvSpPr>
          <p:nvPr>
            <p:ph type="body" idx="13" hasCustomPrompt="1"/>
          </p:nvPr>
        </p:nvSpPr>
        <p:spPr>
          <a:xfrm>
            <a:off x="1537993" y="930454"/>
            <a:ext cx="9815807" cy="1089328"/>
          </a:xfr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Titre</a:t>
            </a:r>
            <a:r>
              <a:rPr lang="en-US" dirty="0"/>
              <a:t> </a:t>
            </a:r>
            <a:r>
              <a:rPr lang="en-US" dirty="0" err="1"/>
              <a:t>à</a:t>
            </a:r>
            <a:r>
              <a:rPr lang="en-US" dirty="0"/>
              <a:t> deux </a:t>
            </a:r>
            <a:r>
              <a:rPr lang="en-US" dirty="0" err="1"/>
              <a:t>lignes</a:t>
            </a:r>
            <a:endParaRPr lang="en-US" dirty="0"/>
          </a:p>
          <a:p>
            <a:pPr lvl="0"/>
            <a:r>
              <a:rPr lang="en-US" dirty="0" err="1"/>
              <a:t>à</a:t>
            </a:r>
            <a:r>
              <a:rPr lang="en-US" dirty="0"/>
              <a:t> </a:t>
            </a:r>
            <a:r>
              <a:rPr lang="en-US" dirty="0" err="1"/>
              <a:t>intégrer</a:t>
            </a:r>
            <a:r>
              <a:rPr lang="en-US" dirty="0"/>
              <a:t> </a:t>
            </a:r>
            <a:r>
              <a:rPr lang="en-US" dirty="0" err="1"/>
              <a:t>ici</a:t>
            </a:r>
            <a:endParaRPr lang="en-US" dirty="0"/>
          </a:p>
        </p:txBody>
      </p:sp>
    </p:spTree>
    <p:extLst>
      <p:ext uri="{BB962C8B-B14F-4D97-AF65-F5344CB8AC3E}">
        <p14:creationId xmlns:p14="http://schemas.microsoft.com/office/powerpoint/2010/main" val="3855892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E7ED2F8-BBCF-8244-A216-CCE05BF2D56D}"/>
              </a:ext>
            </a:extLst>
          </p:cNvPr>
          <p:cNvSpPr>
            <a:spLocks noGrp="1"/>
          </p:cNvSpPr>
          <p:nvPr>
            <p:ph type="body" idx="13" hasCustomPrompt="1"/>
          </p:nvPr>
        </p:nvSpPr>
        <p:spPr>
          <a:xfrm>
            <a:off x="1537993" y="930454"/>
            <a:ext cx="9815807" cy="467324"/>
          </a:xfr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Titre</a:t>
            </a:r>
            <a:r>
              <a:rPr lang="en-US" dirty="0"/>
              <a:t> avec deux </a:t>
            </a:r>
            <a:r>
              <a:rPr lang="en-US" dirty="0" err="1"/>
              <a:t>contenus</a:t>
            </a:r>
            <a:endParaRPr lang="en-US" dirty="0"/>
          </a:p>
        </p:txBody>
      </p:sp>
      <p:sp>
        <p:nvSpPr>
          <p:cNvPr id="11" name="Text Placeholder 2">
            <a:extLst>
              <a:ext uri="{FF2B5EF4-FFF2-40B4-BE49-F238E27FC236}">
                <a16:creationId xmlns:a16="http://schemas.microsoft.com/office/drawing/2014/main" id="{1D79131F-9F2A-FB46-9025-E295364F2824}"/>
              </a:ext>
            </a:extLst>
          </p:cNvPr>
          <p:cNvSpPr>
            <a:spLocks noGrp="1"/>
          </p:cNvSpPr>
          <p:nvPr>
            <p:ph type="body" idx="14" hasCustomPrompt="1"/>
          </p:nvPr>
        </p:nvSpPr>
        <p:spPr>
          <a:xfrm>
            <a:off x="838200" y="2027298"/>
            <a:ext cx="4418616" cy="3347590"/>
          </a:xfrm>
        </p:spPr>
        <p:txBody>
          <a:bodyPr anchor="t"/>
          <a:lstStyle>
            <a:lvl1pPr marL="0" indent="184150">
              <a:buFont typeface="Arial" panose="020B0604020202020204" pitchFamily="34" charset="0"/>
              <a:buChar char="•"/>
              <a:tabLst/>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p:txBody>
      </p:sp>
      <p:sp>
        <p:nvSpPr>
          <p:cNvPr id="31" name="Text Placeholder 2">
            <a:extLst>
              <a:ext uri="{FF2B5EF4-FFF2-40B4-BE49-F238E27FC236}">
                <a16:creationId xmlns:a16="http://schemas.microsoft.com/office/drawing/2014/main" id="{A1DCABB5-6A4F-8946-8782-36A70E8B783A}"/>
              </a:ext>
            </a:extLst>
          </p:cNvPr>
          <p:cNvSpPr>
            <a:spLocks noGrp="1"/>
          </p:cNvSpPr>
          <p:nvPr>
            <p:ph type="body" idx="15" hasCustomPrompt="1"/>
          </p:nvPr>
        </p:nvSpPr>
        <p:spPr>
          <a:xfrm>
            <a:off x="5781460" y="2027298"/>
            <a:ext cx="4418616" cy="3347590"/>
          </a:xfrm>
        </p:spPr>
        <p:txBody>
          <a:bodyPr anchor="t"/>
          <a:lstStyle>
            <a:lvl1pPr marL="0" indent="184150">
              <a:buFont typeface="Arial" panose="020B0604020202020204" pitchFamily="34" charset="0"/>
              <a:buChar char="•"/>
              <a:tabLst/>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p:txBody>
      </p:sp>
    </p:spTree>
    <p:extLst>
      <p:ext uri="{BB962C8B-B14F-4D97-AF65-F5344CB8AC3E}">
        <p14:creationId xmlns:p14="http://schemas.microsoft.com/office/powerpoint/2010/main" val="1676104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E7ED2F8-BBCF-8244-A216-CCE05BF2D56D}"/>
              </a:ext>
            </a:extLst>
          </p:cNvPr>
          <p:cNvSpPr>
            <a:spLocks noGrp="1"/>
          </p:cNvSpPr>
          <p:nvPr>
            <p:ph type="body" idx="13" hasCustomPrompt="1"/>
          </p:nvPr>
        </p:nvSpPr>
        <p:spPr>
          <a:xfrm>
            <a:off x="1537993" y="930454"/>
            <a:ext cx="9815807" cy="467324"/>
          </a:xfrm>
        </p:spPr>
        <p:txBody>
          <a:bodyPr anchor="t"/>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Titre</a:t>
            </a:r>
            <a:endParaRPr lang="en-US" dirty="0"/>
          </a:p>
        </p:txBody>
      </p:sp>
      <p:sp>
        <p:nvSpPr>
          <p:cNvPr id="11" name="Text Placeholder 2">
            <a:extLst>
              <a:ext uri="{FF2B5EF4-FFF2-40B4-BE49-F238E27FC236}">
                <a16:creationId xmlns:a16="http://schemas.microsoft.com/office/drawing/2014/main" id="{1D79131F-9F2A-FB46-9025-E295364F2824}"/>
              </a:ext>
            </a:extLst>
          </p:cNvPr>
          <p:cNvSpPr>
            <a:spLocks noGrp="1"/>
          </p:cNvSpPr>
          <p:nvPr>
            <p:ph type="body" idx="14" hasCustomPrompt="1"/>
          </p:nvPr>
        </p:nvSpPr>
        <p:spPr>
          <a:xfrm>
            <a:off x="838200" y="2027298"/>
            <a:ext cx="4418616" cy="3347590"/>
          </a:xfrm>
        </p:spPr>
        <p:txBody>
          <a:bodyPr anchor="t"/>
          <a:lstStyle>
            <a:lvl1pPr marL="0" indent="6350">
              <a:buFontTx/>
              <a:buNone/>
              <a:tabLst/>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Texte</a:t>
            </a:r>
            <a:r>
              <a:rPr lang="en-US" dirty="0"/>
              <a:t> </a:t>
            </a:r>
            <a:r>
              <a:rPr lang="en-US" dirty="0" err="1"/>
              <a:t>à</a:t>
            </a:r>
            <a:r>
              <a:rPr lang="en-US" dirty="0"/>
              <a:t> </a:t>
            </a:r>
            <a:r>
              <a:rPr lang="en-US" dirty="0" err="1"/>
              <a:t>intégrer</a:t>
            </a:r>
            <a:r>
              <a:rPr lang="en-US" dirty="0"/>
              <a:t> </a:t>
            </a:r>
            <a:r>
              <a:rPr lang="en-US" dirty="0" err="1"/>
              <a:t>ici</a:t>
            </a:r>
            <a:endParaRPr lang="en-US" dirty="0"/>
          </a:p>
        </p:txBody>
      </p:sp>
      <p:sp>
        <p:nvSpPr>
          <p:cNvPr id="8" name="Espace réservé pour une image  5">
            <a:extLst>
              <a:ext uri="{FF2B5EF4-FFF2-40B4-BE49-F238E27FC236}">
                <a16:creationId xmlns:a16="http://schemas.microsoft.com/office/drawing/2014/main" id="{74383572-ACEC-EC42-A200-20EDF1E43E7A}"/>
              </a:ext>
            </a:extLst>
          </p:cNvPr>
          <p:cNvSpPr>
            <a:spLocks noGrp="1"/>
          </p:cNvSpPr>
          <p:nvPr>
            <p:ph type="pic" idx="1"/>
          </p:nvPr>
        </p:nvSpPr>
        <p:spPr>
          <a:xfrm>
            <a:off x="5183188" y="2027299"/>
            <a:ext cx="6172200" cy="3900248"/>
          </a:xfrm>
          <a:prstGeom prst="rect">
            <a:avLst/>
          </a:prstGeom>
        </p:spPr>
      </p:sp>
    </p:spTree>
    <p:extLst>
      <p:ext uri="{BB962C8B-B14F-4D97-AF65-F5344CB8AC3E}">
        <p14:creationId xmlns:p14="http://schemas.microsoft.com/office/powerpoint/2010/main" val="2945054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85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F2AE8B7-C07C-44EE-A48A-6B98895E75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9E6FFB7E-3179-4DAB-B5D0-E3CB9B4719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F66ED35-832F-4B18-BEC1-39554D019A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DECEDF-3049-4F52-8768-99ECD65B439A}" type="datetimeFigureOut">
              <a:rPr lang="fr-CA" smtClean="0"/>
              <a:t>2023-07-05</a:t>
            </a:fld>
            <a:endParaRPr lang="fr-CA"/>
          </a:p>
        </p:txBody>
      </p:sp>
      <p:sp>
        <p:nvSpPr>
          <p:cNvPr id="5" name="Espace réservé du pied de page 4">
            <a:extLst>
              <a:ext uri="{FF2B5EF4-FFF2-40B4-BE49-F238E27FC236}">
                <a16:creationId xmlns:a16="http://schemas.microsoft.com/office/drawing/2014/main" id="{021AAA98-FCB6-4591-8F90-0393615D4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FEE7CA0C-7FA6-4F01-840B-19365EF70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D7B38-E93F-4DA7-8AC0-2F6A4A1E723F}" type="slidenum">
              <a:rPr lang="fr-CA" smtClean="0"/>
              <a:t>‹N°›</a:t>
            </a:fld>
            <a:endParaRPr lang="fr-CA"/>
          </a:p>
        </p:txBody>
      </p:sp>
    </p:spTree>
    <p:extLst>
      <p:ext uri="{BB962C8B-B14F-4D97-AF65-F5344CB8AC3E}">
        <p14:creationId xmlns:p14="http://schemas.microsoft.com/office/powerpoint/2010/main" val="4246197364"/>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31" r:id="rId11"/>
    <p:sldLayoutId id="2147484132" r:id="rId12"/>
    <p:sldLayoutId id="2147484133" r:id="rId13"/>
    <p:sldLayoutId id="214748413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4.xml"/><Relationship Id="rId7" Type="http://schemas.openxmlformats.org/officeDocument/2006/relationships/image" Target="../media/image3.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5.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37.xml"/><Relationship Id="rId7" Type="http://schemas.openxmlformats.org/officeDocument/2006/relationships/image" Target="../media/image17.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tags" Target="../tags/tag38.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hyperlink" Target="https://www.securitepublique.gouv.qc.ca/fileadmin/Documents/securite_civile/publications/concepts_base/concepts_base.pdf" TargetMode="External"/><Relationship Id="rId3" Type="http://schemas.openxmlformats.org/officeDocument/2006/relationships/tags" Target="../tags/tag41.xml"/><Relationship Id="rId7" Type="http://schemas.openxmlformats.org/officeDocument/2006/relationships/image" Target="../media/image20.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4.xml"/><Relationship Id="rId5" Type="http://schemas.openxmlformats.org/officeDocument/2006/relationships/slideLayout" Target="../slideLayouts/slideLayout5.xml"/><Relationship Id="rId10" Type="http://schemas.openxmlformats.org/officeDocument/2006/relationships/hyperlink" Target="https://www.quebec.ca/securite-situations-urgence/urgences-sinistres-risques-naturels/obtenir-aide-sinistre/aide-financiere-proprietaires-locataires" TargetMode="External"/><Relationship Id="rId4" Type="http://schemas.openxmlformats.org/officeDocument/2006/relationships/tags" Target="../tags/tag42.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5.xml"/><Relationship Id="rId7" Type="http://schemas.openxmlformats.org/officeDocument/2006/relationships/image" Target="../media/image22.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5.xml"/><Relationship Id="rId11" Type="http://schemas.openxmlformats.org/officeDocument/2006/relationships/image" Target="../media/image25.png"/><Relationship Id="rId5" Type="http://schemas.openxmlformats.org/officeDocument/2006/relationships/tags" Target="../tags/tag47.xml"/><Relationship Id="rId10" Type="http://schemas.openxmlformats.org/officeDocument/2006/relationships/image" Target="../media/image24.png"/><Relationship Id="rId4" Type="http://schemas.openxmlformats.org/officeDocument/2006/relationships/tags" Target="../tags/tag46.xml"/><Relationship Id="rId9" Type="http://schemas.openxmlformats.org/officeDocument/2006/relationships/hyperlink" Target="https://longueuil.quebec/fr/nouvelles%2Finondations-et-resilience-climatique-longueuil-invite-la-population-trois-rencontres"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52.xml"/><Relationship Id="rId7" Type="http://schemas.openxmlformats.org/officeDocument/2006/relationships/tags" Target="../tags/tag5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10" Type="http://schemas.openxmlformats.org/officeDocument/2006/relationships/image" Target="../media/image27.png"/><Relationship Id="rId4" Type="http://schemas.openxmlformats.org/officeDocument/2006/relationships/tags" Target="../tags/tag53.xml"/><Relationship Id="rId9"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media/image30.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image" Target="../media/image29.jpg"/><Relationship Id="rId5" Type="http://schemas.openxmlformats.org/officeDocument/2006/relationships/tags" Target="../tags/tag61.xml"/><Relationship Id="rId10" Type="http://schemas.openxmlformats.org/officeDocument/2006/relationships/image" Target="../media/image28.jpeg"/><Relationship Id="rId4" Type="http://schemas.openxmlformats.org/officeDocument/2006/relationships/tags" Target="../tags/tag60.xml"/><Relationship Id="rId9"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tags" Target="../tags/tag76.xml"/><Relationship Id="rId18" Type="http://schemas.openxmlformats.org/officeDocument/2006/relationships/tags" Target="../tags/tag81.xml"/><Relationship Id="rId26" Type="http://schemas.openxmlformats.org/officeDocument/2006/relationships/tags" Target="../tags/tag89.xml"/><Relationship Id="rId3" Type="http://schemas.openxmlformats.org/officeDocument/2006/relationships/tags" Target="../tags/tag66.xml"/><Relationship Id="rId21" Type="http://schemas.openxmlformats.org/officeDocument/2006/relationships/tags" Target="../tags/tag84.xml"/><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5" Type="http://schemas.openxmlformats.org/officeDocument/2006/relationships/tags" Target="../tags/tag88.xml"/><Relationship Id="rId2" Type="http://schemas.openxmlformats.org/officeDocument/2006/relationships/tags" Target="../tags/tag65.xml"/><Relationship Id="rId16" Type="http://schemas.openxmlformats.org/officeDocument/2006/relationships/tags" Target="../tags/tag79.xml"/><Relationship Id="rId20" Type="http://schemas.openxmlformats.org/officeDocument/2006/relationships/tags" Target="../tags/tag83.xml"/><Relationship Id="rId29" Type="http://schemas.openxmlformats.org/officeDocument/2006/relationships/image" Target="../media/image31.jpg"/><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24" Type="http://schemas.openxmlformats.org/officeDocument/2006/relationships/tags" Target="../tags/tag87.xml"/><Relationship Id="rId5" Type="http://schemas.openxmlformats.org/officeDocument/2006/relationships/tags" Target="../tags/tag68.xml"/><Relationship Id="rId15" Type="http://schemas.openxmlformats.org/officeDocument/2006/relationships/tags" Target="../tags/tag78.xml"/><Relationship Id="rId23" Type="http://schemas.openxmlformats.org/officeDocument/2006/relationships/tags" Target="../tags/tag86.xml"/><Relationship Id="rId28" Type="http://schemas.openxmlformats.org/officeDocument/2006/relationships/notesSlide" Target="../notesSlides/notesSlide8.xml"/><Relationship Id="rId10" Type="http://schemas.openxmlformats.org/officeDocument/2006/relationships/tags" Target="../tags/tag73.xml"/><Relationship Id="rId19" Type="http://schemas.openxmlformats.org/officeDocument/2006/relationships/tags" Target="../tags/tag82.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 Id="rId22" Type="http://schemas.openxmlformats.org/officeDocument/2006/relationships/tags" Target="../tags/tag85.xml"/><Relationship Id="rId27"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92.xml"/><Relationship Id="rId7" Type="http://schemas.openxmlformats.org/officeDocument/2006/relationships/image" Target="../media/image32.jpe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slideLayout" Target="../slideLayouts/slideLayout5.xml"/><Relationship Id="rId5" Type="http://schemas.openxmlformats.org/officeDocument/2006/relationships/tags" Target="../tags/tag94.xml"/><Relationship Id="rId4" Type="http://schemas.openxmlformats.org/officeDocument/2006/relationships/tags" Target="../tags/tag93.xml"/></Relationships>
</file>

<file path=ppt/slides/_rels/slide18.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notesSlide" Target="../notesSlides/notesSlide9.xml"/><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tags" Target="../tags/tag110.xml"/><Relationship Id="rId18" Type="http://schemas.openxmlformats.org/officeDocument/2006/relationships/image" Target="../media/image35.jpeg"/><Relationship Id="rId3" Type="http://schemas.openxmlformats.org/officeDocument/2006/relationships/tags" Target="../tags/tag100.xml"/><Relationship Id="rId21" Type="http://schemas.openxmlformats.org/officeDocument/2006/relationships/image" Target="../media/image38.jpeg"/><Relationship Id="rId7" Type="http://schemas.openxmlformats.org/officeDocument/2006/relationships/tags" Target="../tags/tag104.xml"/><Relationship Id="rId12" Type="http://schemas.openxmlformats.org/officeDocument/2006/relationships/tags" Target="../tags/tag109.xml"/><Relationship Id="rId17" Type="http://schemas.openxmlformats.org/officeDocument/2006/relationships/hyperlink" Target="https://capacadie.ca/fr/citoyens/environnement/changement-climatique" TargetMode="External"/><Relationship Id="rId2" Type="http://schemas.openxmlformats.org/officeDocument/2006/relationships/tags" Target="../tags/tag99.xml"/><Relationship Id="rId16" Type="http://schemas.openxmlformats.org/officeDocument/2006/relationships/image" Target="../media/image34.jpeg"/><Relationship Id="rId20" Type="http://schemas.openxmlformats.org/officeDocument/2006/relationships/image" Target="../media/image37.jpeg"/><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5" Type="http://schemas.openxmlformats.org/officeDocument/2006/relationships/tags" Target="../tags/tag102.xml"/><Relationship Id="rId15" Type="http://schemas.openxmlformats.org/officeDocument/2006/relationships/slideLayout" Target="../slideLayouts/slideLayout5.xml"/><Relationship Id="rId10" Type="http://schemas.openxmlformats.org/officeDocument/2006/relationships/tags" Target="../tags/tag107.xml"/><Relationship Id="rId19" Type="http://schemas.openxmlformats.org/officeDocument/2006/relationships/image" Target="../media/image36.jpeg"/><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tags" Target="../tags/tag111.xml"/><Relationship Id="rId22" Type="http://schemas.openxmlformats.org/officeDocument/2006/relationships/image" Target="../media/image39.gif"/></Relationships>
</file>

<file path=ppt/slides/_rels/slide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hyperlink" Target="https://changingclimate.ca/regional-perspectives/fr/chapitre/2-0/" TargetMode="Externa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image" Target="../media/image42.png"/><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image" Target="../media/image41.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0.xml"/><Relationship Id="rId5" Type="http://schemas.openxmlformats.org/officeDocument/2006/relationships/tags" Target="../tags/tag118.xml"/><Relationship Id="rId10" Type="http://schemas.openxmlformats.org/officeDocument/2006/relationships/slideLayout" Target="../slideLayouts/slideLayout5.xml"/><Relationship Id="rId4" Type="http://schemas.openxmlformats.org/officeDocument/2006/relationships/tags" Target="../tags/tag117.xml"/><Relationship Id="rId9" Type="http://schemas.openxmlformats.org/officeDocument/2006/relationships/tags" Target="../tags/tag122.xml"/></Relationships>
</file>

<file path=ppt/slides/_rels/slide22.xml.rels><?xml version="1.0" encoding="UTF-8" standalone="yes"?>
<Relationships xmlns="http://schemas.openxmlformats.org/package/2006/relationships"><Relationship Id="rId3" Type="http://schemas.openxmlformats.org/officeDocument/2006/relationships/tags" Target="../tags/tag125.xml"/><Relationship Id="rId7" Type="http://schemas.openxmlformats.org/officeDocument/2006/relationships/image" Target="../media/image44.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hyperlink" Target="https://changingclimate.ca/regional-perspectives/fr/chapitre/4-0/" TargetMode="External"/><Relationship Id="rId5" Type="http://schemas.openxmlformats.org/officeDocument/2006/relationships/image" Target="../media/image43.png"/><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hyperlink" Target="https://www.mamh.gouv.qc.ca/fileadmin/publications/organisation_municipale/organisation_territoriale/BRO_OrganisationMunicipale_2020.pdf" TargetMode="External"/><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image" Target="../media/image46.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image" Target="../media/image45.png"/><Relationship Id="rId5" Type="http://schemas.openxmlformats.org/officeDocument/2006/relationships/tags" Target="../tags/tag130.xml"/><Relationship Id="rId10" Type="http://schemas.openxmlformats.org/officeDocument/2006/relationships/notesSlide" Target="../notesSlides/notesSlide11.xml"/><Relationship Id="rId4" Type="http://schemas.openxmlformats.org/officeDocument/2006/relationships/tags" Target="../tags/tag129.xml"/><Relationship Id="rId9"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tags" Target="../tags/tag146.xml"/><Relationship Id="rId18" Type="http://schemas.openxmlformats.org/officeDocument/2006/relationships/image" Target="../media/image49.jpeg"/><Relationship Id="rId3" Type="http://schemas.openxmlformats.org/officeDocument/2006/relationships/tags" Target="../tags/tag136.xml"/><Relationship Id="rId21" Type="http://schemas.openxmlformats.org/officeDocument/2006/relationships/image" Target="../media/image52.png"/><Relationship Id="rId7" Type="http://schemas.openxmlformats.org/officeDocument/2006/relationships/tags" Target="../tags/tag140.xml"/><Relationship Id="rId12" Type="http://schemas.openxmlformats.org/officeDocument/2006/relationships/tags" Target="../tags/tag145.xml"/><Relationship Id="rId17" Type="http://schemas.openxmlformats.org/officeDocument/2006/relationships/image" Target="../media/image48.jpeg"/><Relationship Id="rId2" Type="http://schemas.openxmlformats.org/officeDocument/2006/relationships/tags" Target="../tags/tag135.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5" Type="http://schemas.openxmlformats.org/officeDocument/2006/relationships/tags" Target="../tags/tag138.xml"/><Relationship Id="rId15" Type="http://schemas.openxmlformats.org/officeDocument/2006/relationships/notesSlide" Target="../notesSlides/notesSlide12.xml"/><Relationship Id="rId10" Type="http://schemas.openxmlformats.org/officeDocument/2006/relationships/tags" Target="../tags/tag143.xml"/><Relationship Id="rId19" Type="http://schemas.openxmlformats.org/officeDocument/2006/relationships/image" Target="../media/image50.jpeg"/><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hyperlink" Target="https://www.weforum.org/reports/global-risks-report-2023" TargetMode="External"/><Relationship Id="rId3" Type="http://schemas.openxmlformats.org/officeDocument/2006/relationships/tags" Target="../tags/tag149.xml"/><Relationship Id="rId7" Type="http://schemas.openxmlformats.org/officeDocument/2006/relationships/notesSlide" Target="../notesSlides/notesSlide13.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slideLayout" Target="../slideLayouts/slideLayout5.xml"/><Relationship Id="rId5" Type="http://schemas.openxmlformats.org/officeDocument/2006/relationships/tags" Target="../tags/tag151.xml"/><Relationship Id="rId10" Type="http://schemas.openxmlformats.org/officeDocument/2006/relationships/image" Target="../media/image54.png"/><Relationship Id="rId4" Type="http://schemas.openxmlformats.org/officeDocument/2006/relationships/tags" Target="../tags/tag150.xml"/><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154.xml"/><Relationship Id="rId7" Type="http://schemas.openxmlformats.org/officeDocument/2006/relationships/notesSlide" Target="../notesSlides/notesSlide14.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slideLayout" Target="../slideLayouts/slideLayout5.xml"/><Relationship Id="rId5" Type="http://schemas.openxmlformats.org/officeDocument/2006/relationships/tags" Target="../tags/tag156.xml"/><Relationship Id="rId4" Type="http://schemas.openxmlformats.org/officeDocument/2006/relationships/tags" Target="../tags/tag155.xml"/><Relationship Id="rId9" Type="http://schemas.openxmlformats.org/officeDocument/2006/relationships/hyperlink" Target="https://plus.lapresse.ca/screens/0c2a4c45-9309-4c20-a616-12ca6218cc50%7C_0.html" TargetMode="External"/></Relationships>
</file>

<file path=ppt/slides/_rels/slide27.xml.rels><?xml version="1.0" encoding="UTF-8" standalone="yes"?>
<Relationships xmlns="http://schemas.openxmlformats.org/package/2006/relationships"><Relationship Id="rId3" Type="http://schemas.openxmlformats.org/officeDocument/2006/relationships/tags" Target="../tags/tag159.xml"/><Relationship Id="rId7" Type="http://schemas.openxmlformats.org/officeDocument/2006/relationships/image" Target="../media/image27.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56.pn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15.xml"/><Relationship Id="rId7" Type="http://schemas.openxmlformats.org/officeDocument/2006/relationships/tags" Target="../tags/tag19.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2.xml"/><Relationship Id="rId7" Type="http://schemas.openxmlformats.org/officeDocument/2006/relationships/image" Target="../media/image10.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5.xml"/><Relationship Id="rId5" Type="http://schemas.openxmlformats.org/officeDocument/2006/relationships/tags" Target="../tags/tag24.xml"/><Relationship Id="rId4" Type="http://schemas.openxmlformats.org/officeDocument/2006/relationships/tags" Target="../tags/tag23.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31.xml"/><Relationship Id="rId7" Type="http://schemas.openxmlformats.org/officeDocument/2006/relationships/slideLayout" Target="../slideLayouts/slideLayou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9"/>
          <p:cNvSpPr>
            <a:spLocks noGrp="1"/>
          </p:cNvSpPr>
          <p:nvPr>
            <p:ph type="body" idx="12"/>
            <p:custDataLst>
              <p:tags r:id="rId1"/>
            </p:custDataLst>
          </p:nvPr>
        </p:nvSpPr>
        <p:spPr>
          <a:xfrm>
            <a:off x="4467138" y="5185736"/>
            <a:ext cx="7069398" cy="467324"/>
          </a:xfrm>
        </p:spPr>
        <p:txBody>
          <a:bodyPr/>
          <a:lstStyle/>
          <a:p>
            <a:r>
              <a:rPr lang="fr-CA" dirty="0">
                <a:latin typeface="Arial" panose="020B0604020202020204" pitchFamily="34" charset="0"/>
                <a:cs typeface="Arial" panose="020B0604020202020204" pitchFamily="34" charset="0"/>
              </a:rPr>
              <a:t>18 Mars 2023</a:t>
            </a:r>
          </a:p>
        </p:txBody>
      </p:sp>
      <p:sp>
        <p:nvSpPr>
          <p:cNvPr id="3" name="ZoneTexte 2">
            <a:extLst>
              <a:ext uri="{FF2B5EF4-FFF2-40B4-BE49-F238E27FC236}">
                <a16:creationId xmlns:a16="http://schemas.microsoft.com/office/drawing/2014/main" id="{FCAE5BE0-8D45-40DF-A48E-24091259E94E}"/>
              </a:ext>
            </a:extLst>
          </p:cNvPr>
          <p:cNvSpPr txBox="1"/>
          <p:nvPr>
            <p:custDataLst>
              <p:tags r:id="rId2"/>
            </p:custDataLst>
          </p:nvPr>
        </p:nvSpPr>
        <p:spPr>
          <a:xfrm>
            <a:off x="4467138" y="1621999"/>
            <a:ext cx="7420062" cy="3323987"/>
          </a:xfrm>
          <a:prstGeom prst="rect">
            <a:avLst/>
          </a:prstGeom>
          <a:noFill/>
        </p:spPr>
        <p:txBody>
          <a:bodyPr wrap="square" rtlCol="0">
            <a:spAutoFit/>
          </a:bodyPr>
          <a:lstStyle/>
          <a:p>
            <a:r>
              <a:rPr lang="fr-CA" sz="3000" b="1" dirty="0">
                <a:latin typeface="Arial" panose="020B0604020202020204" pitchFamily="34" charset="0"/>
              </a:rPr>
              <a:t>Aléa inondation en zone urbaine </a:t>
            </a:r>
            <a:r>
              <a:rPr lang="fr-CA" sz="3000" dirty="0">
                <a:latin typeface="Arial" panose="020B0604020202020204" pitchFamily="34" charset="0"/>
              </a:rPr>
              <a:t>: Comment s’adapter</a:t>
            </a:r>
          </a:p>
          <a:p>
            <a:r>
              <a:rPr lang="fr-CA" sz="3000" dirty="0">
                <a:latin typeface="Arial" panose="020B0604020202020204" pitchFamily="34" charset="0"/>
              </a:rPr>
              <a:t>aux événements plus fréquents et plus intenses</a:t>
            </a:r>
          </a:p>
          <a:p>
            <a:endParaRPr lang="fr-CA" sz="3000" dirty="0">
              <a:latin typeface="Arial" panose="020B0604020202020204" pitchFamily="34" charset="0"/>
            </a:endParaRPr>
          </a:p>
          <a:p>
            <a:r>
              <a:rPr lang="fr-CA" sz="3000" dirty="0">
                <a:latin typeface="Arial" panose="020B0604020202020204" pitchFamily="34" charset="0"/>
              </a:rPr>
              <a:t>Séminaire en sécurité civile</a:t>
            </a:r>
          </a:p>
          <a:p>
            <a:r>
              <a:rPr lang="fr-CA" sz="3000" dirty="0">
                <a:latin typeface="Arial" panose="020B0604020202020204" pitchFamily="34" charset="0"/>
              </a:rPr>
              <a:t>Se préparer aux extrêmes et agir</a:t>
            </a:r>
          </a:p>
        </p:txBody>
      </p:sp>
      <p:pic>
        <p:nvPicPr>
          <p:cNvPr id="6" name="Image 5">
            <a:extLst>
              <a:ext uri="{FF2B5EF4-FFF2-40B4-BE49-F238E27FC236}">
                <a16:creationId xmlns:a16="http://schemas.microsoft.com/office/drawing/2014/main" id="{A2B934A8-9D1D-4202-B591-E67C6E8D0551}"/>
              </a:ext>
            </a:extLst>
          </p:cNvPr>
          <p:cNvPicPr>
            <a:picLocks noChangeAspect="1"/>
          </p:cNvPicPr>
          <p:nvPr>
            <p:custDataLst>
              <p:tags r:id="rId3"/>
            </p:custDataLst>
          </p:nvPr>
        </p:nvPicPr>
        <p:blipFill>
          <a:blip r:embed="rId7" cstate="email">
            <a:extLst>
              <a:ext uri="{28A0092B-C50C-407E-A947-70E740481C1C}">
                <a14:useLocalDpi xmlns:a14="http://schemas.microsoft.com/office/drawing/2010/main"/>
              </a:ext>
            </a:extLst>
          </a:blip>
          <a:stretch>
            <a:fillRect/>
          </a:stretch>
        </p:blipFill>
        <p:spPr>
          <a:xfrm>
            <a:off x="1" y="5993181"/>
            <a:ext cx="12192000" cy="864819"/>
          </a:xfrm>
          <a:prstGeom prst="rect">
            <a:avLst/>
          </a:prstGeom>
        </p:spPr>
      </p:pic>
      <p:pic>
        <p:nvPicPr>
          <p:cNvPr id="4" name="Image 3">
            <a:extLst>
              <a:ext uri="{FF2B5EF4-FFF2-40B4-BE49-F238E27FC236}">
                <a16:creationId xmlns:a16="http://schemas.microsoft.com/office/drawing/2014/main" id="{75DB226E-381D-D6D4-DFD0-E69CE67DA22E}"/>
              </a:ext>
            </a:extLst>
          </p:cNvPr>
          <p:cNvPicPr>
            <a:picLocks noChangeAspect="1"/>
          </p:cNvPicPr>
          <p:nvPr>
            <p:custDataLst>
              <p:tags r:id="rId4"/>
            </p:custDataLst>
          </p:nvPr>
        </p:nvPicPr>
        <p:blipFill>
          <a:blip r:embed="rId8"/>
          <a:stretch>
            <a:fillRect/>
          </a:stretch>
        </p:blipFill>
        <p:spPr>
          <a:xfrm>
            <a:off x="4385075" y="263047"/>
            <a:ext cx="3324225" cy="1228725"/>
          </a:xfrm>
          <a:prstGeom prst="rect">
            <a:avLst/>
          </a:prstGeom>
        </p:spPr>
      </p:pic>
    </p:spTree>
    <p:extLst>
      <p:ext uri="{BB962C8B-B14F-4D97-AF65-F5344CB8AC3E}">
        <p14:creationId xmlns:p14="http://schemas.microsoft.com/office/powerpoint/2010/main" val="96112907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LAN2 ZOOM">
            <a:extLst>
              <a:ext uri="{FF2B5EF4-FFF2-40B4-BE49-F238E27FC236}">
                <a16:creationId xmlns:a16="http://schemas.microsoft.com/office/drawing/2014/main" id="{6CACDFAA-B654-A5EE-D449-67B8EDFCC75A}"/>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ILAN5 COMPARAISON">
            <a:extLst>
              <a:ext uri="{FF2B5EF4-FFF2-40B4-BE49-F238E27FC236}">
                <a16:creationId xmlns:a16="http://schemas.microsoft.com/office/drawing/2014/main" id="{8FDE9734-A91C-C6D1-5085-A64A532E1007}"/>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239184" y="4609864"/>
            <a:ext cx="3994150" cy="224813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8FE8E534-92BB-D511-BA02-69644DD010EE}"/>
              </a:ext>
            </a:extLst>
          </p:cNvPr>
          <p:cNvPicPr>
            <a:picLocks noChangeAspect="1"/>
          </p:cNvPicPr>
          <p:nvPr>
            <p:custDataLst>
              <p:tags r:id="rId3"/>
            </p:custDataLst>
          </p:nvPr>
        </p:nvPicPr>
        <p:blipFill rotWithShape="1">
          <a:blip r:embed="rId9"/>
          <a:srcRect l="16344" r="24496"/>
          <a:stretch/>
        </p:blipFill>
        <p:spPr>
          <a:xfrm>
            <a:off x="8229601" y="1448993"/>
            <a:ext cx="4334934" cy="5409007"/>
          </a:xfrm>
          <a:prstGeom prst="rect">
            <a:avLst/>
          </a:prstGeom>
        </p:spPr>
      </p:pic>
      <p:sp>
        <p:nvSpPr>
          <p:cNvPr id="5" name="ZoneTexte 4">
            <a:extLst>
              <a:ext uri="{FF2B5EF4-FFF2-40B4-BE49-F238E27FC236}">
                <a16:creationId xmlns:a16="http://schemas.microsoft.com/office/drawing/2014/main" id="{326D89E6-C3E3-5676-37AA-F1A55652A22D}"/>
              </a:ext>
            </a:extLst>
          </p:cNvPr>
          <p:cNvSpPr txBox="1"/>
          <p:nvPr>
            <p:custDataLst>
              <p:tags r:id="rId4"/>
            </p:custDataLst>
          </p:nvPr>
        </p:nvSpPr>
        <p:spPr>
          <a:xfrm>
            <a:off x="8430768" y="5934670"/>
            <a:ext cx="6327648" cy="646331"/>
          </a:xfrm>
          <a:prstGeom prst="rect">
            <a:avLst/>
          </a:prstGeom>
          <a:noFill/>
        </p:spPr>
        <p:txBody>
          <a:bodyPr wrap="square">
            <a:spAutoFit/>
          </a:bodyPr>
          <a:lstStyle/>
          <a:p>
            <a:pPr marL="285750" indent="-285750">
              <a:buFont typeface="Arial" panose="020B0604020202020204" pitchFamily="34" charset="0"/>
              <a:buChar char="•"/>
            </a:pPr>
            <a:r>
              <a:rPr lang="fr-CA" b="1" dirty="0">
                <a:latin typeface="+mj-lt"/>
              </a:rPr>
              <a:t>« Cinétique » fut très rapide</a:t>
            </a:r>
          </a:p>
          <a:p>
            <a:pPr marL="285750" indent="-285750">
              <a:buFont typeface="Arial" panose="020B0604020202020204" pitchFamily="34" charset="0"/>
              <a:buChar char="•"/>
            </a:pPr>
            <a:r>
              <a:rPr lang="fr-CA" b="1" dirty="0">
                <a:latin typeface="+mj-lt"/>
              </a:rPr>
              <a:t>Aucune prévision ni avertissement météo</a:t>
            </a:r>
          </a:p>
        </p:txBody>
      </p:sp>
    </p:spTree>
    <p:extLst>
      <p:ext uri="{BB962C8B-B14F-4D97-AF65-F5344CB8AC3E}">
        <p14:creationId xmlns:p14="http://schemas.microsoft.com/office/powerpoint/2010/main" val="407760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D30BD2-0ECB-CFDA-6293-355084673809}"/>
              </a:ext>
            </a:extLst>
          </p:cNvPr>
          <p:cNvSpPr>
            <a:spLocks noGrp="1"/>
          </p:cNvSpPr>
          <p:nvPr>
            <p:ph type="body" idx="13"/>
            <p:custDataLst>
              <p:tags r:id="rId1"/>
            </p:custDataLst>
          </p:nvPr>
        </p:nvSpPr>
        <p:spPr>
          <a:xfrm>
            <a:off x="1963662" y="232856"/>
            <a:ext cx="9815807" cy="467324"/>
          </a:xfrm>
        </p:spPr>
        <p:txBody>
          <a:bodyPr>
            <a:normAutofit lnSpcReduction="10000"/>
          </a:bodyPr>
          <a:lstStyle/>
          <a:p>
            <a:r>
              <a:rPr lang="fr-CA" dirty="0"/>
              <a:t>Aléa inondation</a:t>
            </a:r>
          </a:p>
        </p:txBody>
      </p:sp>
      <p:grpSp>
        <p:nvGrpSpPr>
          <p:cNvPr id="3" name="Groupe 2">
            <a:extLst>
              <a:ext uri="{FF2B5EF4-FFF2-40B4-BE49-F238E27FC236}">
                <a16:creationId xmlns:a16="http://schemas.microsoft.com/office/drawing/2014/main" id="{1E849EF2-D3D2-5827-FC62-D09775DF08B2}"/>
              </a:ext>
            </a:extLst>
          </p:cNvPr>
          <p:cNvGrpSpPr/>
          <p:nvPr>
            <p:custDataLst>
              <p:tags r:id="rId2"/>
            </p:custDataLst>
          </p:nvPr>
        </p:nvGrpSpPr>
        <p:grpSpPr>
          <a:xfrm>
            <a:off x="155969" y="945931"/>
            <a:ext cx="9527999" cy="4995517"/>
            <a:chOff x="155969" y="945931"/>
            <a:chExt cx="9527999" cy="4995517"/>
          </a:xfrm>
        </p:grpSpPr>
        <p:pic>
          <p:nvPicPr>
            <p:cNvPr id="4" name="Image 3">
              <a:extLst>
                <a:ext uri="{FF2B5EF4-FFF2-40B4-BE49-F238E27FC236}">
                  <a16:creationId xmlns:a16="http://schemas.microsoft.com/office/drawing/2014/main" id="{C98AEB66-CD54-6AA8-EC34-00E57E5E2A07}"/>
                </a:ext>
              </a:extLst>
            </p:cNvPr>
            <p:cNvPicPr>
              <a:picLocks noChangeAspect="1"/>
            </p:cNvPicPr>
            <p:nvPr/>
          </p:nvPicPr>
          <p:blipFill>
            <a:blip r:embed="rId7"/>
            <a:stretch>
              <a:fillRect/>
            </a:stretch>
          </p:blipFill>
          <p:spPr>
            <a:xfrm>
              <a:off x="155969" y="945931"/>
              <a:ext cx="8168979" cy="4966138"/>
            </a:xfrm>
            <a:prstGeom prst="rect">
              <a:avLst/>
            </a:prstGeom>
          </p:spPr>
        </p:pic>
        <p:sp>
          <p:nvSpPr>
            <p:cNvPr id="6" name="ZoneTexte 5">
              <a:extLst>
                <a:ext uri="{FF2B5EF4-FFF2-40B4-BE49-F238E27FC236}">
                  <a16:creationId xmlns:a16="http://schemas.microsoft.com/office/drawing/2014/main" id="{A65C6CAA-2E2F-CE50-061F-81D17C4A6221}"/>
                </a:ext>
              </a:extLst>
            </p:cNvPr>
            <p:cNvSpPr txBox="1"/>
            <p:nvPr/>
          </p:nvSpPr>
          <p:spPr>
            <a:xfrm>
              <a:off x="3590596" y="5418228"/>
              <a:ext cx="6093372" cy="523220"/>
            </a:xfrm>
            <a:prstGeom prst="rect">
              <a:avLst/>
            </a:prstGeom>
            <a:solidFill>
              <a:schemeClr val="bg1"/>
            </a:solidFill>
          </p:spPr>
          <p:txBody>
            <a:bodyPr wrap="square">
              <a:spAutoFit/>
            </a:bodyPr>
            <a:lstStyle/>
            <a:p>
              <a:r>
                <a:rPr lang="fr-CA" sz="1400" dirty="0">
                  <a:latin typeface="+mj-lt"/>
                  <a:hlinkClick r:id="rId8"/>
                </a:rPr>
                <a:t>https://www.securitepublique.gouv.qc.ca/fileadmin/Documents/securite_civile/publications/concepts_base/concepts_base.pdf</a:t>
              </a:r>
              <a:endParaRPr lang="fr-CA" sz="1400" dirty="0">
                <a:latin typeface="+mj-lt"/>
              </a:endParaRPr>
            </a:p>
          </p:txBody>
        </p:sp>
      </p:grpSp>
      <p:pic>
        <p:nvPicPr>
          <p:cNvPr id="8" name="Image 7">
            <a:extLst>
              <a:ext uri="{FF2B5EF4-FFF2-40B4-BE49-F238E27FC236}">
                <a16:creationId xmlns:a16="http://schemas.microsoft.com/office/drawing/2014/main" id="{FA50AC0D-F575-C4E7-A11B-E8CEC4EFCEE0}"/>
              </a:ext>
            </a:extLst>
          </p:cNvPr>
          <p:cNvPicPr>
            <a:picLocks noChangeAspect="1"/>
          </p:cNvPicPr>
          <p:nvPr>
            <p:custDataLst>
              <p:tags r:id="rId3"/>
            </p:custDataLst>
          </p:nvPr>
        </p:nvPicPr>
        <p:blipFill>
          <a:blip r:embed="rId9"/>
          <a:stretch>
            <a:fillRect/>
          </a:stretch>
        </p:blipFill>
        <p:spPr>
          <a:xfrm>
            <a:off x="-4233" y="0"/>
            <a:ext cx="1967895" cy="2522483"/>
          </a:xfrm>
          <a:prstGeom prst="rect">
            <a:avLst/>
          </a:prstGeom>
        </p:spPr>
      </p:pic>
      <p:grpSp>
        <p:nvGrpSpPr>
          <p:cNvPr id="5" name="Groupe 4">
            <a:extLst>
              <a:ext uri="{FF2B5EF4-FFF2-40B4-BE49-F238E27FC236}">
                <a16:creationId xmlns:a16="http://schemas.microsoft.com/office/drawing/2014/main" id="{10AF5CF2-3571-DD3D-0CC7-6F1ADFE49359}"/>
              </a:ext>
            </a:extLst>
          </p:cNvPr>
          <p:cNvGrpSpPr/>
          <p:nvPr>
            <p:custDataLst>
              <p:tags r:id="rId4"/>
            </p:custDataLst>
          </p:nvPr>
        </p:nvGrpSpPr>
        <p:grpSpPr>
          <a:xfrm>
            <a:off x="6637282" y="394745"/>
            <a:ext cx="5554718" cy="4639250"/>
            <a:chOff x="6637282" y="394745"/>
            <a:chExt cx="5554718" cy="4639250"/>
          </a:xfrm>
        </p:grpSpPr>
        <p:sp>
          <p:nvSpPr>
            <p:cNvPr id="10" name="ZoneTexte 9">
              <a:extLst>
                <a:ext uri="{FF2B5EF4-FFF2-40B4-BE49-F238E27FC236}">
                  <a16:creationId xmlns:a16="http://schemas.microsoft.com/office/drawing/2014/main" id="{27EA30B8-85C7-F0A4-1ACA-DE16A76D878F}"/>
                </a:ext>
              </a:extLst>
            </p:cNvPr>
            <p:cNvSpPr txBox="1"/>
            <p:nvPr/>
          </p:nvSpPr>
          <p:spPr>
            <a:xfrm>
              <a:off x="6637282" y="394745"/>
              <a:ext cx="5549461" cy="3693319"/>
            </a:xfrm>
            <a:prstGeom prst="rect">
              <a:avLst/>
            </a:prstGeom>
            <a:solidFill>
              <a:schemeClr val="bg1"/>
            </a:solidFill>
          </p:spPr>
          <p:txBody>
            <a:bodyPr wrap="square">
              <a:spAutoFit/>
            </a:bodyPr>
            <a:lstStyle/>
            <a:p>
              <a:r>
                <a:rPr lang="fr-CA" sz="1800" i="1" dirty="0">
                  <a:solidFill>
                    <a:srgbClr val="000000"/>
                  </a:solidFill>
                  <a:effectLst/>
                  <a:latin typeface="Calibri" panose="020F0502020204030204" pitchFamily="34" charset="0"/>
                  <a:ea typeface="Calibri" panose="020F0502020204030204" pitchFamily="34" charset="0"/>
                </a:rPr>
                <a:t>« * Pour que l’événement soit considéré comme une inondation, l’</a:t>
              </a:r>
              <a:r>
                <a:rPr lang="fr-CA" sz="1800" b="1" i="1" dirty="0">
                  <a:solidFill>
                    <a:srgbClr val="000000"/>
                  </a:solidFill>
                  <a:effectLst/>
                  <a:latin typeface="Calibri" panose="020F0502020204030204" pitchFamily="34" charset="0"/>
                  <a:ea typeface="Calibri" panose="020F0502020204030204" pitchFamily="34" charset="0"/>
                </a:rPr>
                <a:t>eau d’un cours d’eau </a:t>
              </a:r>
              <a:r>
                <a:rPr lang="fr-CA" sz="1800" i="1" dirty="0">
                  <a:solidFill>
                    <a:srgbClr val="000000"/>
                  </a:solidFill>
                  <a:effectLst/>
                  <a:latin typeface="Calibri" panose="020F0502020204030204" pitchFamily="34" charset="0"/>
                  <a:ea typeface="Calibri" panose="020F0502020204030204" pitchFamily="34" charset="0"/>
                </a:rPr>
                <a:t>qui déborde doit atteindre le terrain de la résidence. Si l’eau pénètre dans la résidence par </a:t>
              </a:r>
              <a:r>
                <a:rPr lang="fr-CA" sz="1800" b="1" i="1" dirty="0">
                  <a:solidFill>
                    <a:srgbClr val="000000"/>
                  </a:solidFill>
                  <a:effectLst/>
                  <a:latin typeface="Calibri" panose="020F0502020204030204" pitchFamily="34" charset="0"/>
                  <a:ea typeface="Calibri" panose="020F0502020204030204" pitchFamily="34" charset="0"/>
                </a:rPr>
                <a:t>refoulement d’égout ou infiltration</a:t>
              </a:r>
              <a:r>
                <a:rPr lang="fr-CA" sz="1800" i="1" dirty="0">
                  <a:solidFill>
                    <a:srgbClr val="000000"/>
                  </a:solidFill>
                  <a:effectLst/>
                  <a:latin typeface="Calibri" panose="020F0502020204030204" pitchFamily="34" charset="0"/>
                  <a:ea typeface="Calibri" panose="020F0502020204030204" pitchFamily="34" charset="0"/>
                </a:rPr>
                <a:t> à la suite d’une inondation, le sinistre sera admissible au programme.  </a:t>
              </a:r>
            </a:p>
            <a:p>
              <a:endParaRPr lang="fr-CA" sz="1800" dirty="0">
                <a:effectLst/>
                <a:latin typeface="Calibri" panose="020F0502020204030204" pitchFamily="34" charset="0"/>
                <a:ea typeface="Calibri" panose="020F0502020204030204" pitchFamily="34" charset="0"/>
              </a:endParaRPr>
            </a:p>
            <a:p>
              <a:r>
                <a:rPr lang="fr-CA" sz="1800" b="1" i="1" dirty="0">
                  <a:solidFill>
                    <a:srgbClr val="000000"/>
                  </a:solidFill>
                  <a:effectLst/>
                  <a:latin typeface="Calibri" panose="020F0502020204030204" pitchFamily="34" charset="0"/>
                  <a:ea typeface="Calibri" panose="020F0502020204030204" pitchFamily="34" charset="0"/>
                </a:rPr>
                <a:t>Exclusions du programme :</a:t>
              </a:r>
              <a:endParaRPr lang="fr-CA" sz="1800" dirty="0">
                <a:effectLst/>
                <a:latin typeface="Calibri" panose="020F0502020204030204" pitchFamily="34" charset="0"/>
                <a:ea typeface="Calibri" panose="020F0502020204030204" pitchFamily="34" charset="0"/>
              </a:endParaRPr>
            </a:p>
            <a:p>
              <a:r>
                <a:rPr lang="fr-CA" sz="1800" i="1" dirty="0">
                  <a:solidFill>
                    <a:srgbClr val="000000"/>
                  </a:solidFill>
                  <a:effectLst/>
                  <a:latin typeface="Calibri" panose="020F0502020204030204" pitchFamily="34" charset="0"/>
                  <a:ea typeface="Calibri" panose="020F0502020204030204" pitchFamily="34" charset="0"/>
                </a:rPr>
                <a:t>Si l’eau pénètre dans la résidence par </a:t>
              </a:r>
              <a:r>
                <a:rPr lang="fr-CA" sz="1800" b="1" i="1" dirty="0">
                  <a:solidFill>
                    <a:srgbClr val="000000"/>
                  </a:solidFill>
                  <a:effectLst/>
                  <a:latin typeface="Calibri" panose="020F0502020204030204" pitchFamily="34" charset="0"/>
                  <a:ea typeface="Calibri" panose="020F0502020204030204" pitchFamily="34" charset="0"/>
                </a:rPr>
                <a:t>refoulement d’égout ou infiltration</a:t>
              </a:r>
              <a:r>
                <a:rPr lang="fr-CA" sz="1800" i="1" dirty="0">
                  <a:solidFill>
                    <a:srgbClr val="000000"/>
                  </a:solidFill>
                  <a:effectLst/>
                  <a:latin typeface="Calibri" panose="020F0502020204030204" pitchFamily="34" charset="0"/>
                  <a:ea typeface="Calibri" panose="020F0502020204030204" pitchFamily="34" charset="0"/>
                </a:rPr>
                <a:t>, sans qu’il y ait eu une inondation (c’est-à-dire sans que l’eau d’un cours d’eau qui déborde n’atteigne le terrain), le sinistre ne sera pas admissible au programme. »</a:t>
              </a:r>
              <a:endParaRPr lang="fr-CA" sz="1800" dirty="0">
                <a:effectLst/>
                <a:latin typeface="Calibri" panose="020F0502020204030204" pitchFamily="34" charset="0"/>
                <a:ea typeface="Calibri" panose="020F0502020204030204" pitchFamily="34" charset="0"/>
              </a:endParaRPr>
            </a:p>
          </p:txBody>
        </p:sp>
        <p:sp>
          <p:nvSpPr>
            <p:cNvPr id="12" name="ZoneTexte 11">
              <a:extLst>
                <a:ext uri="{FF2B5EF4-FFF2-40B4-BE49-F238E27FC236}">
                  <a16:creationId xmlns:a16="http://schemas.microsoft.com/office/drawing/2014/main" id="{7974E6FC-9571-3AA1-F513-D06E728E0CA3}"/>
                </a:ext>
              </a:extLst>
            </p:cNvPr>
            <p:cNvSpPr txBox="1"/>
            <p:nvPr/>
          </p:nvSpPr>
          <p:spPr>
            <a:xfrm>
              <a:off x="6637282" y="4110665"/>
              <a:ext cx="5554718" cy="923330"/>
            </a:xfrm>
            <a:prstGeom prst="rect">
              <a:avLst/>
            </a:prstGeom>
            <a:noFill/>
          </p:spPr>
          <p:txBody>
            <a:bodyPr wrap="square">
              <a:spAutoFit/>
            </a:bodyPr>
            <a:lstStyle/>
            <a:p>
              <a:r>
                <a:rPr lang="fr-CA" sz="1800" u="sng" dirty="0">
                  <a:solidFill>
                    <a:srgbClr val="0563C1"/>
                  </a:solidFill>
                  <a:effectLst/>
                  <a:latin typeface="Calibri" panose="020F0502020204030204" pitchFamily="34" charset="0"/>
                  <a:ea typeface="Calibri" panose="020F0502020204030204" pitchFamily="34" charset="0"/>
                  <a:hlinkClick r:id="rId10"/>
                </a:rPr>
                <a:t>https://www.quebec.ca/securite-situations-urgence/urgences-sinistres-risques-naturels/obtenir-aide-sinistre/aide-financiere-proprietaires-locataires</a:t>
              </a:r>
              <a:endParaRPr lang="fr-CA" sz="1800"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145012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1810C3C-BCBF-EF30-DE7C-28CCBC2472CA}"/>
              </a:ext>
            </a:extLst>
          </p:cNvPr>
          <p:cNvPicPr>
            <a:picLocks noChangeAspect="1"/>
          </p:cNvPicPr>
          <p:nvPr>
            <p:custDataLst>
              <p:tags r:id="rId1"/>
            </p:custDataLst>
          </p:nvPr>
        </p:nvPicPr>
        <p:blipFill>
          <a:blip r:embed="rId7"/>
          <a:stretch>
            <a:fillRect/>
          </a:stretch>
        </p:blipFill>
        <p:spPr>
          <a:xfrm>
            <a:off x="4298506" y="350264"/>
            <a:ext cx="7654714" cy="4335517"/>
          </a:xfrm>
          <a:prstGeom prst="rect">
            <a:avLst/>
          </a:prstGeom>
        </p:spPr>
      </p:pic>
      <p:pic>
        <p:nvPicPr>
          <p:cNvPr id="3" name="Image 2">
            <a:extLst>
              <a:ext uri="{FF2B5EF4-FFF2-40B4-BE49-F238E27FC236}">
                <a16:creationId xmlns:a16="http://schemas.microsoft.com/office/drawing/2014/main" id="{9A9E613C-F69E-0F8C-12C6-76975E167DBB}"/>
              </a:ext>
            </a:extLst>
          </p:cNvPr>
          <p:cNvPicPr>
            <a:picLocks noChangeAspect="1"/>
          </p:cNvPicPr>
          <p:nvPr>
            <p:custDataLst>
              <p:tags r:id="rId2"/>
            </p:custDataLst>
          </p:nvPr>
        </p:nvPicPr>
        <p:blipFill>
          <a:blip r:embed="rId8"/>
          <a:stretch>
            <a:fillRect/>
          </a:stretch>
        </p:blipFill>
        <p:spPr>
          <a:xfrm>
            <a:off x="62814" y="4339977"/>
            <a:ext cx="4430358" cy="2518022"/>
          </a:xfrm>
          <a:prstGeom prst="rect">
            <a:avLst/>
          </a:prstGeom>
        </p:spPr>
      </p:pic>
      <p:sp>
        <p:nvSpPr>
          <p:cNvPr id="7" name="ZoneTexte 6">
            <a:extLst>
              <a:ext uri="{FF2B5EF4-FFF2-40B4-BE49-F238E27FC236}">
                <a16:creationId xmlns:a16="http://schemas.microsoft.com/office/drawing/2014/main" id="{669B7015-E182-A771-0EE2-3866454BB058}"/>
              </a:ext>
            </a:extLst>
          </p:cNvPr>
          <p:cNvSpPr txBox="1"/>
          <p:nvPr>
            <p:custDataLst>
              <p:tags r:id="rId3"/>
            </p:custDataLst>
          </p:nvPr>
        </p:nvSpPr>
        <p:spPr>
          <a:xfrm>
            <a:off x="5079177" y="4848560"/>
            <a:ext cx="6093372" cy="1200329"/>
          </a:xfrm>
          <a:prstGeom prst="rect">
            <a:avLst/>
          </a:prstGeom>
          <a:noFill/>
        </p:spPr>
        <p:txBody>
          <a:bodyPr wrap="square">
            <a:spAutoFit/>
          </a:bodyPr>
          <a:lstStyle/>
          <a:p>
            <a:r>
              <a:rPr lang="fr-CA" dirty="0">
                <a:latin typeface="+mj-lt"/>
                <a:hlinkClick r:id="rId9"/>
              </a:rPr>
              <a:t>https://longueuil.quebec/fr/nouvelles%2Finondations-et-resilience-climatique-longueuil-invite-la-population-trois-rencontres</a:t>
            </a:r>
            <a:endParaRPr lang="fr-CA" dirty="0">
              <a:latin typeface="+mj-lt"/>
            </a:endParaRPr>
          </a:p>
          <a:p>
            <a:endParaRPr lang="fr-CA" dirty="0">
              <a:latin typeface="+mj-lt"/>
            </a:endParaRPr>
          </a:p>
        </p:txBody>
      </p:sp>
      <p:pic>
        <p:nvPicPr>
          <p:cNvPr id="8" name="Image 7">
            <a:extLst>
              <a:ext uri="{FF2B5EF4-FFF2-40B4-BE49-F238E27FC236}">
                <a16:creationId xmlns:a16="http://schemas.microsoft.com/office/drawing/2014/main" id="{3591C024-2650-4A60-2512-9F3FBC2BD2AB}"/>
              </a:ext>
            </a:extLst>
          </p:cNvPr>
          <p:cNvPicPr>
            <a:picLocks noChangeAspect="1"/>
          </p:cNvPicPr>
          <p:nvPr>
            <p:custDataLst>
              <p:tags r:id="rId4"/>
            </p:custDataLst>
          </p:nvPr>
        </p:nvPicPr>
        <p:blipFill rotWithShape="1">
          <a:blip r:embed="rId10"/>
          <a:srcRect r="14373"/>
          <a:stretch/>
        </p:blipFill>
        <p:spPr>
          <a:xfrm>
            <a:off x="1728880" y="187485"/>
            <a:ext cx="3350297" cy="2729136"/>
          </a:xfrm>
          <a:prstGeom prst="rect">
            <a:avLst/>
          </a:prstGeom>
        </p:spPr>
      </p:pic>
      <p:pic>
        <p:nvPicPr>
          <p:cNvPr id="6" name="Image 5">
            <a:extLst>
              <a:ext uri="{FF2B5EF4-FFF2-40B4-BE49-F238E27FC236}">
                <a16:creationId xmlns:a16="http://schemas.microsoft.com/office/drawing/2014/main" id="{81372126-9F0E-747B-EA25-78D93E7EE68B}"/>
              </a:ext>
            </a:extLst>
          </p:cNvPr>
          <p:cNvPicPr>
            <a:picLocks noChangeAspect="1"/>
          </p:cNvPicPr>
          <p:nvPr>
            <p:custDataLst>
              <p:tags r:id="rId5"/>
            </p:custDataLst>
          </p:nvPr>
        </p:nvPicPr>
        <p:blipFill>
          <a:blip r:embed="rId11"/>
          <a:stretch>
            <a:fillRect/>
          </a:stretch>
        </p:blipFill>
        <p:spPr>
          <a:xfrm>
            <a:off x="62814" y="1501107"/>
            <a:ext cx="1712022" cy="2396831"/>
          </a:xfrm>
          <a:prstGeom prst="rect">
            <a:avLst/>
          </a:prstGeom>
        </p:spPr>
      </p:pic>
    </p:spTree>
    <p:extLst>
      <p:ext uri="{BB962C8B-B14F-4D97-AF65-F5344CB8AC3E}">
        <p14:creationId xmlns:p14="http://schemas.microsoft.com/office/powerpoint/2010/main" val="2401207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1336704-3388-1ECC-2A2A-75B4B465305A}"/>
              </a:ext>
            </a:extLst>
          </p:cNvPr>
          <p:cNvPicPr>
            <a:picLocks noChangeAspect="1"/>
          </p:cNvPicPr>
          <p:nvPr>
            <p:custDataLst>
              <p:tags r:id="rId1"/>
            </p:custDataLst>
          </p:nvPr>
        </p:nvPicPr>
        <p:blipFill>
          <a:blip r:embed="rId5"/>
          <a:stretch>
            <a:fillRect/>
          </a:stretch>
        </p:blipFill>
        <p:spPr>
          <a:xfrm>
            <a:off x="1758415" y="-1"/>
            <a:ext cx="10433585" cy="5849007"/>
          </a:xfrm>
          <a:prstGeom prst="rect">
            <a:avLst/>
          </a:prstGeom>
        </p:spPr>
      </p:pic>
      <p:pic>
        <p:nvPicPr>
          <p:cNvPr id="6" name="Image 5">
            <a:extLst>
              <a:ext uri="{FF2B5EF4-FFF2-40B4-BE49-F238E27FC236}">
                <a16:creationId xmlns:a16="http://schemas.microsoft.com/office/drawing/2014/main" id="{81372126-9F0E-747B-EA25-78D93E7EE68B}"/>
              </a:ext>
            </a:extLst>
          </p:cNvPr>
          <p:cNvPicPr>
            <a:picLocks noChangeAspect="1"/>
          </p:cNvPicPr>
          <p:nvPr>
            <p:custDataLst>
              <p:tags r:id="rId2"/>
            </p:custDataLst>
          </p:nvPr>
        </p:nvPicPr>
        <p:blipFill>
          <a:blip r:embed="rId6"/>
          <a:stretch>
            <a:fillRect/>
          </a:stretch>
        </p:blipFill>
        <p:spPr>
          <a:xfrm>
            <a:off x="130175" y="0"/>
            <a:ext cx="2714625" cy="3800475"/>
          </a:xfrm>
          <a:prstGeom prst="rect">
            <a:avLst/>
          </a:prstGeom>
        </p:spPr>
      </p:pic>
    </p:spTree>
    <p:extLst>
      <p:ext uri="{BB962C8B-B14F-4D97-AF65-F5344CB8AC3E}">
        <p14:creationId xmlns:p14="http://schemas.microsoft.com/office/powerpoint/2010/main" val="2541001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31AFA6BE-CC87-697C-B3CB-FCA46C3BB4A0}"/>
              </a:ext>
            </a:extLst>
          </p:cNvPr>
          <p:cNvGrpSpPr/>
          <p:nvPr>
            <p:custDataLst>
              <p:tags r:id="rId1"/>
            </p:custDataLst>
          </p:nvPr>
        </p:nvGrpSpPr>
        <p:grpSpPr>
          <a:xfrm>
            <a:off x="3970423" y="1132311"/>
            <a:ext cx="4251154" cy="4174167"/>
            <a:chOff x="3262524" y="1570879"/>
            <a:chExt cx="4992238" cy="4827591"/>
          </a:xfrm>
        </p:grpSpPr>
        <p:pic>
          <p:nvPicPr>
            <p:cNvPr id="3" name="Image 2" descr="Logo Sécurité civile">
              <a:extLst>
                <a:ext uri="{FF2B5EF4-FFF2-40B4-BE49-F238E27FC236}">
                  <a16:creationId xmlns:a16="http://schemas.microsoft.com/office/drawing/2014/main" id="{97DD28D3-9420-8EAA-AB79-14014658A46D}"/>
                </a:ext>
              </a:extLst>
            </p:cNvPr>
            <p:cNvPicPr/>
            <p:nvPr>
              <p:custDataLst>
                <p:tags r:id="rId2"/>
              </p:custDataLst>
            </p:nvPr>
          </p:nvPicPr>
          <p:blipFill>
            <a:blip r:embed="rId10" cstate="print">
              <a:clrChange>
                <a:clrFrom>
                  <a:srgbClr val="FFFFFF"/>
                </a:clrFrom>
                <a:clrTo>
                  <a:srgbClr val="FFFFFF">
                    <a:alpha val="0"/>
                  </a:srgbClr>
                </a:clrTo>
              </a:clrChange>
            </a:blip>
            <a:srcRect/>
            <a:stretch>
              <a:fillRect/>
            </a:stretch>
          </p:blipFill>
          <p:spPr bwMode="auto">
            <a:xfrm>
              <a:off x="3262524" y="1570879"/>
              <a:ext cx="4992238" cy="4827591"/>
            </a:xfrm>
            <a:prstGeom prst="rect">
              <a:avLst/>
            </a:prstGeom>
            <a:noFill/>
          </p:spPr>
        </p:pic>
        <p:sp>
          <p:nvSpPr>
            <p:cNvPr id="4" name="Triangle isocèle 3">
              <a:extLst>
                <a:ext uri="{FF2B5EF4-FFF2-40B4-BE49-F238E27FC236}">
                  <a16:creationId xmlns:a16="http://schemas.microsoft.com/office/drawing/2014/main" id="{91029546-A5BA-3507-EAFA-1C7AB2CCD131}"/>
                </a:ext>
              </a:extLst>
            </p:cNvPr>
            <p:cNvSpPr/>
            <p:nvPr>
              <p:custDataLst>
                <p:tags r:id="rId3"/>
              </p:custDataLst>
            </p:nvPr>
          </p:nvSpPr>
          <p:spPr>
            <a:xfrm rot="10800000">
              <a:off x="4809803" y="3394213"/>
              <a:ext cx="1862984" cy="1574573"/>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400"/>
            </a:p>
          </p:txBody>
        </p:sp>
        <p:sp>
          <p:nvSpPr>
            <p:cNvPr id="6" name="ZoneTexte 5">
              <a:extLst>
                <a:ext uri="{FF2B5EF4-FFF2-40B4-BE49-F238E27FC236}">
                  <a16:creationId xmlns:a16="http://schemas.microsoft.com/office/drawing/2014/main" id="{396ACE5D-3AA6-597B-72BD-0D5D5954FC6C}"/>
                </a:ext>
              </a:extLst>
            </p:cNvPr>
            <p:cNvSpPr txBox="1"/>
            <p:nvPr>
              <p:custDataLst>
                <p:tags r:id="rId4"/>
              </p:custDataLst>
            </p:nvPr>
          </p:nvSpPr>
          <p:spPr>
            <a:xfrm>
              <a:off x="5118728" y="3489215"/>
              <a:ext cx="1280563" cy="306778"/>
            </a:xfrm>
            <a:prstGeom prst="rect">
              <a:avLst/>
            </a:prstGeom>
            <a:noFill/>
          </p:spPr>
          <p:txBody>
            <a:bodyPr wrap="none" rtlCol="0">
              <a:spAutoFit/>
            </a:bodyPr>
            <a:lstStyle/>
            <a:p>
              <a:r>
                <a:rPr lang="fr-CA" sz="1050" b="1">
                  <a:latin typeface="+mj-lt"/>
                </a:rPr>
                <a:t>PRÉVENTION</a:t>
              </a:r>
            </a:p>
          </p:txBody>
        </p:sp>
        <p:sp>
          <p:nvSpPr>
            <p:cNvPr id="7" name="ZoneTexte 6">
              <a:extLst>
                <a:ext uri="{FF2B5EF4-FFF2-40B4-BE49-F238E27FC236}">
                  <a16:creationId xmlns:a16="http://schemas.microsoft.com/office/drawing/2014/main" id="{C3F44683-1749-CA79-85DD-E84F60DF58DD}"/>
                </a:ext>
              </a:extLst>
            </p:cNvPr>
            <p:cNvSpPr txBox="1"/>
            <p:nvPr>
              <p:custDataLst>
                <p:tags r:id="rId5"/>
              </p:custDataLst>
            </p:nvPr>
          </p:nvSpPr>
          <p:spPr>
            <a:xfrm>
              <a:off x="5081691" y="2958382"/>
              <a:ext cx="1408386" cy="306778"/>
            </a:xfrm>
            <a:prstGeom prst="rect">
              <a:avLst/>
            </a:prstGeom>
            <a:noFill/>
          </p:spPr>
          <p:txBody>
            <a:bodyPr wrap="none" rtlCol="0">
              <a:spAutoFit/>
            </a:bodyPr>
            <a:lstStyle/>
            <a:p>
              <a:r>
                <a:rPr lang="fr-CA" sz="1050" b="1" dirty="0">
                  <a:latin typeface="+mj-lt"/>
                </a:rPr>
                <a:t>PRÉPARATION</a:t>
              </a:r>
            </a:p>
          </p:txBody>
        </p:sp>
        <p:sp>
          <p:nvSpPr>
            <p:cNvPr id="8" name="ZoneTexte 7">
              <a:extLst>
                <a:ext uri="{FF2B5EF4-FFF2-40B4-BE49-F238E27FC236}">
                  <a16:creationId xmlns:a16="http://schemas.microsoft.com/office/drawing/2014/main" id="{6D4EB813-D478-BAB6-F743-EF6EAF008090}"/>
                </a:ext>
              </a:extLst>
            </p:cNvPr>
            <p:cNvSpPr txBox="1"/>
            <p:nvPr>
              <p:custDataLst>
                <p:tags r:id="rId6"/>
              </p:custDataLst>
            </p:nvPr>
          </p:nvSpPr>
          <p:spPr>
            <a:xfrm>
              <a:off x="4018430" y="4669683"/>
              <a:ext cx="1433564" cy="306778"/>
            </a:xfrm>
            <a:prstGeom prst="rect">
              <a:avLst/>
            </a:prstGeom>
            <a:noFill/>
          </p:spPr>
          <p:txBody>
            <a:bodyPr wrap="none" rtlCol="0">
              <a:spAutoFit/>
            </a:bodyPr>
            <a:lstStyle/>
            <a:p>
              <a:r>
                <a:rPr lang="fr-CA" sz="1050" b="1">
                  <a:latin typeface="+mj-lt"/>
                </a:rPr>
                <a:t>INTERVENTION</a:t>
              </a:r>
            </a:p>
          </p:txBody>
        </p:sp>
        <p:sp>
          <p:nvSpPr>
            <p:cNvPr id="9" name="ZoneTexte 8">
              <a:extLst>
                <a:ext uri="{FF2B5EF4-FFF2-40B4-BE49-F238E27FC236}">
                  <a16:creationId xmlns:a16="http://schemas.microsoft.com/office/drawing/2014/main" id="{83EC693B-B3C9-25DA-D990-1D19DFE96F12}"/>
                </a:ext>
              </a:extLst>
            </p:cNvPr>
            <p:cNvSpPr txBox="1"/>
            <p:nvPr>
              <p:custDataLst>
                <p:tags r:id="rId7"/>
              </p:custDataLst>
            </p:nvPr>
          </p:nvSpPr>
          <p:spPr>
            <a:xfrm>
              <a:off x="5881414" y="4669683"/>
              <a:ext cx="1714388" cy="306778"/>
            </a:xfrm>
            <a:prstGeom prst="rect">
              <a:avLst/>
            </a:prstGeom>
            <a:noFill/>
          </p:spPr>
          <p:txBody>
            <a:bodyPr wrap="none" rtlCol="0">
              <a:spAutoFit/>
            </a:bodyPr>
            <a:lstStyle/>
            <a:p>
              <a:r>
                <a:rPr lang="fr-CA" sz="1050" b="1">
                  <a:latin typeface="+mj-lt"/>
                </a:rPr>
                <a:t>RÉTABLISSEMENT</a:t>
              </a:r>
            </a:p>
          </p:txBody>
        </p:sp>
      </p:grpSp>
    </p:spTree>
    <p:extLst>
      <p:ext uri="{BB962C8B-B14F-4D97-AF65-F5344CB8AC3E}">
        <p14:creationId xmlns:p14="http://schemas.microsoft.com/office/powerpoint/2010/main" val="310597214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idx="4294967295"/>
            <p:custDataLst>
              <p:tags r:id="rId1"/>
            </p:custDataLst>
          </p:nvPr>
        </p:nvSpPr>
        <p:spPr>
          <a:xfrm>
            <a:off x="2668773" y="630842"/>
            <a:ext cx="6449660" cy="549275"/>
          </a:xfrm>
        </p:spPr>
        <p:txBody>
          <a:bodyPr>
            <a:normAutofit fontScale="90000"/>
          </a:bodyPr>
          <a:lstStyle/>
          <a:p>
            <a:pPr algn="ctr"/>
            <a:r>
              <a:rPr lang="fr-CA" sz="2800" b="1" dirty="0"/>
              <a:t>Le plan municipal de sécurité civile de la Ville de Longueuil</a:t>
            </a:r>
          </a:p>
        </p:txBody>
      </p:sp>
      <p:pic>
        <p:nvPicPr>
          <p:cNvPr id="1029" name="Picture 5" descr="https://www.longueuil.quebec/sites/longueuil/files/styles/image_decorative/public/colonne_code_rouge_450px_812px_cor1.jpg?itok=sjpav0En"/>
          <p:cNvPicPr>
            <a:picLocks noChangeAspect="1" noChangeArrowheads="1"/>
          </p:cNvPicPr>
          <p:nvPr>
            <p:custDataLst>
              <p:tags r:id="rId2"/>
            </p:custDataLst>
          </p:nvPr>
        </p:nvPicPr>
        <p:blipFill>
          <a:blip r:embed="rId10" cstate="screen"/>
          <a:srcRect/>
          <a:stretch>
            <a:fillRect/>
          </a:stretch>
        </p:blipFill>
        <p:spPr bwMode="auto">
          <a:xfrm>
            <a:off x="10046970" y="3218835"/>
            <a:ext cx="1461834" cy="2650792"/>
          </a:xfrm>
          <a:prstGeom prst="rect">
            <a:avLst/>
          </a:prstGeom>
          <a:noFill/>
        </p:spPr>
      </p:pic>
      <p:sp>
        <p:nvSpPr>
          <p:cNvPr id="17" name="ZoneTexte 16"/>
          <p:cNvSpPr txBox="1"/>
          <p:nvPr>
            <p:custDataLst>
              <p:tags r:id="rId3"/>
            </p:custDataLst>
          </p:nvPr>
        </p:nvSpPr>
        <p:spPr>
          <a:xfrm>
            <a:off x="7741488" y="1388183"/>
            <a:ext cx="877163" cy="369332"/>
          </a:xfrm>
          <a:prstGeom prst="rect">
            <a:avLst/>
          </a:prstGeom>
          <a:noFill/>
        </p:spPr>
        <p:txBody>
          <a:bodyPr wrap="none" rtlCol="0">
            <a:spAutoFit/>
          </a:bodyPr>
          <a:lstStyle/>
          <a:p>
            <a:r>
              <a:rPr lang="fr-CA" b="1" dirty="0">
                <a:latin typeface="+mj-lt"/>
              </a:rPr>
              <a:t>CCMU</a:t>
            </a:r>
          </a:p>
        </p:txBody>
      </p:sp>
      <p:sp>
        <p:nvSpPr>
          <p:cNvPr id="18" name="ZoneTexte 17"/>
          <p:cNvSpPr txBox="1"/>
          <p:nvPr>
            <p:custDataLst>
              <p:tags r:id="rId4"/>
            </p:custDataLst>
          </p:nvPr>
        </p:nvSpPr>
        <p:spPr>
          <a:xfrm>
            <a:off x="7820163" y="5223296"/>
            <a:ext cx="2108844" cy="646331"/>
          </a:xfrm>
          <a:prstGeom prst="rect">
            <a:avLst/>
          </a:prstGeom>
          <a:noFill/>
        </p:spPr>
        <p:txBody>
          <a:bodyPr wrap="square" rtlCol="0">
            <a:spAutoFit/>
          </a:bodyPr>
          <a:lstStyle/>
          <a:p>
            <a:pPr algn="r"/>
            <a:r>
              <a:rPr lang="fr-CA" b="1" dirty="0">
                <a:latin typeface="+mj-lt"/>
              </a:rPr>
              <a:t>Système d’alerte automatisé</a:t>
            </a:r>
          </a:p>
        </p:txBody>
      </p:sp>
      <p:pic>
        <p:nvPicPr>
          <p:cNvPr id="5" name="Image 4"/>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a:off x="6313170" y="1782051"/>
            <a:ext cx="3733800" cy="2100263"/>
          </a:xfrm>
          <a:prstGeom prst="rect">
            <a:avLst/>
          </a:prstGeom>
        </p:spPr>
      </p:pic>
      <p:pic>
        <p:nvPicPr>
          <p:cNvPr id="8" name="Image 7"/>
          <p:cNvPicPr>
            <a:picLocks noChangeAspect="1"/>
          </p:cNvPicPr>
          <p:nvPr>
            <p:custDataLst>
              <p:tags r:id="rId6"/>
            </p:custDataLst>
          </p:nvPr>
        </p:nvPicPr>
        <p:blipFill>
          <a:blip r:embed="rId12">
            <a:extLst>
              <a:ext uri="{28A0092B-C50C-407E-A947-70E740481C1C}">
                <a14:useLocalDpi xmlns:a14="http://schemas.microsoft.com/office/drawing/2010/main" val="0"/>
              </a:ext>
            </a:extLst>
          </a:blip>
          <a:stretch>
            <a:fillRect/>
          </a:stretch>
        </p:blipFill>
        <p:spPr>
          <a:xfrm>
            <a:off x="7569514" y="3545874"/>
            <a:ext cx="2241530" cy="1491237"/>
          </a:xfrm>
          <a:prstGeom prst="rect">
            <a:avLst/>
          </a:prstGeom>
        </p:spPr>
      </p:pic>
      <p:sp>
        <p:nvSpPr>
          <p:cNvPr id="6" name="ZoneTexte 5">
            <a:extLst>
              <a:ext uri="{FF2B5EF4-FFF2-40B4-BE49-F238E27FC236}">
                <a16:creationId xmlns:a16="http://schemas.microsoft.com/office/drawing/2014/main" id="{0600AAC3-FCBA-4753-B750-F8F415988BA3}"/>
              </a:ext>
            </a:extLst>
          </p:cNvPr>
          <p:cNvSpPr txBox="1"/>
          <p:nvPr>
            <p:custDataLst>
              <p:tags r:id="rId7"/>
            </p:custDataLst>
          </p:nvPr>
        </p:nvSpPr>
        <p:spPr>
          <a:xfrm>
            <a:off x="697451" y="1632148"/>
            <a:ext cx="5556738" cy="4308872"/>
          </a:xfrm>
          <a:prstGeom prst="rect">
            <a:avLst/>
          </a:prstGeom>
          <a:noFill/>
        </p:spPr>
        <p:txBody>
          <a:bodyPr wrap="square" rtlCol="0">
            <a:spAutoFit/>
          </a:bodyPr>
          <a:lstStyle/>
          <a:p>
            <a:pPr marL="457200" indent="-457200">
              <a:buFont typeface="+mj-lt"/>
              <a:buAutoNum type="arabicPeriod"/>
            </a:pPr>
            <a:r>
              <a:rPr lang="fr-CA" dirty="0">
                <a:latin typeface="+mj-lt"/>
              </a:rPr>
              <a:t>Alerte et mobilisation des intervenants;</a:t>
            </a:r>
          </a:p>
          <a:p>
            <a:pPr marL="457200" indent="-457200">
              <a:buFont typeface="+mj-lt"/>
              <a:buAutoNum type="arabicPeriod"/>
            </a:pPr>
            <a:r>
              <a:rPr lang="fr-CA" dirty="0">
                <a:latin typeface="+mj-lt"/>
              </a:rPr>
              <a:t>Alerte à la population;</a:t>
            </a:r>
          </a:p>
          <a:p>
            <a:pPr marL="457200" indent="-457200">
              <a:buFont typeface="+mj-lt"/>
              <a:buAutoNum type="arabicPeriod"/>
            </a:pPr>
            <a:r>
              <a:rPr lang="fr-CA" dirty="0">
                <a:latin typeface="+mj-lt"/>
              </a:rPr>
              <a:t>Centre de coordination des mesures d’urgence;</a:t>
            </a:r>
          </a:p>
          <a:p>
            <a:pPr marL="457200" indent="-457200">
              <a:buFont typeface="+mj-lt"/>
              <a:buAutoNum type="arabicPeriod"/>
            </a:pPr>
            <a:r>
              <a:rPr lang="fr-CA" dirty="0">
                <a:latin typeface="+mj-lt"/>
              </a:rPr>
              <a:t>Plans de missions;</a:t>
            </a:r>
          </a:p>
          <a:p>
            <a:pPr marL="457200" indent="-457200">
              <a:buFont typeface="+mj-lt"/>
              <a:buAutoNum type="arabicPeriod"/>
            </a:pPr>
            <a:r>
              <a:rPr lang="fr-CA" dirty="0">
                <a:latin typeface="+mj-lt"/>
              </a:rPr>
              <a:t>Bottins des ressources;</a:t>
            </a:r>
          </a:p>
          <a:p>
            <a:pPr marL="457200" indent="-457200">
              <a:buFont typeface="+mj-lt"/>
              <a:buAutoNum type="arabicPeriod"/>
            </a:pPr>
            <a:r>
              <a:rPr lang="fr-CA" dirty="0">
                <a:latin typeface="+mj-lt"/>
              </a:rPr>
              <a:t>Plans particuliers d’intervention :</a:t>
            </a:r>
          </a:p>
          <a:p>
            <a:pPr marL="1000125" lvl="1" indent="-457200">
              <a:buFont typeface="+mj-lt"/>
              <a:buAutoNum type="arabicPeriod"/>
            </a:pPr>
            <a:r>
              <a:rPr lang="fr-CA" sz="1600" dirty="0">
                <a:latin typeface="+mj-lt"/>
              </a:rPr>
              <a:t>Protection des utilisateurs du réseau de distribution d’eau;</a:t>
            </a:r>
          </a:p>
          <a:p>
            <a:pPr marL="1000125" lvl="1" indent="-457200">
              <a:buFont typeface="+mj-lt"/>
              <a:buAutoNum type="arabicPeriod"/>
            </a:pPr>
            <a:r>
              <a:rPr lang="fr-CA" sz="1600" dirty="0">
                <a:latin typeface="+mj-lt"/>
              </a:rPr>
              <a:t>Fourniture d’eau en cas de pénurie;</a:t>
            </a:r>
          </a:p>
          <a:p>
            <a:pPr marL="1000125" lvl="1" indent="-457200">
              <a:buFont typeface="+mj-lt"/>
              <a:buAutoNum type="arabicPeriod"/>
            </a:pPr>
            <a:r>
              <a:rPr lang="fr-CA" sz="1600" dirty="0">
                <a:latin typeface="+mj-lt"/>
              </a:rPr>
              <a:t>Chaleur extrême ou accablante;</a:t>
            </a:r>
          </a:p>
          <a:p>
            <a:pPr marL="1000125" lvl="1" indent="-457200">
              <a:buFont typeface="+mj-lt"/>
              <a:buAutoNum type="arabicPeriod"/>
            </a:pPr>
            <a:r>
              <a:rPr lang="fr-CA" sz="1600" dirty="0">
                <a:latin typeface="+mj-lt"/>
              </a:rPr>
              <a:t>Conditions hivernales extrêmes;</a:t>
            </a:r>
          </a:p>
          <a:p>
            <a:pPr marL="1000125" lvl="1" indent="-457200">
              <a:buFont typeface="+mj-lt"/>
              <a:buAutoNum type="arabicPeriod"/>
            </a:pPr>
            <a:r>
              <a:rPr lang="fr-CA" sz="1600" dirty="0">
                <a:latin typeface="+mj-lt"/>
              </a:rPr>
              <a:t>Transport ferroviaire – marchandises dangereuses;</a:t>
            </a:r>
          </a:p>
          <a:p>
            <a:pPr marL="1000125" lvl="1" indent="-457200">
              <a:buFont typeface="+mj-lt"/>
              <a:buAutoNum type="arabicPeriod"/>
            </a:pPr>
            <a:r>
              <a:rPr lang="fr-CA" sz="1600" dirty="0">
                <a:latin typeface="+mj-lt"/>
              </a:rPr>
              <a:t>Pandémie;</a:t>
            </a:r>
          </a:p>
          <a:p>
            <a:pPr marL="1000125" lvl="1" indent="-457200">
              <a:buFont typeface="+mj-lt"/>
              <a:buAutoNum type="arabicPeriod"/>
            </a:pPr>
            <a:r>
              <a:rPr lang="fr-CA" sz="1600" b="1" i="1" dirty="0">
                <a:latin typeface="+mj-lt"/>
              </a:rPr>
              <a:t>Inondation (en cours par le Génie);</a:t>
            </a:r>
          </a:p>
          <a:p>
            <a:pPr marL="1000125" lvl="1" indent="-457200">
              <a:buFont typeface="+mj-lt"/>
              <a:buAutoNum type="arabicPeriod"/>
            </a:pPr>
            <a:r>
              <a:rPr lang="fr-CA" sz="1600" b="1" i="1" dirty="0">
                <a:latin typeface="+mj-lt"/>
              </a:rPr>
              <a:t>Déversement (en cours par le SSIAL).</a:t>
            </a:r>
            <a:endParaRPr lang="fr-CA" sz="1600"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1F083D2-FBF8-426A-9A58-E0D64EFEF2AB}"/>
              </a:ext>
            </a:extLst>
          </p:cNvPr>
          <p:cNvPicPr>
            <a:picLocks noChangeAspect="1"/>
          </p:cNvPicPr>
          <p:nvPr>
            <p:custDataLst>
              <p:tags r:id="rId1"/>
            </p:custDataLst>
          </p:nvPr>
        </p:nvPicPr>
        <p:blipFill>
          <a:blip r:embed="rId29"/>
          <a:stretch>
            <a:fillRect/>
          </a:stretch>
        </p:blipFill>
        <p:spPr>
          <a:xfrm>
            <a:off x="0" y="5993181"/>
            <a:ext cx="12192000" cy="864819"/>
          </a:xfrm>
          <a:prstGeom prst="rect">
            <a:avLst/>
          </a:prstGeom>
        </p:spPr>
      </p:pic>
      <p:sp>
        <p:nvSpPr>
          <p:cNvPr id="11" name="Sous-titre 1">
            <a:extLst>
              <a:ext uri="{FF2B5EF4-FFF2-40B4-BE49-F238E27FC236}">
                <a16:creationId xmlns:a16="http://schemas.microsoft.com/office/drawing/2014/main" id="{7BAA51C8-02F7-47D4-9A74-C0DB1B219781}"/>
              </a:ext>
            </a:extLst>
          </p:cNvPr>
          <p:cNvSpPr txBox="1">
            <a:spLocks/>
          </p:cNvSpPr>
          <p:nvPr>
            <p:custDataLst>
              <p:tags r:id="rId2"/>
            </p:custDataLst>
          </p:nvPr>
        </p:nvSpPr>
        <p:spPr>
          <a:xfrm>
            <a:off x="2245678" y="468650"/>
            <a:ext cx="7204131" cy="864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fr-CA" b="1" dirty="0"/>
              <a:t>Processus de décision dans le cadre </a:t>
            </a:r>
            <a:br>
              <a:rPr lang="fr-CA" b="1" dirty="0"/>
            </a:br>
            <a:r>
              <a:rPr lang="fr-CA" b="1" dirty="0"/>
              <a:t>des mesures d’urgence</a:t>
            </a:r>
          </a:p>
        </p:txBody>
      </p:sp>
      <p:sp>
        <p:nvSpPr>
          <p:cNvPr id="13" name="Organigramme : Décision 12">
            <a:extLst>
              <a:ext uri="{FF2B5EF4-FFF2-40B4-BE49-F238E27FC236}">
                <a16:creationId xmlns:a16="http://schemas.microsoft.com/office/drawing/2014/main" id="{B9502AFB-AFDC-4B04-891B-6911FBD238CA}"/>
              </a:ext>
            </a:extLst>
          </p:cNvPr>
          <p:cNvSpPr/>
          <p:nvPr>
            <p:custDataLst>
              <p:tags r:id="rId3"/>
            </p:custDataLst>
          </p:nvPr>
        </p:nvSpPr>
        <p:spPr>
          <a:xfrm>
            <a:off x="2245678" y="4069200"/>
            <a:ext cx="3054488" cy="1501112"/>
          </a:xfrm>
          <a:prstGeom prst="flowChartDecision">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1000" b="1" dirty="0">
                <a:solidFill>
                  <a:schemeClr val="tx1"/>
                </a:solidFill>
                <a:latin typeface="Calibri" pitchFamily="34" charset="0"/>
              </a:rPr>
              <a:t>Coordination des mesures d’urgence</a:t>
            </a:r>
            <a:r>
              <a:rPr lang="fr-CA" sz="900" b="1" dirty="0">
                <a:solidFill>
                  <a:schemeClr val="tx1"/>
                </a:solidFill>
                <a:latin typeface="Calibri" pitchFamily="34" charset="0"/>
              </a:rPr>
              <a:t> (Directeur général)</a:t>
            </a:r>
          </a:p>
          <a:p>
            <a:pPr algn="ctr"/>
            <a:r>
              <a:rPr lang="fr-CA" sz="900" dirty="0">
                <a:solidFill>
                  <a:schemeClr val="tx1"/>
                </a:solidFill>
                <a:latin typeface="Calibri" pitchFamily="34" charset="0"/>
              </a:rPr>
              <a:t>En</a:t>
            </a:r>
            <a:r>
              <a:rPr lang="fr-CA" sz="900" dirty="0">
                <a:solidFill>
                  <a:prstClr val="black"/>
                </a:solidFill>
                <a:latin typeface="Calibri" pitchFamily="34" charset="0"/>
              </a:rPr>
              <a:t> concertation avec les responsables de mission au PMSC concernés</a:t>
            </a:r>
            <a:endParaRPr lang="fr-CA" sz="900" dirty="0">
              <a:solidFill>
                <a:schemeClr val="tx1"/>
              </a:solidFill>
              <a:latin typeface="Calibri" pitchFamily="34" charset="0"/>
            </a:endParaRPr>
          </a:p>
        </p:txBody>
      </p:sp>
      <p:sp>
        <p:nvSpPr>
          <p:cNvPr id="18" name="Rectangle à coins arrondis 11">
            <a:extLst>
              <a:ext uri="{FF2B5EF4-FFF2-40B4-BE49-F238E27FC236}">
                <a16:creationId xmlns:a16="http://schemas.microsoft.com/office/drawing/2014/main" id="{DCAF6855-52F4-474B-B25D-8FB0C2156141}"/>
              </a:ext>
            </a:extLst>
          </p:cNvPr>
          <p:cNvSpPr/>
          <p:nvPr>
            <p:custDataLst>
              <p:tags r:id="rId4"/>
            </p:custDataLst>
          </p:nvPr>
        </p:nvSpPr>
        <p:spPr>
          <a:xfrm>
            <a:off x="1213978" y="2558310"/>
            <a:ext cx="1296144" cy="1047532"/>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1050" b="1" dirty="0">
                <a:solidFill>
                  <a:schemeClr val="tx1"/>
                </a:solidFill>
                <a:latin typeface="Calibri" pitchFamily="34" charset="0"/>
              </a:rPr>
              <a:t>Incendie</a:t>
            </a:r>
          </a:p>
          <a:p>
            <a:pPr lvl="0" algn="ctr"/>
            <a:r>
              <a:rPr lang="fr-CA" sz="900" dirty="0">
                <a:solidFill>
                  <a:prstClr val="black"/>
                </a:solidFill>
                <a:latin typeface="Calibri" pitchFamily="34" charset="0"/>
              </a:rPr>
              <a:t>Selon l’évaluation de la situation, avise le directeur</a:t>
            </a:r>
          </a:p>
          <a:p>
            <a:pPr algn="ctr"/>
            <a:endParaRPr lang="fr-CA" sz="1050" b="1" dirty="0">
              <a:solidFill>
                <a:schemeClr val="tx1"/>
              </a:solidFill>
              <a:latin typeface="Calibri" pitchFamily="34" charset="0"/>
            </a:endParaRPr>
          </a:p>
          <a:p>
            <a:endParaRPr lang="fr-CA" sz="1050" dirty="0">
              <a:solidFill>
                <a:schemeClr val="tx1"/>
              </a:solidFill>
              <a:latin typeface="Calibri" pitchFamily="34" charset="0"/>
            </a:endParaRPr>
          </a:p>
        </p:txBody>
      </p:sp>
      <p:sp>
        <p:nvSpPr>
          <p:cNvPr id="19" name="Rectangle à coins arrondis 12">
            <a:extLst>
              <a:ext uri="{FF2B5EF4-FFF2-40B4-BE49-F238E27FC236}">
                <a16:creationId xmlns:a16="http://schemas.microsoft.com/office/drawing/2014/main" id="{C11FF005-4651-4F66-B0EA-22E06EA3DCDF}"/>
              </a:ext>
            </a:extLst>
          </p:cNvPr>
          <p:cNvSpPr/>
          <p:nvPr>
            <p:custDataLst>
              <p:tags r:id="rId5"/>
            </p:custDataLst>
          </p:nvPr>
        </p:nvSpPr>
        <p:spPr>
          <a:xfrm>
            <a:off x="2627850" y="2558310"/>
            <a:ext cx="1152128" cy="1047532"/>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1050" b="1" dirty="0">
                <a:solidFill>
                  <a:schemeClr val="tx1"/>
                </a:solidFill>
                <a:latin typeface="Calibri" pitchFamily="34" charset="0"/>
              </a:rPr>
              <a:t>Police</a:t>
            </a:r>
          </a:p>
          <a:p>
            <a:pPr lvl="0" algn="ctr"/>
            <a:r>
              <a:rPr lang="fr-CA" sz="900" dirty="0">
                <a:solidFill>
                  <a:prstClr val="black"/>
                </a:solidFill>
                <a:latin typeface="Calibri" pitchFamily="34" charset="0"/>
              </a:rPr>
              <a:t>Selon l’évaluation de la situation, le capitaine en devoir avise son directeur</a:t>
            </a:r>
          </a:p>
          <a:p>
            <a:pPr algn="ctr"/>
            <a:endParaRPr lang="fr-CA" sz="1050" b="1" dirty="0">
              <a:solidFill>
                <a:schemeClr val="tx1"/>
              </a:solidFill>
              <a:latin typeface="Calibri" pitchFamily="34" charset="0"/>
            </a:endParaRPr>
          </a:p>
          <a:p>
            <a:endParaRPr lang="fr-CA" sz="1050" dirty="0">
              <a:solidFill>
                <a:schemeClr val="tx1"/>
              </a:solidFill>
              <a:latin typeface="Calibri" pitchFamily="34" charset="0"/>
            </a:endParaRPr>
          </a:p>
        </p:txBody>
      </p:sp>
      <p:sp>
        <p:nvSpPr>
          <p:cNvPr id="20" name="Rectangle à coins arrondis 13">
            <a:extLst>
              <a:ext uri="{FF2B5EF4-FFF2-40B4-BE49-F238E27FC236}">
                <a16:creationId xmlns:a16="http://schemas.microsoft.com/office/drawing/2014/main" id="{C7E899E2-DA7E-483D-A129-BF9FC496AF6B}"/>
              </a:ext>
            </a:extLst>
          </p:cNvPr>
          <p:cNvSpPr/>
          <p:nvPr>
            <p:custDataLst>
              <p:tags r:id="rId6"/>
            </p:custDataLst>
          </p:nvPr>
        </p:nvSpPr>
        <p:spPr>
          <a:xfrm>
            <a:off x="3878274" y="2558310"/>
            <a:ext cx="1930826" cy="1047532"/>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1050" b="1" dirty="0">
                <a:solidFill>
                  <a:schemeClr val="tx1"/>
                </a:solidFill>
                <a:latin typeface="Calibri" pitchFamily="34" charset="0"/>
              </a:rPr>
              <a:t>TP / GESTION DES EAUX / GÉNIE / autres</a:t>
            </a:r>
          </a:p>
          <a:p>
            <a:pPr lvl="0" algn="ctr"/>
            <a:r>
              <a:rPr lang="fr-CA" sz="900" dirty="0">
                <a:solidFill>
                  <a:prstClr val="black"/>
                </a:solidFill>
                <a:latin typeface="Calibri" pitchFamily="34" charset="0"/>
              </a:rPr>
              <a:t>Selon l’évaluation de la situation, avise son directeur</a:t>
            </a:r>
          </a:p>
          <a:p>
            <a:endParaRPr lang="fr-CA" sz="1050" dirty="0">
              <a:solidFill>
                <a:schemeClr val="tx1"/>
              </a:solidFill>
              <a:latin typeface="Calibri" pitchFamily="34" charset="0"/>
            </a:endParaRPr>
          </a:p>
        </p:txBody>
      </p:sp>
      <p:cxnSp>
        <p:nvCxnSpPr>
          <p:cNvPr id="23" name="Connecteur en angle 14">
            <a:extLst>
              <a:ext uri="{FF2B5EF4-FFF2-40B4-BE49-F238E27FC236}">
                <a16:creationId xmlns:a16="http://schemas.microsoft.com/office/drawing/2014/main" id="{01B3C222-6AC2-4CBC-A174-B86DDA7F04BF}"/>
              </a:ext>
            </a:extLst>
          </p:cNvPr>
          <p:cNvCxnSpPr>
            <a:stCxn id="18" idx="2"/>
            <a:endCxn id="13" idx="0"/>
          </p:cNvCxnSpPr>
          <p:nvPr>
            <p:custDataLst>
              <p:tags r:id="rId7"/>
            </p:custDataLst>
          </p:nvPr>
        </p:nvCxnSpPr>
        <p:spPr>
          <a:xfrm rot="16200000" flipH="1">
            <a:off x="2585807" y="2882085"/>
            <a:ext cx="463358" cy="191087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cteur en angle 15">
            <a:extLst>
              <a:ext uri="{FF2B5EF4-FFF2-40B4-BE49-F238E27FC236}">
                <a16:creationId xmlns:a16="http://schemas.microsoft.com/office/drawing/2014/main" id="{3A5FC071-AA43-47EE-81A5-0FF2EB2C1BDC}"/>
              </a:ext>
            </a:extLst>
          </p:cNvPr>
          <p:cNvCxnSpPr>
            <a:stCxn id="19" idx="2"/>
            <a:endCxn id="13" idx="0"/>
          </p:cNvCxnSpPr>
          <p:nvPr>
            <p:custDataLst>
              <p:tags r:id="rId8"/>
            </p:custDataLst>
          </p:nvPr>
        </p:nvCxnSpPr>
        <p:spPr>
          <a:xfrm rot="16200000" flipH="1">
            <a:off x="3256739" y="3553017"/>
            <a:ext cx="463358" cy="56900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Connecteur en angle 18">
            <a:extLst>
              <a:ext uri="{FF2B5EF4-FFF2-40B4-BE49-F238E27FC236}">
                <a16:creationId xmlns:a16="http://schemas.microsoft.com/office/drawing/2014/main" id="{E52406C1-5BB5-46D2-BB47-CA0D0C6FA28D}"/>
              </a:ext>
            </a:extLst>
          </p:cNvPr>
          <p:cNvCxnSpPr>
            <a:stCxn id="20" idx="2"/>
            <a:endCxn id="13" idx="0"/>
          </p:cNvCxnSpPr>
          <p:nvPr>
            <p:custDataLst>
              <p:tags r:id="rId9"/>
            </p:custDataLst>
          </p:nvPr>
        </p:nvCxnSpPr>
        <p:spPr>
          <a:xfrm rot="5400000">
            <a:off x="4076626" y="3302139"/>
            <a:ext cx="463358" cy="107076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Explosion 2 20">
            <a:extLst>
              <a:ext uri="{FF2B5EF4-FFF2-40B4-BE49-F238E27FC236}">
                <a16:creationId xmlns:a16="http://schemas.microsoft.com/office/drawing/2014/main" id="{1D0A3E68-70F6-4818-A7D7-AF9D292C87E9}"/>
              </a:ext>
            </a:extLst>
          </p:cNvPr>
          <p:cNvSpPr/>
          <p:nvPr>
            <p:custDataLst>
              <p:tags r:id="rId10"/>
            </p:custDataLst>
          </p:nvPr>
        </p:nvSpPr>
        <p:spPr>
          <a:xfrm>
            <a:off x="722498" y="1550198"/>
            <a:ext cx="5544616" cy="576064"/>
          </a:xfrm>
          <a:prstGeom prst="irregularSeal2">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a:solidFill>
                  <a:schemeClr val="tx1"/>
                </a:solidFill>
                <a:latin typeface="Calibri" pitchFamily="34" charset="0"/>
              </a:rPr>
              <a:t>ÉVÉNEMENT</a:t>
            </a:r>
          </a:p>
        </p:txBody>
      </p:sp>
      <p:cxnSp>
        <p:nvCxnSpPr>
          <p:cNvPr id="27" name="Connecteur en angle 21">
            <a:extLst>
              <a:ext uri="{FF2B5EF4-FFF2-40B4-BE49-F238E27FC236}">
                <a16:creationId xmlns:a16="http://schemas.microsoft.com/office/drawing/2014/main" id="{BAFA7151-4D9F-49A4-BB64-95EC9AA7DC0B}"/>
              </a:ext>
            </a:extLst>
          </p:cNvPr>
          <p:cNvCxnSpPr>
            <a:stCxn id="26" idx="2"/>
            <a:endCxn id="18" idx="0"/>
          </p:cNvCxnSpPr>
          <p:nvPr>
            <p:custDataLst>
              <p:tags r:id="rId11"/>
            </p:custDataLst>
          </p:nvPr>
        </p:nvCxnSpPr>
        <p:spPr>
          <a:xfrm rot="5400000">
            <a:off x="2529845" y="1384912"/>
            <a:ext cx="505603" cy="184119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onnecteur en angle 22">
            <a:extLst>
              <a:ext uri="{FF2B5EF4-FFF2-40B4-BE49-F238E27FC236}">
                <a16:creationId xmlns:a16="http://schemas.microsoft.com/office/drawing/2014/main" id="{DD9A61C8-97BD-455D-BA03-8AE521A70CBA}"/>
              </a:ext>
            </a:extLst>
          </p:cNvPr>
          <p:cNvCxnSpPr>
            <a:stCxn id="26" idx="2"/>
            <a:endCxn id="19" idx="0"/>
          </p:cNvCxnSpPr>
          <p:nvPr>
            <p:custDataLst>
              <p:tags r:id="rId12"/>
            </p:custDataLst>
          </p:nvPr>
        </p:nvCxnSpPr>
        <p:spPr>
          <a:xfrm rot="5400000">
            <a:off x="3200777" y="2055844"/>
            <a:ext cx="505603" cy="49932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Connecteur en angle 23">
            <a:extLst>
              <a:ext uri="{FF2B5EF4-FFF2-40B4-BE49-F238E27FC236}">
                <a16:creationId xmlns:a16="http://schemas.microsoft.com/office/drawing/2014/main" id="{AE2C66D5-E645-4935-9D7C-4451B868E6B8}"/>
              </a:ext>
            </a:extLst>
          </p:cNvPr>
          <p:cNvCxnSpPr>
            <a:stCxn id="26" idx="2"/>
            <a:endCxn id="20" idx="0"/>
          </p:cNvCxnSpPr>
          <p:nvPr>
            <p:custDataLst>
              <p:tags r:id="rId13"/>
            </p:custDataLst>
          </p:nvPr>
        </p:nvCxnSpPr>
        <p:spPr>
          <a:xfrm rot="16200000" flipH="1">
            <a:off x="4020663" y="1735285"/>
            <a:ext cx="505603" cy="114044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A0969CF7-AFC2-4A97-AC88-415099BC0B50}"/>
              </a:ext>
            </a:extLst>
          </p:cNvPr>
          <p:cNvSpPr txBox="1"/>
          <p:nvPr>
            <p:custDataLst>
              <p:tags r:id="rId14"/>
            </p:custDataLst>
          </p:nvPr>
        </p:nvSpPr>
        <p:spPr>
          <a:xfrm>
            <a:off x="1155530" y="5118027"/>
            <a:ext cx="1796669" cy="584775"/>
          </a:xfrm>
          <a:prstGeom prst="rect">
            <a:avLst/>
          </a:prstGeom>
          <a:noFill/>
        </p:spPr>
        <p:txBody>
          <a:bodyPr wrap="square" rtlCol="0">
            <a:spAutoFit/>
          </a:bodyPr>
          <a:lstStyle/>
          <a:p>
            <a:pPr algn="r"/>
            <a:r>
              <a:rPr lang="fr-CA" sz="800" b="1" dirty="0">
                <a:latin typeface="Calibri" pitchFamily="34" charset="0"/>
              </a:rPr>
              <a:t>Soutien à la coordination</a:t>
            </a:r>
          </a:p>
          <a:p>
            <a:pPr marL="87313" indent="-87313" algn="r">
              <a:buFont typeface="Arial" pitchFamily="34" charset="0"/>
              <a:buChar char="•"/>
            </a:pPr>
            <a:r>
              <a:rPr lang="fr-CA" sz="800" dirty="0">
                <a:latin typeface="Calibri" pitchFamily="34" charset="0"/>
              </a:rPr>
              <a:t>Directeur du SSIAL</a:t>
            </a:r>
          </a:p>
          <a:p>
            <a:pPr marL="87313" indent="-87313" algn="r">
              <a:buFont typeface="Arial" pitchFamily="34" charset="0"/>
              <a:buChar char="•"/>
            </a:pPr>
            <a:r>
              <a:rPr lang="fr-CA" sz="800" dirty="0">
                <a:latin typeface="Calibri" pitchFamily="34" charset="0"/>
              </a:rPr>
              <a:t>Chef de division - sécurité civile, schéma et analyse</a:t>
            </a:r>
          </a:p>
        </p:txBody>
      </p:sp>
      <p:sp>
        <p:nvSpPr>
          <p:cNvPr id="31" name="Rectangle à coins arrondis 26">
            <a:extLst>
              <a:ext uri="{FF2B5EF4-FFF2-40B4-BE49-F238E27FC236}">
                <a16:creationId xmlns:a16="http://schemas.microsoft.com/office/drawing/2014/main" id="{128009E9-708A-4BF8-B58C-FCD905351BF3}"/>
              </a:ext>
            </a:extLst>
          </p:cNvPr>
          <p:cNvSpPr/>
          <p:nvPr>
            <p:custDataLst>
              <p:tags r:id="rId15"/>
            </p:custDataLst>
          </p:nvPr>
        </p:nvSpPr>
        <p:spPr>
          <a:xfrm>
            <a:off x="7639057" y="2058865"/>
            <a:ext cx="1151450" cy="936104"/>
          </a:xfrm>
          <a:prstGeom prst="round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1100" b="1" dirty="0">
                <a:latin typeface="Calibri" pitchFamily="34" charset="0"/>
              </a:rPr>
              <a:t>CODE VERT</a:t>
            </a:r>
          </a:p>
          <a:p>
            <a:pPr algn="ctr"/>
            <a:endParaRPr lang="fr-CA" sz="1100" dirty="0">
              <a:latin typeface="Calibri" pitchFamily="34" charset="0"/>
            </a:endParaRPr>
          </a:p>
          <a:p>
            <a:pPr algn="ctr"/>
            <a:r>
              <a:rPr lang="fr-CA" sz="1050" dirty="0">
                <a:latin typeface="Calibri" pitchFamily="34" charset="0"/>
              </a:rPr>
              <a:t>Sinistre appréhendé</a:t>
            </a:r>
          </a:p>
        </p:txBody>
      </p:sp>
      <p:sp>
        <p:nvSpPr>
          <p:cNvPr id="32" name="Rectangle à coins arrondis 27">
            <a:extLst>
              <a:ext uri="{FF2B5EF4-FFF2-40B4-BE49-F238E27FC236}">
                <a16:creationId xmlns:a16="http://schemas.microsoft.com/office/drawing/2014/main" id="{28568EF0-8809-4E1D-976F-955EC799F6D7}"/>
              </a:ext>
            </a:extLst>
          </p:cNvPr>
          <p:cNvSpPr/>
          <p:nvPr>
            <p:custDataLst>
              <p:tags r:id="rId16"/>
            </p:custDataLst>
          </p:nvPr>
        </p:nvSpPr>
        <p:spPr>
          <a:xfrm>
            <a:off x="7639057" y="4439063"/>
            <a:ext cx="1151450" cy="936104"/>
          </a:xfrm>
          <a:prstGeom prst="round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1100" b="1" dirty="0">
                <a:latin typeface="Calibri" pitchFamily="34" charset="0"/>
              </a:rPr>
              <a:t>CODE ROUGE</a:t>
            </a:r>
          </a:p>
          <a:p>
            <a:pPr algn="ctr"/>
            <a:endParaRPr lang="fr-CA" sz="1100" dirty="0">
              <a:latin typeface="Calibri" pitchFamily="34" charset="0"/>
            </a:endParaRPr>
          </a:p>
          <a:p>
            <a:pPr algn="ctr"/>
            <a:r>
              <a:rPr lang="fr-CA" sz="1050" dirty="0">
                <a:latin typeface="Calibri" pitchFamily="34" charset="0"/>
              </a:rPr>
              <a:t>Sinistre réel majeur</a:t>
            </a:r>
          </a:p>
        </p:txBody>
      </p:sp>
      <p:sp>
        <p:nvSpPr>
          <p:cNvPr id="33" name="Rectangle à coins arrondis 28">
            <a:extLst>
              <a:ext uri="{FF2B5EF4-FFF2-40B4-BE49-F238E27FC236}">
                <a16:creationId xmlns:a16="http://schemas.microsoft.com/office/drawing/2014/main" id="{616C1DDA-640D-4EF4-9A70-E64417BEC584}"/>
              </a:ext>
            </a:extLst>
          </p:cNvPr>
          <p:cNvSpPr/>
          <p:nvPr>
            <p:custDataLst>
              <p:tags r:id="rId17"/>
            </p:custDataLst>
          </p:nvPr>
        </p:nvSpPr>
        <p:spPr>
          <a:xfrm>
            <a:off x="7639057" y="3270735"/>
            <a:ext cx="1151450" cy="936104"/>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1100" b="1" dirty="0">
                <a:solidFill>
                  <a:schemeClr val="tx1"/>
                </a:solidFill>
                <a:latin typeface="Calibri" pitchFamily="34" charset="0"/>
              </a:rPr>
              <a:t>CODE JAUNE</a:t>
            </a:r>
          </a:p>
          <a:p>
            <a:pPr algn="ctr"/>
            <a:endParaRPr lang="fr-CA" sz="1100" dirty="0">
              <a:solidFill>
                <a:schemeClr val="tx1"/>
              </a:solidFill>
              <a:latin typeface="Calibri" pitchFamily="34" charset="0"/>
            </a:endParaRPr>
          </a:p>
          <a:p>
            <a:pPr algn="ctr"/>
            <a:r>
              <a:rPr lang="fr-CA" sz="1050" dirty="0">
                <a:solidFill>
                  <a:schemeClr val="tx1"/>
                </a:solidFill>
                <a:latin typeface="Calibri" pitchFamily="34" charset="0"/>
              </a:rPr>
              <a:t>Sinistre réel</a:t>
            </a:r>
          </a:p>
        </p:txBody>
      </p:sp>
      <p:cxnSp>
        <p:nvCxnSpPr>
          <p:cNvPr id="34" name="Connecteur en angle 29">
            <a:extLst>
              <a:ext uri="{FF2B5EF4-FFF2-40B4-BE49-F238E27FC236}">
                <a16:creationId xmlns:a16="http://schemas.microsoft.com/office/drawing/2014/main" id="{D851BDF7-C7AD-481E-B4BE-A4F4FAD8823A}"/>
              </a:ext>
            </a:extLst>
          </p:cNvPr>
          <p:cNvCxnSpPr>
            <a:stCxn id="13" idx="2"/>
            <a:endCxn id="31" idx="1"/>
          </p:cNvCxnSpPr>
          <p:nvPr>
            <p:custDataLst>
              <p:tags r:id="rId18"/>
            </p:custDataLst>
          </p:nvPr>
        </p:nvCxnSpPr>
        <p:spPr>
          <a:xfrm rot="5400000" flipH="1" flipV="1">
            <a:off x="4184291" y="2115547"/>
            <a:ext cx="3043395" cy="3866135"/>
          </a:xfrm>
          <a:prstGeom prst="bentConnector4">
            <a:avLst>
              <a:gd name="adj1" fmla="val -7511"/>
              <a:gd name="adj2" fmla="val 6975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onnecteur en angle 30">
            <a:extLst>
              <a:ext uri="{FF2B5EF4-FFF2-40B4-BE49-F238E27FC236}">
                <a16:creationId xmlns:a16="http://schemas.microsoft.com/office/drawing/2014/main" id="{D233F80D-2D8B-4EE0-8063-ABD4264AEB50}"/>
              </a:ext>
            </a:extLst>
          </p:cNvPr>
          <p:cNvCxnSpPr>
            <a:stCxn id="13" idx="2"/>
            <a:endCxn id="33" idx="1"/>
          </p:cNvCxnSpPr>
          <p:nvPr>
            <p:custDataLst>
              <p:tags r:id="rId19"/>
            </p:custDataLst>
          </p:nvPr>
        </p:nvCxnSpPr>
        <p:spPr>
          <a:xfrm rot="5400000" flipH="1" flipV="1">
            <a:off x="4790226" y="2721482"/>
            <a:ext cx="1831525" cy="3866135"/>
          </a:xfrm>
          <a:prstGeom prst="bentConnector4">
            <a:avLst>
              <a:gd name="adj1" fmla="val -12481"/>
              <a:gd name="adj2" fmla="val 6975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onnecteur en angle 31">
            <a:extLst>
              <a:ext uri="{FF2B5EF4-FFF2-40B4-BE49-F238E27FC236}">
                <a16:creationId xmlns:a16="http://schemas.microsoft.com/office/drawing/2014/main" id="{3AAD3D50-1B3F-420C-BE75-DC3FC3977E34}"/>
              </a:ext>
            </a:extLst>
          </p:cNvPr>
          <p:cNvCxnSpPr>
            <a:stCxn id="13" idx="2"/>
            <a:endCxn id="32" idx="1"/>
          </p:cNvCxnSpPr>
          <p:nvPr>
            <p:custDataLst>
              <p:tags r:id="rId20"/>
            </p:custDataLst>
          </p:nvPr>
        </p:nvCxnSpPr>
        <p:spPr>
          <a:xfrm rot="5400000" flipH="1" flipV="1">
            <a:off x="5374390" y="3305646"/>
            <a:ext cx="663197" cy="3866135"/>
          </a:xfrm>
          <a:prstGeom prst="bentConnector4">
            <a:avLst>
              <a:gd name="adj1" fmla="val -34469"/>
              <a:gd name="adj2" fmla="val 69752"/>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D40810EA-0AC0-4836-8F98-22CA4148E23E}"/>
              </a:ext>
            </a:extLst>
          </p:cNvPr>
          <p:cNvSpPr txBox="1"/>
          <p:nvPr>
            <p:custDataLst>
              <p:tags r:id="rId21"/>
            </p:custDataLst>
          </p:nvPr>
        </p:nvSpPr>
        <p:spPr>
          <a:xfrm>
            <a:off x="8790506" y="3149971"/>
            <a:ext cx="3146716" cy="1200329"/>
          </a:xfrm>
          <a:prstGeom prst="rect">
            <a:avLst/>
          </a:prstGeom>
          <a:noFill/>
        </p:spPr>
        <p:txBody>
          <a:bodyPr wrap="square" rtlCol="0">
            <a:spAutoFit/>
          </a:bodyPr>
          <a:lstStyle/>
          <a:p>
            <a:pPr marL="85725" indent="-85725">
              <a:buFont typeface="Arial" pitchFamily="34" charset="0"/>
              <a:buChar char="•"/>
            </a:pPr>
            <a:r>
              <a:rPr lang="fr-CA" sz="1200" dirty="0">
                <a:latin typeface="Calibri" pitchFamily="34" charset="0"/>
              </a:rPr>
              <a:t>Mise en disponibilité des responsables de missions;</a:t>
            </a:r>
          </a:p>
          <a:p>
            <a:pPr marL="85725" indent="-85725">
              <a:buFont typeface="Arial" pitchFamily="34" charset="0"/>
              <a:buChar char="•"/>
            </a:pPr>
            <a:r>
              <a:rPr lang="fr-CA" sz="1200" dirty="0">
                <a:latin typeface="Calibri" pitchFamily="34" charset="0"/>
              </a:rPr>
              <a:t>Ouverture des centres de soutien opérationnel et  le CCMU;</a:t>
            </a:r>
          </a:p>
          <a:p>
            <a:pPr marL="85725" indent="-85725">
              <a:buFont typeface="Arial" pitchFamily="34" charset="0"/>
              <a:buChar char="•"/>
            </a:pPr>
            <a:r>
              <a:rPr lang="fr-CA" sz="1200" dirty="0">
                <a:latin typeface="Calibri" pitchFamily="34" charset="0"/>
              </a:rPr>
              <a:t>Mobilisation des ressources au CCMU selon le PMSC.</a:t>
            </a:r>
          </a:p>
        </p:txBody>
      </p:sp>
      <p:sp>
        <p:nvSpPr>
          <p:cNvPr id="38" name="ZoneTexte 37">
            <a:extLst>
              <a:ext uri="{FF2B5EF4-FFF2-40B4-BE49-F238E27FC236}">
                <a16:creationId xmlns:a16="http://schemas.microsoft.com/office/drawing/2014/main" id="{10071838-D823-43C9-BA4E-5FDCEED803CD}"/>
              </a:ext>
            </a:extLst>
          </p:cNvPr>
          <p:cNvSpPr txBox="1"/>
          <p:nvPr>
            <p:custDataLst>
              <p:tags r:id="rId22"/>
            </p:custDataLst>
          </p:nvPr>
        </p:nvSpPr>
        <p:spPr>
          <a:xfrm>
            <a:off x="8790507" y="4482193"/>
            <a:ext cx="3136736" cy="1015663"/>
          </a:xfrm>
          <a:prstGeom prst="rect">
            <a:avLst/>
          </a:prstGeom>
          <a:noFill/>
        </p:spPr>
        <p:txBody>
          <a:bodyPr wrap="square" rtlCol="0">
            <a:spAutoFit/>
          </a:bodyPr>
          <a:lstStyle/>
          <a:p>
            <a:pPr marL="85725" indent="-85725">
              <a:buFont typeface="Arial" pitchFamily="34" charset="0"/>
              <a:buChar char="•"/>
            </a:pPr>
            <a:r>
              <a:rPr lang="fr-CA" sz="1200" dirty="0">
                <a:latin typeface="Calibri" pitchFamily="34" charset="0"/>
              </a:rPr>
              <a:t>Mobilisation de tous les responsables de missions;</a:t>
            </a:r>
          </a:p>
          <a:p>
            <a:pPr marL="85725" indent="-85725">
              <a:buFont typeface="Arial" pitchFamily="34" charset="0"/>
              <a:buChar char="•"/>
            </a:pPr>
            <a:r>
              <a:rPr lang="fr-CA" sz="1200" dirty="0">
                <a:latin typeface="Calibri" pitchFamily="34" charset="0"/>
              </a:rPr>
              <a:t>Ouverture des centres de soutien opérationnel et du CCMU.</a:t>
            </a:r>
          </a:p>
          <a:p>
            <a:pPr marL="85725" indent="-85725">
              <a:buFont typeface="Arial" pitchFamily="34" charset="0"/>
              <a:buChar char="•"/>
            </a:pPr>
            <a:endParaRPr lang="fr-CA" sz="1200" dirty="0">
              <a:latin typeface="Calibri" pitchFamily="34" charset="0"/>
            </a:endParaRPr>
          </a:p>
        </p:txBody>
      </p:sp>
      <p:sp>
        <p:nvSpPr>
          <p:cNvPr id="39" name="ZoneTexte 38">
            <a:extLst>
              <a:ext uri="{FF2B5EF4-FFF2-40B4-BE49-F238E27FC236}">
                <a16:creationId xmlns:a16="http://schemas.microsoft.com/office/drawing/2014/main" id="{6924A630-DBE1-4B85-8EE4-09385FA8D380}"/>
              </a:ext>
            </a:extLst>
          </p:cNvPr>
          <p:cNvSpPr txBox="1"/>
          <p:nvPr>
            <p:custDataLst>
              <p:tags r:id="rId23"/>
            </p:custDataLst>
          </p:nvPr>
        </p:nvSpPr>
        <p:spPr>
          <a:xfrm>
            <a:off x="2757326" y="2126262"/>
            <a:ext cx="1120948" cy="369332"/>
          </a:xfrm>
          <a:prstGeom prst="rect">
            <a:avLst/>
          </a:prstGeom>
          <a:noFill/>
        </p:spPr>
        <p:txBody>
          <a:bodyPr wrap="none" rtlCol="0">
            <a:spAutoFit/>
          </a:bodyPr>
          <a:lstStyle/>
          <a:p>
            <a:r>
              <a:rPr lang="fr-CA"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rPr>
              <a:t>911 / 311</a:t>
            </a:r>
          </a:p>
        </p:txBody>
      </p:sp>
      <p:sp>
        <p:nvSpPr>
          <p:cNvPr id="40" name="Rectangle à coins arrondis 11">
            <a:extLst>
              <a:ext uri="{FF2B5EF4-FFF2-40B4-BE49-F238E27FC236}">
                <a16:creationId xmlns:a16="http://schemas.microsoft.com/office/drawing/2014/main" id="{C73920AE-04F0-4ED5-B3A7-46B04597D208}"/>
              </a:ext>
            </a:extLst>
          </p:cNvPr>
          <p:cNvSpPr/>
          <p:nvPr>
            <p:custDataLst>
              <p:tags r:id="rId24"/>
            </p:custDataLst>
          </p:nvPr>
        </p:nvSpPr>
        <p:spPr>
          <a:xfrm>
            <a:off x="446155" y="4389981"/>
            <a:ext cx="1296144" cy="864819"/>
          </a:xfrm>
          <a:prstGeom prst="roundRect">
            <a:avLst/>
          </a:prstGeom>
          <a:solidFill>
            <a:schemeClr val="bg1"/>
          </a:solidFill>
          <a:ln>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CA" sz="1050" b="1" dirty="0">
                <a:solidFill>
                  <a:schemeClr val="tx1"/>
                </a:solidFill>
                <a:latin typeface="Calibri" pitchFamily="34" charset="0"/>
              </a:rPr>
              <a:t>Cellule de coordination opérationnelle (CCO)</a:t>
            </a:r>
            <a:endParaRPr lang="fr-CA" sz="900" dirty="0">
              <a:solidFill>
                <a:prstClr val="black"/>
              </a:solidFill>
              <a:latin typeface="Calibri" pitchFamily="34" charset="0"/>
            </a:endParaRPr>
          </a:p>
          <a:p>
            <a:pPr algn="ctr"/>
            <a:endParaRPr lang="fr-CA" sz="1050" b="1" dirty="0">
              <a:solidFill>
                <a:schemeClr val="tx1"/>
              </a:solidFill>
              <a:latin typeface="Calibri" pitchFamily="34" charset="0"/>
            </a:endParaRPr>
          </a:p>
          <a:p>
            <a:endParaRPr lang="fr-CA" sz="1050" dirty="0">
              <a:solidFill>
                <a:schemeClr val="tx1"/>
              </a:solidFill>
              <a:latin typeface="Calibri" pitchFamily="34" charset="0"/>
            </a:endParaRPr>
          </a:p>
        </p:txBody>
      </p:sp>
      <p:cxnSp>
        <p:nvCxnSpPr>
          <p:cNvPr id="4" name="Connecteur droit avec flèche 3">
            <a:extLst>
              <a:ext uri="{FF2B5EF4-FFF2-40B4-BE49-F238E27FC236}">
                <a16:creationId xmlns:a16="http://schemas.microsoft.com/office/drawing/2014/main" id="{7986B5A4-F1DE-4B73-B9E3-F206FD07C482}"/>
              </a:ext>
            </a:extLst>
          </p:cNvPr>
          <p:cNvCxnSpPr>
            <a:stCxn id="40" idx="3"/>
            <a:endCxn id="13" idx="1"/>
          </p:cNvCxnSpPr>
          <p:nvPr>
            <p:custDataLst>
              <p:tags r:id="rId25"/>
            </p:custDataLst>
          </p:nvPr>
        </p:nvCxnSpPr>
        <p:spPr>
          <a:xfrm flipV="1">
            <a:off x="1742299" y="4819756"/>
            <a:ext cx="503379" cy="2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ZoneTexte 40">
            <a:extLst>
              <a:ext uri="{FF2B5EF4-FFF2-40B4-BE49-F238E27FC236}">
                <a16:creationId xmlns:a16="http://schemas.microsoft.com/office/drawing/2014/main" id="{75CEEBCE-72EE-4E8F-834C-79A3CEAF8679}"/>
              </a:ext>
            </a:extLst>
          </p:cNvPr>
          <p:cNvSpPr txBox="1"/>
          <p:nvPr>
            <p:custDataLst>
              <p:tags r:id="rId26"/>
            </p:custDataLst>
          </p:nvPr>
        </p:nvSpPr>
        <p:spPr>
          <a:xfrm>
            <a:off x="8761933" y="2065378"/>
            <a:ext cx="3366794" cy="461665"/>
          </a:xfrm>
          <a:prstGeom prst="rect">
            <a:avLst/>
          </a:prstGeom>
          <a:noFill/>
        </p:spPr>
        <p:txBody>
          <a:bodyPr wrap="square" rtlCol="0">
            <a:spAutoFit/>
          </a:bodyPr>
          <a:lstStyle/>
          <a:p>
            <a:pPr marL="85725" indent="-85725">
              <a:buFont typeface="Arial" pitchFamily="34" charset="0"/>
              <a:buChar char="•"/>
            </a:pPr>
            <a:r>
              <a:rPr lang="fr-CA" sz="1200" dirty="0">
                <a:latin typeface="Calibri" pitchFamily="34" charset="0"/>
              </a:rPr>
              <a:t>Mise en disponibilité des responsables de missions.</a:t>
            </a:r>
          </a:p>
        </p:txBody>
      </p:sp>
    </p:spTree>
    <p:extLst>
      <p:ext uri="{BB962C8B-B14F-4D97-AF65-F5344CB8AC3E}">
        <p14:creationId xmlns:p14="http://schemas.microsoft.com/office/powerpoint/2010/main" val="4022383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4">
            <a:extLst>
              <a:ext uri="{FF2B5EF4-FFF2-40B4-BE49-F238E27FC236}">
                <a16:creationId xmlns:a16="http://schemas.microsoft.com/office/drawing/2014/main" id="{6D213722-A9E6-B0C2-517B-B67E929F849C}"/>
              </a:ext>
            </a:extLst>
          </p:cNvPr>
          <p:cNvSpPr>
            <a:spLocks noGrp="1"/>
          </p:cNvSpPr>
          <p:nvPr>
            <p:ph type="body" idx="13"/>
            <p:custDataLst>
              <p:tags r:id="rId1"/>
            </p:custDataLst>
          </p:nvPr>
        </p:nvSpPr>
        <p:spPr>
          <a:xfrm>
            <a:off x="1537993" y="930454"/>
            <a:ext cx="9815807" cy="467324"/>
          </a:xfrm>
        </p:spPr>
        <p:txBody>
          <a:bodyPr>
            <a:normAutofit lnSpcReduction="10000"/>
          </a:bodyPr>
          <a:lstStyle/>
          <a:p>
            <a:r>
              <a:rPr lang="fr-CA" dirty="0"/>
              <a:t>Cellule de coordination opérationnelle (CCO)</a:t>
            </a:r>
          </a:p>
        </p:txBody>
      </p:sp>
      <p:sp>
        <p:nvSpPr>
          <p:cNvPr id="4" name="Espace réservé du texte 5">
            <a:extLst>
              <a:ext uri="{FF2B5EF4-FFF2-40B4-BE49-F238E27FC236}">
                <a16:creationId xmlns:a16="http://schemas.microsoft.com/office/drawing/2014/main" id="{6529FDA1-2063-D9AA-CD3F-6CB1B15FD007}"/>
              </a:ext>
            </a:extLst>
          </p:cNvPr>
          <p:cNvSpPr txBox="1">
            <a:spLocks/>
          </p:cNvSpPr>
          <p:nvPr>
            <p:custDataLst>
              <p:tags r:id="rId2"/>
            </p:custDataLst>
          </p:nvPr>
        </p:nvSpPr>
        <p:spPr>
          <a:xfrm>
            <a:off x="1373909" y="1847273"/>
            <a:ext cx="4418616" cy="3347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fr-CA" sz="2000" dirty="0"/>
              <a:t>La cellule de coordination opérationnelle assure une « intelligence situationnelle » permettant au coordonnateur municipal de sécurité civile d’obtenir un état global de la situation, de déclencher les mécanismes d’alerte et de mobilisation prévus dans le PMSC et assure également une meilleure coordination entre les services d’urgence pour anticiper les événements.</a:t>
            </a:r>
          </a:p>
          <a:p>
            <a:pPr marL="0" indent="0" algn="ctr" fontAlgn="auto">
              <a:spcAft>
                <a:spcPts val="0"/>
              </a:spcAft>
              <a:buNone/>
            </a:pPr>
            <a:endParaRPr lang="fr-CA" sz="2000" dirty="0"/>
          </a:p>
        </p:txBody>
      </p:sp>
      <p:grpSp>
        <p:nvGrpSpPr>
          <p:cNvPr id="5" name="Groupe 4">
            <a:extLst>
              <a:ext uri="{FF2B5EF4-FFF2-40B4-BE49-F238E27FC236}">
                <a16:creationId xmlns:a16="http://schemas.microsoft.com/office/drawing/2014/main" id="{DA8E1E93-3896-3723-3B3D-D488EB79580B}"/>
              </a:ext>
            </a:extLst>
          </p:cNvPr>
          <p:cNvGrpSpPr/>
          <p:nvPr>
            <p:custDataLst>
              <p:tags r:id="rId3"/>
            </p:custDataLst>
          </p:nvPr>
        </p:nvGrpSpPr>
        <p:grpSpPr>
          <a:xfrm>
            <a:off x="6169891" y="1847273"/>
            <a:ext cx="5552758" cy="3163454"/>
            <a:chOff x="4355973" y="1795933"/>
            <a:chExt cx="7167067" cy="3904457"/>
          </a:xfrm>
        </p:grpSpPr>
        <p:pic>
          <p:nvPicPr>
            <p:cNvPr id="6" name="Picture 10" descr="https://www.longueuil.quebec/sites/longueuil/files/styles/image_vedette/public/4r4e2038.jpg?itok=F06XEjOM">
              <a:extLst>
                <a:ext uri="{FF2B5EF4-FFF2-40B4-BE49-F238E27FC236}">
                  <a16:creationId xmlns:a16="http://schemas.microsoft.com/office/drawing/2014/main" id="{C23BA2A3-F130-491E-51F9-33D135231EC6}"/>
                </a:ext>
              </a:extLst>
            </p:cNvPr>
            <p:cNvPicPr>
              <a:picLocks noChangeAspect="1" noChangeArrowheads="1"/>
            </p:cNvPicPr>
            <p:nvPr>
              <p:custDataLst>
                <p:tags r:id="rId4"/>
              </p:custDataLst>
            </p:nvPr>
          </p:nvPicPr>
          <p:blipFill>
            <a:blip r:embed="rId7" cstate="email"/>
            <a:srcRect/>
            <a:stretch>
              <a:fillRect/>
            </a:stretch>
          </p:blipFill>
          <p:spPr bwMode="auto">
            <a:xfrm>
              <a:off x="4355973" y="1795933"/>
              <a:ext cx="7167067" cy="3904457"/>
            </a:xfrm>
            <a:prstGeom prst="rect">
              <a:avLst/>
            </a:prstGeom>
            <a:noFill/>
          </p:spPr>
        </p:pic>
        <p:pic>
          <p:nvPicPr>
            <p:cNvPr id="7" name="Picture 4" descr="Résultats de recherche d'images pour « conference call »">
              <a:extLst>
                <a:ext uri="{FF2B5EF4-FFF2-40B4-BE49-F238E27FC236}">
                  <a16:creationId xmlns:a16="http://schemas.microsoft.com/office/drawing/2014/main" id="{EC6B0E81-5C0F-9B57-4126-A1BAF16A96AC}"/>
                </a:ext>
              </a:extLst>
            </p:cNvPr>
            <p:cNvPicPr>
              <a:picLocks noChangeAspect="1" noChangeArrowheads="1"/>
            </p:cNvPicPr>
            <p:nvPr>
              <p:custDataLst>
                <p:tags r:id="rId5"/>
              </p:custDataLst>
            </p:nvPr>
          </p:nvPicPr>
          <p:blipFill>
            <a:blip r:embed="rId8" cstate="email"/>
            <a:srcRect/>
            <a:stretch>
              <a:fillRect/>
            </a:stretch>
          </p:blipFill>
          <p:spPr bwMode="auto">
            <a:xfrm>
              <a:off x="6607914" y="2875824"/>
              <a:ext cx="2326233" cy="1744675"/>
            </a:xfrm>
            <a:prstGeom prst="rect">
              <a:avLst/>
            </a:prstGeom>
            <a:noFill/>
          </p:spPr>
        </p:pic>
      </p:grpSp>
    </p:spTree>
    <p:extLst>
      <p:ext uri="{BB962C8B-B14F-4D97-AF65-F5344CB8AC3E}">
        <p14:creationId xmlns:p14="http://schemas.microsoft.com/office/powerpoint/2010/main" val="3792856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C5372E4-62BF-5AA8-0C67-BDD1782B446C}"/>
              </a:ext>
            </a:extLst>
          </p:cNvPr>
          <p:cNvSpPr txBox="1"/>
          <p:nvPr>
            <p:custDataLst>
              <p:tags r:id="rId1"/>
            </p:custDataLst>
          </p:nvPr>
        </p:nvSpPr>
        <p:spPr>
          <a:xfrm>
            <a:off x="1560576" y="524256"/>
            <a:ext cx="7476727" cy="461665"/>
          </a:xfrm>
          <a:prstGeom prst="rect">
            <a:avLst/>
          </a:prstGeom>
          <a:noFill/>
        </p:spPr>
        <p:txBody>
          <a:bodyPr wrap="none" rtlCol="0">
            <a:spAutoFit/>
          </a:bodyPr>
          <a:lstStyle/>
          <a:p>
            <a:r>
              <a:rPr lang="fr-CA" sz="2400" dirty="0">
                <a:latin typeface="+mj-lt"/>
              </a:rPr>
              <a:t>Plus qu’un plan, on doit viser un état de préparation…</a:t>
            </a:r>
          </a:p>
        </p:txBody>
      </p:sp>
      <p:sp>
        <p:nvSpPr>
          <p:cNvPr id="4" name="ZoneTexte 3">
            <a:extLst>
              <a:ext uri="{FF2B5EF4-FFF2-40B4-BE49-F238E27FC236}">
                <a16:creationId xmlns:a16="http://schemas.microsoft.com/office/drawing/2014/main" id="{E5C07AB1-3495-E7DE-2110-E85B223AD0A5}"/>
              </a:ext>
            </a:extLst>
          </p:cNvPr>
          <p:cNvSpPr txBox="1"/>
          <p:nvPr>
            <p:custDataLst>
              <p:tags r:id="rId2"/>
            </p:custDataLst>
          </p:nvPr>
        </p:nvSpPr>
        <p:spPr>
          <a:xfrm>
            <a:off x="5401056" y="5436816"/>
            <a:ext cx="6569427" cy="461665"/>
          </a:xfrm>
          <a:prstGeom prst="rect">
            <a:avLst/>
          </a:prstGeom>
          <a:noFill/>
        </p:spPr>
        <p:txBody>
          <a:bodyPr wrap="none" rtlCol="0">
            <a:spAutoFit/>
          </a:bodyPr>
          <a:lstStyle/>
          <a:p>
            <a:r>
              <a:rPr lang="fr-CA" sz="2400" dirty="0">
                <a:latin typeface="+mj-lt"/>
              </a:rPr>
              <a:t>….Et une gestion des risques en sécurité civile</a:t>
            </a:r>
          </a:p>
        </p:txBody>
      </p:sp>
      <p:sp>
        <p:nvSpPr>
          <p:cNvPr id="7" name="ZoneTexte 6">
            <a:extLst>
              <a:ext uri="{FF2B5EF4-FFF2-40B4-BE49-F238E27FC236}">
                <a16:creationId xmlns:a16="http://schemas.microsoft.com/office/drawing/2014/main" id="{2130C713-BBEF-0BC9-EFFC-49BE189980E9}"/>
              </a:ext>
            </a:extLst>
          </p:cNvPr>
          <p:cNvSpPr txBox="1"/>
          <p:nvPr>
            <p:custDataLst>
              <p:tags r:id="rId3"/>
            </p:custDataLst>
          </p:nvPr>
        </p:nvSpPr>
        <p:spPr>
          <a:xfrm>
            <a:off x="1572768" y="1593580"/>
            <a:ext cx="8852971" cy="343170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fr-CA" sz="2400" dirty="0">
                <a:latin typeface="+mj-lt"/>
              </a:rPr>
              <a:t>Formations « adaptées »;</a:t>
            </a:r>
          </a:p>
          <a:p>
            <a:pPr marL="342900" indent="-342900">
              <a:spcAft>
                <a:spcPts val="600"/>
              </a:spcAft>
              <a:buFont typeface="Arial" panose="020B0604020202020204" pitchFamily="34" charset="0"/>
              <a:buChar char="•"/>
            </a:pPr>
            <a:r>
              <a:rPr lang="fr-CA" sz="2400" dirty="0">
                <a:latin typeface="+mj-lt"/>
              </a:rPr>
              <a:t>Des exercices pour valider la planification;</a:t>
            </a:r>
          </a:p>
          <a:p>
            <a:pPr marL="342900" indent="-342900">
              <a:spcAft>
                <a:spcPts val="600"/>
              </a:spcAft>
              <a:buFont typeface="Arial" panose="020B0604020202020204" pitchFamily="34" charset="0"/>
              <a:buChar char="•"/>
            </a:pPr>
            <a:r>
              <a:rPr lang="fr-CA" sz="2400" dirty="0">
                <a:latin typeface="+mj-lt"/>
              </a:rPr>
              <a:t>Assurer la contribution de tous;</a:t>
            </a:r>
          </a:p>
          <a:p>
            <a:pPr marL="342900" indent="-342900">
              <a:spcAft>
                <a:spcPts val="600"/>
              </a:spcAft>
              <a:buFont typeface="Arial" panose="020B0604020202020204" pitchFamily="34" charset="0"/>
              <a:buChar char="•"/>
            </a:pPr>
            <a:r>
              <a:rPr lang="fr-CA" sz="2400" dirty="0">
                <a:latin typeface="+mj-lt"/>
              </a:rPr>
              <a:t>« Tenter » de réussir la fameuse « transversalité » dans un monde siloté;</a:t>
            </a:r>
          </a:p>
          <a:p>
            <a:pPr marL="342900" indent="-342900">
              <a:spcAft>
                <a:spcPts val="600"/>
              </a:spcAft>
              <a:buFont typeface="Arial" panose="020B0604020202020204" pitchFamily="34" charset="0"/>
              <a:buChar char="•"/>
            </a:pPr>
            <a:r>
              <a:rPr lang="fr-CA" sz="2400" dirty="0">
                <a:latin typeface="+mj-lt"/>
              </a:rPr>
              <a:t>Répéter le message, répéter les concepts, répéter la structure, et reprendre la répétition….</a:t>
            </a:r>
          </a:p>
          <a:p>
            <a:pPr marL="342900" indent="-342900">
              <a:buFont typeface="Arial" panose="020B0604020202020204" pitchFamily="34" charset="0"/>
              <a:buChar char="•"/>
            </a:pPr>
            <a:endParaRPr lang="fr-CA" sz="2400" dirty="0">
              <a:latin typeface="+mj-lt"/>
            </a:endParaRPr>
          </a:p>
        </p:txBody>
      </p:sp>
    </p:spTree>
    <p:extLst>
      <p:ext uri="{BB962C8B-B14F-4D97-AF65-F5344CB8AC3E}">
        <p14:creationId xmlns:p14="http://schemas.microsoft.com/office/powerpoint/2010/main" val="2767260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30DC7EF-2012-F8B1-D169-F375F86C52C6}"/>
              </a:ext>
            </a:extLst>
          </p:cNvPr>
          <p:cNvSpPr txBox="1"/>
          <p:nvPr>
            <p:custDataLst>
              <p:tags r:id="rId1"/>
            </p:custDataLst>
          </p:nvPr>
        </p:nvSpPr>
        <p:spPr>
          <a:xfrm>
            <a:off x="0" y="30363"/>
            <a:ext cx="7781297" cy="523220"/>
          </a:xfrm>
          <a:prstGeom prst="rect">
            <a:avLst/>
          </a:prstGeom>
          <a:solidFill>
            <a:schemeClr val="bg1"/>
          </a:solidFill>
        </p:spPr>
        <p:txBody>
          <a:bodyPr wrap="none" rtlCol="0">
            <a:spAutoFit/>
          </a:bodyPr>
          <a:lstStyle/>
          <a:p>
            <a:r>
              <a:rPr lang="fr-CA" sz="2800" dirty="0">
                <a:latin typeface="+mj-lt"/>
              </a:rPr>
              <a:t>Et les changements climatiques dans tout cela?</a:t>
            </a:r>
          </a:p>
        </p:txBody>
      </p:sp>
      <p:pic>
        <p:nvPicPr>
          <p:cNvPr id="1026" name="Picture 2" descr="Changements climatiques - Village de Cap-Pelé">
            <a:extLst>
              <a:ext uri="{FF2B5EF4-FFF2-40B4-BE49-F238E27FC236}">
                <a16:creationId xmlns:a16="http://schemas.microsoft.com/office/drawing/2014/main" id="{F3F7F1F5-4BD2-CB8A-D773-0059009A23E5}"/>
              </a:ext>
            </a:extLst>
          </p:cNvPr>
          <p:cNvPicPr>
            <a:picLocks noChangeAspect="1" noChangeArrowheads="1"/>
          </p:cNvPicPr>
          <p:nvPr>
            <p:custDataLst>
              <p:tags r:id="rId2"/>
            </p:custDataLst>
          </p:nvPr>
        </p:nvPicPr>
        <p:blipFill>
          <a:blip r:embed="rId16">
            <a:extLst>
              <a:ext uri="{28A0092B-C50C-407E-A947-70E740481C1C}">
                <a14:useLocalDpi xmlns:a14="http://schemas.microsoft.com/office/drawing/2010/main" val="0"/>
              </a:ext>
            </a:extLst>
          </a:blip>
          <a:srcRect/>
          <a:stretch>
            <a:fillRect/>
          </a:stretch>
        </p:blipFill>
        <p:spPr bwMode="auto">
          <a:xfrm>
            <a:off x="121919" y="626735"/>
            <a:ext cx="4114022" cy="273615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405263D-C665-1A57-E711-53887688284F}"/>
              </a:ext>
            </a:extLst>
          </p:cNvPr>
          <p:cNvSpPr txBox="1"/>
          <p:nvPr>
            <p:custDataLst>
              <p:tags r:id="rId3"/>
            </p:custDataLst>
          </p:nvPr>
        </p:nvSpPr>
        <p:spPr>
          <a:xfrm>
            <a:off x="0" y="3448230"/>
            <a:ext cx="4235942" cy="954107"/>
          </a:xfrm>
          <a:prstGeom prst="rect">
            <a:avLst/>
          </a:prstGeom>
          <a:noFill/>
        </p:spPr>
        <p:txBody>
          <a:bodyPr wrap="square" rtlCol="0">
            <a:spAutoFit/>
          </a:bodyPr>
          <a:lstStyle/>
          <a:p>
            <a:r>
              <a:rPr lang="fr-CA" sz="1400" dirty="0"/>
              <a:t>Source de l’image: </a:t>
            </a:r>
            <a:r>
              <a:rPr lang="fr-CA" sz="1400" dirty="0">
                <a:hlinkClick r:id="rId17"/>
              </a:rPr>
              <a:t>https://capacadie.ca/fr/citoyens/environnement/changement-climatique</a:t>
            </a:r>
            <a:endParaRPr lang="fr-CA" sz="1400" dirty="0"/>
          </a:p>
          <a:p>
            <a:r>
              <a:rPr lang="fr-CA" sz="1400" dirty="0"/>
              <a:t> </a:t>
            </a:r>
          </a:p>
        </p:txBody>
      </p:sp>
      <p:sp>
        <p:nvSpPr>
          <p:cNvPr id="6" name="Espace réservé du numéro de diapositive 2">
            <a:extLst>
              <a:ext uri="{FF2B5EF4-FFF2-40B4-BE49-F238E27FC236}">
                <a16:creationId xmlns:a16="http://schemas.microsoft.com/office/drawing/2014/main" id="{080B1124-5A76-20B5-4A5E-6C1691958C88}"/>
              </a:ext>
            </a:extLst>
          </p:cNvPr>
          <p:cNvSpPr txBox="1">
            <a:spLocks/>
          </p:cNvSpPr>
          <p:nvPr>
            <p:custDataLst>
              <p:tags r:id="rId4"/>
            </p:custDataLst>
          </p:nvPr>
        </p:nvSpPr>
        <p:spPr>
          <a:xfrm>
            <a:off x="8610599" y="6356350"/>
            <a:ext cx="3215053"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Times New Roman" pitchFamily="18" charset="0"/>
                <a:ea typeface="MS PGothic" pitchFamily="34" charset="-128"/>
                <a:cs typeface="Arial" pitchFamily="34" charset="0"/>
              </a:defRPr>
            </a:lvl1pPr>
            <a:lvl2pPr marL="457200" algn="l" defTabSz="457200" rtl="0" fontAlgn="base">
              <a:spcBef>
                <a:spcPct val="0"/>
              </a:spcBef>
              <a:spcAft>
                <a:spcPct val="0"/>
              </a:spcAft>
              <a:defRPr kern="1200">
                <a:solidFill>
                  <a:schemeClr val="tx1"/>
                </a:solidFill>
                <a:latin typeface="Times New Roman" pitchFamily="18" charset="0"/>
                <a:ea typeface="MS PGothic" pitchFamily="34" charset="-128"/>
                <a:cs typeface="Arial" pitchFamily="34" charset="0"/>
              </a:defRPr>
            </a:lvl2pPr>
            <a:lvl3pPr marL="914400" algn="l" defTabSz="457200" rtl="0" fontAlgn="base">
              <a:spcBef>
                <a:spcPct val="0"/>
              </a:spcBef>
              <a:spcAft>
                <a:spcPct val="0"/>
              </a:spcAft>
              <a:defRPr kern="1200">
                <a:solidFill>
                  <a:schemeClr val="tx1"/>
                </a:solidFill>
                <a:latin typeface="Times New Roman" pitchFamily="18" charset="0"/>
                <a:ea typeface="MS PGothic" pitchFamily="34" charset="-128"/>
                <a:cs typeface="Arial" pitchFamily="34" charset="0"/>
              </a:defRPr>
            </a:lvl3pPr>
            <a:lvl4pPr marL="1371600" algn="l" defTabSz="457200" rtl="0" fontAlgn="base">
              <a:spcBef>
                <a:spcPct val="0"/>
              </a:spcBef>
              <a:spcAft>
                <a:spcPct val="0"/>
              </a:spcAft>
              <a:defRPr kern="1200">
                <a:solidFill>
                  <a:schemeClr val="tx1"/>
                </a:solidFill>
                <a:latin typeface="Times New Roman" pitchFamily="18" charset="0"/>
                <a:ea typeface="MS PGothic" pitchFamily="34" charset="-128"/>
                <a:cs typeface="Arial" pitchFamily="34" charset="0"/>
              </a:defRPr>
            </a:lvl4pPr>
            <a:lvl5pPr marL="1828800" algn="l" defTabSz="457200" rtl="0" fontAlgn="base">
              <a:spcBef>
                <a:spcPct val="0"/>
              </a:spcBef>
              <a:spcAft>
                <a:spcPct val="0"/>
              </a:spcAft>
              <a:defRPr kern="1200">
                <a:solidFill>
                  <a:schemeClr val="tx1"/>
                </a:solidFill>
                <a:latin typeface="Times New Roman" pitchFamily="18" charset="0"/>
                <a:ea typeface="MS PGothic" pitchFamily="34" charset="-128"/>
                <a:cs typeface="Arial" pitchFamily="34" charset="0"/>
              </a:defRPr>
            </a:lvl5pPr>
            <a:lvl6pPr marL="2286000" algn="l" defTabSz="914400" rtl="0" eaLnBrk="1" latinLnBrk="0" hangingPunct="1">
              <a:defRPr kern="1200">
                <a:solidFill>
                  <a:schemeClr val="tx1"/>
                </a:solidFill>
                <a:latin typeface="Times New Roman" pitchFamily="18" charset="0"/>
                <a:ea typeface="MS PGothic" pitchFamily="34" charset="-128"/>
                <a:cs typeface="Arial" pitchFamily="34" charset="0"/>
              </a:defRPr>
            </a:lvl6pPr>
            <a:lvl7pPr marL="2743200" algn="l" defTabSz="914400" rtl="0" eaLnBrk="1" latinLnBrk="0" hangingPunct="1">
              <a:defRPr kern="1200">
                <a:solidFill>
                  <a:schemeClr val="tx1"/>
                </a:solidFill>
                <a:latin typeface="Times New Roman" pitchFamily="18" charset="0"/>
                <a:ea typeface="MS PGothic" pitchFamily="34" charset="-128"/>
                <a:cs typeface="Arial" pitchFamily="34" charset="0"/>
              </a:defRPr>
            </a:lvl7pPr>
            <a:lvl8pPr marL="3200400" algn="l" defTabSz="914400" rtl="0" eaLnBrk="1" latinLnBrk="0" hangingPunct="1">
              <a:defRPr kern="1200">
                <a:solidFill>
                  <a:schemeClr val="tx1"/>
                </a:solidFill>
                <a:latin typeface="Times New Roman" pitchFamily="18" charset="0"/>
                <a:ea typeface="MS PGothic" pitchFamily="34" charset="-128"/>
                <a:cs typeface="Arial" pitchFamily="34" charset="0"/>
              </a:defRPr>
            </a:lvl8pPr>
            <a:lvl9pPr marL="3657600" algn="l" defTabSz="914400" rtl="0" eaLnBrk="1" latinLnBrk="0" hangingPunct="1">
              <a:defRPr kern="1200">
                <a:solidFill>
                  <a:schemeClr val="tx1"/>
                </a:solidFill>
                <a:latin typeface="Times New Roman" pitchFamily="18" charset="0"/>
                <a:ea typeface="MS PGothic" pitchFamily="34" charset="-128"/>
                <a:cs typeface="Arial" pitchFamily="34" charset="0"/>
              </a:defRPr>
            </a:lvl9pPr>
          </a:lstStyle>
          <a:p>
            <a:fld id="{DB825038-3B4D-9D4B-A5C7-69835E2908FE}" type="slidenum">
              <a:rPr lang="fr-CA" sz="1050" smtClean="0"/>
              <a:pPr/>
              <a:t>19</a:t>
            </a:fld>
            <a:endParaRPr lang="fr-CA" sz="1050"/>
          </a:p>
        </p:txBody>
      </p:sp>
      <p:pic>
        <p:nvPicPr>
          <p:cNvPr id="7" name="Picture 2" descr="Feu devant une habitation">
            <a:extLst>
              <a:ext uri="{FF2B5EF4-FFF2-40B4-BE49-F238E27FC236}">
                <a16:creationId xmlns:a16="http://schemas.microsoft.com/office/drawing/2014/main" id="{9B1D58C1-0BC0-F4C8-3612-6ED4230A5DC9}"/>
              </a:ext>
            </a:extLst>
          </p:cNvPr>
          <p:cNvPicPr>
            <a:picLocks noChangeAspect="1" noChangeArrowheads="1"/>
          </p:cNvPicPr>
          <p:nvPr>
            <p:custDataLst>
              <p:tags r:id="rId5"/>
            </p:custDataLst>
          </p:nvPr>
        </p:nvPicPr>
        <p:blipFill>
          <a:blip r:embed="rId18">
            <a:extLst>
              <a:ext uri="{28A0092B-C50C-407E-A947-70E740481C1C}">
                <a14:useLocalDpi xmlns:a14="http://schemas.microsoft.com/office/drawing/2010/main" val="0"/>
              </a:ext>
            </a:extLst>
          </a:blip>
          <a:srcRect/>
          <a:stretch>
            <a:fillRect/>
          </a:stretch>
        </p:blipFill>
        <p:spPr bwMode="auto">
          <a:xfrm>
            <a:off x="4562752" y="1197865"/>
            <a:ext cx="5715001" cy="194786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E68FE82B-AF6E-A2E0-1D59-A18B299F123C}"/>
              </a:ext>
            </a:extLst>
          </p:cNvPr>
          <p:cNvSpPr txBox="1"/>
          <p:nvPr>
            <p:custDataLst>
              <p:tags r:id="rId6"/>
            </p:custDataLst>
          </p:nvPr>
        </p:nvSpPr>
        <p:spPr>
          <a:xfrm>
            <a:off x="4562752" y="2877261"/>
            <a:ext cx="6106160" cy="261610"/>
          </a:xfrm>
          <a:prstGeom prst="rect">
            <a:avLst/>
          </a:prstGeom>
          <a:noFill/>
        </p:spPr>
        <p:txBody>
          <a:bodyPr wrap="square">
            <a:spAutoFit/>
          </a:bodyPr>
          <a:lstStyle/>
          <a:p>
            <a:r>
              <a:rPr lang="fr-CA" sz="1050" dirty="0">
                <a:solidFill>
                  <a:schemeClr val="bg1"/>
                </a:solidFill>
              </a:rPr>
              <a:t>https://www.georisques.gouv.fr/minformer-sur-un-risque/feu-de-foret</a:t>
            </a:r>
          </a:p>
        </p:txBody>
      </p:sp>
      <p:pic>
        <p:nvPicPr>
          <p:cNvPr id="9" name="Picture 4">
            <a:extLst>
              <a:ext uri="{FF2B5EF4-FFF2-40B4-BE49-F238E27FC236}">
                <a16:creationId xmlns:a16="http://schemas.microsoft.com/office/drawing/2014/main" id="{63AEC281-DC55-8ACF-F1F2-6B0F01C39390}"/>
              </a:ext>
            </a:extLst>
          </p:cNvPr>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a:off x="1519934" y="4129961"/>
            <a:ext cx="2579974" cy="171416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7CF08ADA-9CD6-346D-84E3-6E007EB9AB55}"/>
              </a:ext>
            </a:extLst>
          </p:cNvPr>
          <p:cNvSpPr txBox="1"/>
          <p:nvPr>
            <p:custDataLst>
              <p:tags r:id="rId8"/>
            </p:custDataLst>
          </p:nvPr>
        </p:nvSpPr>
        <p:spPr>
          <a:xfrm>
            <a:off x="1519934" y="5457550"/>
            <a:ext cx="2716007" cy="430887"/>
          </a:xfrm>
          <a:prstGeom prst="rect">
            <a:avLst/>
          </a:prstGeom>
          <a:noFill/>
        </p:spPr>
        <p:txBody>
          <a:bodyPr wrap="square">
            <a:spAutoFit/>
          </a:bodyPr>
          <a:lstStyle/>
          <a:p>
            <a:r>
              <a:rPr lang="fr-CA" sz="1050" dirty="0">
                <a:solidFill>
                  <a:schemeClr val="bg1"/>
                </a:solidFill>
              </a:rPr>
              <a:t>https://www.asf-quebec.org/assistance-aux-sinistres-des-inondations-2017-le-bilan-dasfq/</a:t>
            </a:r>
          </a:p>
        </p:txBody>
      </p:sp>
      <p:pic>
        <p:nvPicPr>
          <p:cNvPr id="11" name="Picture 6" descr="Une route des Îles-de-la-Madeleine sur laquelle gisent des tronçons de poteaux électriques.">
            <a:extLst>
              <a:ext uri="{FF2B5EF4-FFF2-40B4-BE49-F238E27FC236}">
                <a16:creationId xmlns:a16="http://schemas.microsoft.com/office/drawing/2014/main" id="{2767E604-26B8-49C5-9F7E-56949E2AD8B8}"/>
              </a:ext>
            </a:extLst>
          </p:cNvPr>
          <p:cNvPicPr>
            <a:picLocks noChangeAspect="1" noChangeArrowheads="1"/>
          </p:cNvPicPr>
          <p:nvPr>
            <p:custDataLst>
              <p:tags r:id="rId9"/>
            </p:custDataLst>
          </p:nvPr>
        </p:nvPicPr>
        <p:blipFill>
          <a:blip r:embed="rId20">
            <a:extLst>
              <a:ext uri="{28A0092B-C50C-407E-A947-70E740481C1C}">
                <a14:useLocalDpi xmlns:a14="http://schemas.microsoft.com/office/drawing/2010/main" val="0"/>
              </a:ext>
            </a:extLst>
          </a:blip>
          <a:srcRect/>
          <a:stretch>
            <a:fillRect/>
          </a:stretch>
        </p:blipFill>
        <p:spPr bwMode="auto">
          <a:xfrm>
            <a:off x="8535902" y="339931"/>
            <a:ext cx="3050432" cy="171586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FAFCFCC9-5A4D-00F8-2522-F8803B0EBD2B}"/>
              </a:ext>
            </a:extLst>
          </p:cNvPr>
          <p:cNvSpPr txBox="1"/>
          <p:nvPr>
            <p:custDataLst>
              <p:tags r:id="rId10"/>
            </p:custDataLst>
          </p:nvPr>
        </p:nvSpPr>
        <p:spPr>
          <a:xfrm>
            <a:off x="8535902" y="1537796"/>
            <a:ext cx="2815765" cy="577081"/>
          </a:xfrm>
          <a:prstGeom prst="rect">
            <a:avLst/>
          </a:prstGeom>
          <a:noFill/>
        </p:spPr>
        <p:txBody>
          <a:bodyPr wrap="square">
            <a:spAutoFit/>
          </a:bodyPr>
          <a:lstStyle/>
          <a:p>
            <a:r>
              <a:rPr lang="fr-CA" sz="1050" dirty="0"/>
              <a:t>https://ici.radio-canada.ca/nouvelle/1870395/coupure-courant-electricite-hydro-quebec-panne-info</a:t>
            </a:r>
          </a:p>
        </p:txBody>
      </p:sp>
      <p:pic>
        <p:nvPicPr>
          <p:cNvPr id="13" name="Picture 8" descr="L'ouragan Fiona aux portes du Canada atlantique | Radio-Canada.ca">
            <a:extLst>
              <a:ext uri="{FF2B5EF4-FFF2-40B4-BE49-F238E27FC236}">
                <a16:creationId xmlns:a16="http://schemas.microsoft.com/office/drawing/2014/main" id="{76610629-2A15-7239-1E29-8DCA8D7DF0DB}"/>
              </a:ext>
            </a:extLst>
          </p:cNvPr>
          <p:cNvPicPr>
            <a:picLocks noChangeAspect="1" noChangeArrowheads="1"/>
          </p:cNvPicPr>
          <p:nvPr>
            <p:custDataLst>
              <p:tags r:id="rId11"/>
            </p:custDataLst>
          </p:nvPr>
        </p:nvPicPr>
        <p:blipFill>
          <a:blip r:embed="rId21">
            <a:extLst>
              <a:ext uri="{28A0092B-C50C-407E-A947-70E740481C1C}">
                <a14:useLocalDpi xmlns:a14="http://schemas.microsoft.com/office/drawing/2010/main" val="0"/>
              </a:ext>
            </a:extLst>
          </a:blip>
          <a:srcRect/>
          <a:stretch>
            <a:fillRect/>
          </a:stretch>
        </p:blipFill>
        <p:spPr bwMode="auto">
          <a:xfrm>
            <a:off x="8486379" y="3480100"/>
            <a:ext cx="3322322" cy="186880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CEEE0B7F-D893-CA9A-8F3F-EF89DAA145E8}"/>
              </a:ext>
            </a:extLst>
          </p:cNvPr>
          <p:cNvSpPr txBox="1"/>
          <p:nvPr>
            <p:custDataLst>
              <p:tags r:id="rId12"/>
            </p:custDataLst>
          </p:nvPr>
        </p:nvSpPr>
        <p:spPr>
          <a:xfrm>
            <a:off x="8486379" y="4987043"/>
            <a:ext cx="3203329" cy="430887"/>
          </a:xfrm>
          <a:prstGeom prst="rect">
            <a:avLst/>
          </a:prstGeom>
          <a:noFill/>
        </p:spPr>
        <p:txBody>
          <a:bodyPr wrap="square">
            <a:spAutoFit/>
          </a:bodyPr>
          <a:lstStyle/>
          <a:p>
            <a:r>
              <a:rPr lang="fr-CA" sz="1050" dirty="0">
                <a:solidFill>
                  <a:schemeClr val="bg1"/>
                </a:solidFill>
              </a:rPr>
              <a:t>https://ici.radio-canada.ca/nouvelle/1918004/tempete-ouragan-fiona-canada-atlantique-veille</a:t>
            </a:r>
          </a:p>
        </p:txBody>
      </p:sp>
      <p:pic>
        <p:nvPicPr>
          <p:cNvPr id="15" name="Picture 10" descr=" Jamais, depuis le début des relevés, une saison des ouragans sur l'Atlantique n'avait compté autant phénomènes nommés">
            <a:extLst>
              <a:ext uri="{FF2B5EF4-FFF2-40B4-BE49-F238E27FC236}">
                <a16:creationId xmlns:a16="http://schemas.microsoft.com/office/drawing/2014/main" id="{FBE0EFCD-408D-2F90-BE45-660936162A9C}"/>
              </a:ext>
            </a:extLst>
          </p:cNvPr>
          <p:cNvPicPr>
            <a:picLocks noChangeAspect="1" noChangeArrowheads="1"/>
          </p:cNvPicPr>
          <p:nvPr>
            <p:custDataLst>
              <p:tags r:id="rId13"/>
            </p:custDataLst>
          </p:nvPr>
        </p:nvPicPr>
        <p:blipFill>
          <a:blip r:embed="rId22">
            <a:extLst>
              <a:ext uri="{28A0092B-C50C-407E-A947-70E740481C1C}">
                <a14:useLocalDpi xmlns:a14="http://schemas.microsoft.com/office/drawing/2010/main" val="0"/>
              </a:ext>
            </a:extLst>
          </a:blip>
          <a:srcRect/>
          <a:stretch>
            <a:fillRect/>
          </a:stretch>
        </p:blipFill>
        <p:spPr bwMode="auto">
          <a:xfrm>
            <a:off x="4853312" y="3756576"/>
            <a:ext cx="2927985" cy="1291522"/>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08D2DFB8-10EE-1C34-9908-311CAD7EB3D2}"/>
              </a:ext>
            </a:extLst>
          </p:cNvPr>
          <p:cNvSpPr txBox="1"/>
          <p:nvPr>
            <p:custDataLst>
              <p:tags r:id="rId14"/>
            </p:custDataLst>
          </p:nvPr>
        </p:nvSpPr>
        <p:spPr>
          <a:xfrm>
            <a:off x="4853312" y="5073344"/>
            <a:ext cx="2782926" cy="577081"/>
          </a:xfrm>
          <a:prstGeom prst="rect">
            <a:avLst/>
          </a:prstGeom>
          <a:noFill/>
        </p:spPr>
        <p:txBody>
          <a:bodyPr wrap="square">
            <a:spAutoFit/>
          </a:bodyPr>
          <a:lstStyle/>
          <a:p>
            <a:r>
              <a:rPr lang="fr-CA" sz="1050" dirty="0"/>
              <a:t>https://meteofrance.com/actualites-et-dossiers/actualites/planete/ouragans-une-saison-2020-record</a:t>
            </a:r>
          </a:p>
        </p:txBody>
      </p:sp>
    </p:spTree>
    <p:extLst>
      <p:ext uri="{BB962C8B-B14F-4D97-AF65-F5344CB8AC3E}">
        <p14:creationId xmlns:p14="http://schemas.microsoft.com/office/powerpoint/2010/main" val="4024589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FD1D5E0-2D33-B164-6294-82E94B6C2AEE}"/>
              </a:ext>
            </a:extLst>
          </p:cNvPr>
          <p:cNvSpPr>
            <a:spLocks noGrp="1"/>
          </p:cNvSpPr>
          <p:nvPr>
            <p:ph type="body" idx="13"/>
            <p:custDataLst>
              <p:tags r:id="rId1"/>
            </p:custDataLst>
          </p:nvPr>
        </p:nvSpPr>
        <p:spPr>
          <a:xfrm>
            <a:off x="1737359" y="346437"/>
            <a:ext cx="9815807" cy="467324"/>
          </a:xfrm>
        </p:spPr>
        <p:txBody>
          <a:bodyPr>
            <a:normAutofit lnSpcReduction="10000"/>
          </a:bodyPr>
          <a:lstStyle/>
          <a:p>
            <a:r>
              <a:rPr lang="fr-CA" dirty="0"/>
              <a:t>Plan de la présentation</a:t>
            </a:r>
          </a:p>
        </p:txBody>
      </p:sp>
      <p:sp>
        <p:nvSpPr>
          <p:cNvPr id="19" name="ZoneTexte 18">
            <a:extLst>
              <a:ext uri="{FF2B5EF4-FFF2-40B4-BE49-F238E27FC236}">
                <a16:creationId xmlns:a16="http://schemas.microsoft.com/office/drawing/2014/main" id="{8FBCFCCD-5B03-832B-74CA-184C0E16BD7F}"/>
              </a:ext>
            </a:extLst>
          </p:cNvPr>
          <p:cNvSpPr txBox="1"/>
          <p:nvPr>
            <p:custDataLst>
              <p:tags r:id="rId2"/>
            </p:custDataLst>
          </p:nvPr>
        </p:nvSpPr>
        <p:spPr>
          <a:xfrm>
            <a:off x="1737359" y="1283880"/>
            <a:ext cx="10454641" cy="3416320"/>
          </a:xfrm>
          <a:prstGeom prst="rect">
            <a:avLst/>
          </a:prstGeom>
          <a:solidFill>
            <a:schemeClr val="bg1"/>
          </a:solidFill>
        </p:spPr>
        <p:txBody>
          <a:bodyPr wrap="square" rtlCol="0">
            <a:spAutoFit/>
          </a:bodyPr>
          <a:lstStyle/>
          <a:p>
            <a:pPr marL="342900" indent="-342900">
              <a:buFont typeface="+mj-lt"/>
              <a:buAutoNum type="arabicPeriod"/>
            </a:pPr>
            <a:r>
              <a:rPr lang="fr-CA" sz="2400" dirty="0">
                <a:latin typeface="+mj-lt"/>
              </a:rPr>
              <a:t>Retour sur la présentation au webinaire RIISQ ou l’aléa inondation à l’agglomération de Longueuil;</a:t>
            </a:r>
          </a:p>
          <a:p>
            <a:pPr marL="342900" indent="-342900">
              <a:buFont typeface="+mj-lt"/>
              <a:buAutoNum type="arabicPeriod"/>
            </a:pPr>
            <a:endParaRPr lang="fr-CA" sz="2400" dirty="0">
              <a:latin typeface="+mj-lt"/>
            </a:endParaRPr>
          </a:p>
          <a:p>
            <a:pPr marL="342900" indent="-342900">
              <a:buFont typeface="+mj-lt"/>
              <a:buAutoNum type="arabicPeriod"/>
            </a:pPr>
            <a:r>
              <a:rPr lang="fr-CA" sz="2400" dirty="0">
                <a:latin typeface="+mj-lt"/>
              </a:rPr>
              <a:t>Une expérience récente de la Ville de Longueuil;</a:t>
            </a:r>
          </a:p>
          <a:p>
            <a:pPr marL="342900" indent="-342900">
              <a:buFont typeface="+mj-lt"/>
              <a:buAutoNum type="arabicPeriod"/>
            </a:pPr>
            <a:endParaRPr lang="fr-CA" sz="2400" dirty="0">
              <a:latin typeface="+mj-lt"/>
            </a:endParaRPr>
          </a:p>
          <a:p>
            <a:pPr marL="342900" indent="-342900">
              <a:buFont typeface="+mj-lt"/>
              <a:buAutoNum type="arabicPeriod"/>
            </a:pPr>
            <a:r>
              <a:rPr lang="fr-CA" sz="2400" dirty="0">
                <a:latin typeface="+mj-lt"/>
              </a:rPr>
              <a:t>Les mesures pour aborder l’aléa dans un contexte de plus en plus « instable »;</a:t>
            </a:r>
          </a:p>
          <a:p>
            <a:pPr marL="342900" indent="-342900">
              <a:buFont typeface="+mj-lt"/>
              <a:buAutoNum type="arabicPeriod"/>
            </a:pPr>
            <a:endParaRPr lang="fr-CA" sz="2400" dirty="0">
              <a:latin typeface="+mj-lt"/>
            </a:endParaRPr>
          </a:p>
          <a:p>
            <a:pPr marL="342900" indent="-342900">
              <a:buFont typeface="+mj-lt"/>
              <a:buAutoNum type="arabicPeriod"/>
            </a:pPr>
            <a:r>
              <a:rPr lang="fr-CA" sz="2400" dirty="0">
                <a:latin typeface="+mj-lt"/>
              </a:rPr>
              <a:t>Les enjeux globaux vs les réalités des communautés.</a:t>
            </a:r>
          </a:p>
        </p:txBody>
      </p:sp>
      <p:sp>
        <p:nvSpPr>
          <p:cNvPr id="4" name="ZoneTexte 3">
            <a:extLst>
              <a:ext uri="{FF2B5EF4-FFF2-40B4-BE49-F238E27FC236}">
                <a16:creationId xmlns:a16="http://schemas.microsoft.com/office/drawing/2014/main" id="{45ED0B7B-573F-1981-9699-2B0D2ADE37C8}"/>
              </a:ext>
            </a:extLst>
          </p:cNvPr>
          <p:cNvSpPr txBox="1"/>
          <p:nvPr>
            <p:custDataLst>
              <p:tags r:id="rId3"/>
            </p:custDataLst>
          </p:nvPr>
        </p:nvSpPr>
        <p:spPr>
          <a:xfrm>
            <a:off x="720260" y="5070824"/>
            <a:ext cx="11618044" cy="923330"/>
          </a:xfrm>
          <a:prstGeom prst="rect">
            <a:avLst/>
          </a:prstGeom>
          <a:noFill/>
        </p:spPr>
        <p:txBody>
          <a:bodyPr wrap="square">
            <a:spAutoFit/>
          </a:bodyPr>
          <a:lstStyle/>
          <a:p>
            <a:r>
              <a:rPr lang="fr-CA" b="0" i="0" dirty="0">
                <a:solidFill>
                  <a:srgbClr val="656565"/>
                </a:solidFill>
                <a:effectLst/>
                <a:latin typeface="Open Sans" panose="020B0606030504020204" pitchFamily="34" charset="0"/>
              </a:rPr>
              <a:t>C’est sous le thème </a:t>
            </a:r>
            <a:r>
              <a:rPr lang="fr-CA" b="1" i="0" dirty="0">
                <a:solidFill>
                  <a:srgbClr val="656565"/>
                </a:solidFill>
                <a:effectLst/>
                <a:latin typeface="Open Sans" panose="020B0606030504020204" pitchFamily="34" charset="0"/>
              </a:rPr>
              <a:t>“Se préparer aux extrêmes et agir” </a:t>
            </a:r>
            <a:r>
              <a:rPr lang="fr-CA" b="0" i="0" dirty="0">
                <a:solidFill>
                  <a:srgbClr val="656565"/>
                </a:solidFill>
                <a:effectLst/>
                <a:latin typeface="Open Sans" panose="020B0606030504020204" pitchFamily="34" charset="0"/>
              </a:rPr>
              <a:t>et sous le sous-thème </a:t>
            </a:r>
            <a:r>
              <a:rPr lang="fr-CA" b="1" i="0" dirty="0">
                <a:solidFill>
                  <a:srgbClr val="656565"/>
                </a:solidFill>
                <a:effectLst/>
                <a:latin typeface="Open Sans" panose="020B0606030504020204" pitchFamily="34" charset="0"/>
              </a:rPr>
              <a:t>“Apprécier les risques | Adapter les collectivités | Atténuer les conséquences | Faire face aux extrêmes” </a:t>
            </a:r>
            <a:r>
              <a:rPr lang="fr-CA" b="0" i="0" dirty="0">
                <a:solidFill>
                  <a:srgbClr val="656565"/>
                </a:solidFill>
                <a:effectLst/>
                <a:latin typeface="Open Sans" panose="020B0606030504020204" pitchFamily="34" charset="0"/>
              </a:rPr>
              <a:t>que les activités du séminaire se dérouleront.</a:t>
            </a:r>
            <a:endParaRPr lang="fr-CA" dirty="0"/>
          </a:p>
        </p:txBody>
      </p:sp>
    </p:spTree>
    <p:extLst>
      <p:ext uri="{BB962C8B-B14F-4D97-AF65-F5344CB8AC3E}">
        <p14:creationId xmlns:p14="http://schemas.microsoft.com/office/powerpoint/2010/main" val="1428034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793F7B6-B44D-4E82-662C-91AB58E8B5CC}"/>
              </a:ext>
            </a:extLst>
          </p:cNvPr>
          <p:cNvPicPr>
            <a:picLocks noChangeAspect="1"/>
          </p:cNvPicPr>
          <p:nvPr>
            <p:custDataLst>
              <p:tags r:id="rId1"/>
            </p:custDataLst>
          </p:nvPr>
        </p:nvPicPr>
        <p:blipFill>
          <a:blip r:embed="rId4"/>
          <a:stretch>
            <a:fillRect/>
          </a:stretch>
        </p:blipFill>
        <p:spPr>
          <a:xfrm>
            <a:off x="0" y="0"/>
            <a:ext cx="12192000" cy="4554181"/>
          </a:xfrm>
          <a:prstGeom prst="rect">
            <a:avLst/>
          </a:prstGeom>
        </p:spPr>
      </p:pic>
      <p:sp>
        <p:nvSpPr>
          <p:cNvPr id="6" name="ZoneTexte 5">
            <a:extLst>
              <a:ext uri="{FF2B5EF4-FFF2-40B4-BE49-F238E27FC236}">
                <a16:creationId xmlns:a16="http://schemas.microsoft.com/office/drawing/2014/main" id="{0E29BBF5-DA6E-D05B-247D-73EE04ADB1E2}"/>
              </a:ext>
            </a:extLst>
          </p:cNvPr>
          <p:cNvSpPr txBox="1"/>
          <p:nvPr>
            <p:custDataLst>
              <p:tags r:id="rId2"/>
            </p:custDataLst>
          </p:nvPr>
        </p:nvSpPr>
        <p:spPr>
          <a:xfrm>
            <a:off x="1320800" y="4851568"/>
            <a:ext cx="6096000" cy="646331"/>
          </a:xfrm>
          <a:prstGeom prst="rect">
            <a:avLst/>
          </a:prstGeom>
          <a:noFill/>
        </p:spPr>
        <p:txBody>
          <a:bodyPr wrap="square">
            <a:spAutoFit/>
          </a:bodyPr>
          <a:lstStyle/>
          <a:p>
            <a:r>
              <a:rPr lang="fr-CA" dirty="0">
                <a:hlinkClick r:id="rId5"/>
              </a:rPr>
              <a:t>https://changingclimate.ca/regional-perspectives/fr/chapitre/2-0/</a:t>
            </a:r>
            <a:endParaRPr lang="fr-CA" dirty="0"/>
          </a:p>
          <a:p>
            <a:endParaRPr lang="fr-CA" dirty="0"/>
          </a:p>
        </p:txBody>
      </p:sp>
    </p:spTree>
    <p:extLst>
      <p:ext uri="{BB962C8B-B14F-4D97-AF65-F5344CB8AC3E}">
        <p14:creationId xmlns:p14="http://schemas.microsoft.com/office/powerpoint/2010/main" val="303023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38F8BC8-6245-9DD8-850D-7AA758807302}"/>
              </a:ext>
            </a:extLst>
          </p:cNvPr>
          <p:cNvSpPr>
            <a:spLocks noGrp="1"/>
          </p:cNvSpPr>
          <p:nvPr>
            <p:ph type="title" idx="4294967295"/>
            <p:custDataLst>
              <p:tags r:id="rId1"/>
            </p:custDataLst>
          </p:nvPr>
        </p:nvSpPr>
        <p:spPr>
          <a:xfrm>
            <a:off x="1221776" y="519848"/>
            <a:ext cx="6858508" cy="1325563"/>
          </a:xfrm>
        </p:spPr>
        <p:txBody>
          <a:bodyPr>
            <a:normAutofit/>
          </a:bodyPr>
          <a:lstStyle/>
          <a:p>
            <a:r>
              <a:rPr lang="fr-FR" sz="3200" dirty="0"/>
              <a:t>Les effets sur la prestation de</a:t>
            </a:r>
            <a:br>
              <a:rPr lang="fr-FR" sz="3200" dirty="0"/>
            </a:br>
            <a:r>
              <a:rPr lang="fr-FR" sz="3200" dirty="0"/>
              <a:t>services des Villes</a:t>
            </a:r>
            <a:endParaRPr lang="fr-CA" sz="3200" dirty="0"/>
          </a:p>
        </p:txBody>
      </p:sp>
      <p:sp>
        <p:nvSpPr>
          <p:cNvPr id="4" name="Espace réservé du numéro de diapositive 3">
            <a:extLst>
              <a:ext uri="{FF2B5EF4-FFF2-40B4-BE49-F238E27FC236}">
                <a16:creationId xmlns:a16="http://schemas.microsoft.com/office/drawing/2014/main" id="{797039EA-5488-DE2E-1689-0EAD515C5100}"/>
              </a:ext>
            </a:extLst>
          </p:cNvPr>
          <p:cNvSpPr>
            <a:spLocks noGrp="1"/>
          </p:cNvSpPr>
          <p:nvPr>
            <p:ph type="sldNum" sz="quarter" idx="4294967295"/>
            <p:custDataLst>
              <p:tags r:id="rId2"/>
            </p:custDataLst>
          </p:nvPr>
        </p:nvSpPr>
        <p:spPr>
          <a:xfrm>
            <a:off x="9448800" y="6356350"/>
            <a:ext cx="2743200" cy="365125"/>
          </a:xfrm>
        </p:spPr>
        <p:txBody>
          <a:bodyPr/>
          <a:lstStyle/>
          <a:p>
            <a:fld id="{DB825038-3B4D-9D4B-A5C7-69835E2908FE}" type="slidenum">
              <a:rPr lang="fr-CA" smtClean="0"/>
              <a:pPr/>
              <a:t>21</a:t>
            </a:fld>
            <a:endParaRPr lang="fr-CA"/>
          </a:p>
        </p:txBody>
      </p:sp>
      <p:pic>
        <p:nvPicPr>
          <p:cNvPr id="2" name="Image 1">
            <a:extLst>
              <a:ext uri="{FF2B5EF4-FFF2-40B4-BE49-F238E27FC236}">
                <a16:creationId xmlns:a16="http://schemas.microsoft.com/office/drawing/2014/main" id="{5EF61597-7192-8B81-B5C4-252B11BC8464}"/>
              </a:ext>
            </a:extLst>
          </p:cNvPr>
          <p:cNvPicPr>
            <a:picLocks noChangeAspect="1"/>
          </p:cNvPicPr>
          <p:nvPr>
            <p:custDataLst>
              <p:tags r:id="rId3"/>
            </p:custDataLst>
          </p:nvPr>
        </p:nvPicPr>
        <p:blipFill>
          <a:blip r:embed="rId12"/>
          <a:stretch>
            <a:fillRect/>
          </a:stretch>
        </p:blipFill>
        <p:spPr>
          <a:xfrm>
            <a:off x="9077038" y="1182630"/>
            <a:ext cx="2940554" cy="3729084"/>
          </a:xfrm>
          <a:prstGeom prst="rect">
            <a:avLst/>
          </a:prstGeom>
        </p:spPr>
      </p:pic>
      <p:sp>
        <p:nvSpPr>
          <p:cNvPr id="6" name="ZoneTexte 5">
            <a:extLst>
              <a:ext uri="{FF2B5EF4-FFF2-40B4-BE49-F238E27FC236}">
                <a16:creationId xmlns:a16="http://schemas.microsoft.com/office/drawing/2014/main" id="{0CA46626-6696-EF14-44E1-35AD9426FE66}"/>
              </a:ext>
            </a:extLst>
          </p:cNvPr>
          <p:cNvSpPr txBox="1"/>
          <p:nvPr>
            <p:custDataLst>
              <p:tags r:id="rId4"/>
            </p:custDataLst>
          </p:nvPr>
        </p:nvSpPr>
        <p:spPr>
          <a:xfrm>
            <a:off x="1221776" y="1755180"/>
            <a:ext cx="7751087" cy="3416320"/>
          </a:xfrm>
          <a:prstGeom prst="rect">
            <a:avLst/>
          </a:prstGeom>
          <a:noFill/>
        </p:spPr>
        <p:txBody>
          <a:bodyPr wrap="square">
            <a:spAutoFit/>
          </a:bodyPr>
          <a:lstStyle/>
          <a:p>
            <a:pPr algn="l"/>
            <a:r>
              <a:rPr lang="fr-CA" b="0" i="1" dirty="0">
                <a:effectLst/>
                <a:latin typeface="Graphik-Regular"/>
              </a:rPr>
              <a:t>« Plus de 2 milliards de dollars pour les dix plus grandes villes du Québec ; le double pour l’ensemble de la province. C’est la facture prévisionnelle de l’adaptation aux changements climatiques, selon une étude conjointe du Groupe AGÉCO et d’Ouranos, réalisée pour le Caucus des grandes villes de l’Union des municipalités du Québec (UMQ). </a:t>
            </a:r>
          </a:p>
          <a:p>
            <a:pPr algn="l"/>
            <a:endParaRPr lang="fr-CA" i="1" dirty="0">
              <a:latin typeface="Graphik-Regular"/>
            </a:endParaRPr>
          </a:p>
          <a:p>
            <a:pPr algn="l"/>
            <a:r>
              <a:rPr lang="fr-CA" b="0" i="1" dirty="0">
                <a:effectLst/>
                <a:latin typeface="Graphik-Regular"/>
              </a:rPr>
              <a:t>Ces sommes tiennent compte des estimations d’investissement pour les cinq prochaines années, </a:t>
            </a:r>
            <a:r>
              <a:rPr lang="fr-CA" b="1" i="1" dirty="0">
                <a:effectLst/>
                <a:latin typeface="Graphik-Regular"/>
              </a:rPr>
              <a:t>seulement, dans les secteurs de l’eau potable, des eaux usées et pluviales, du verdissement et de la voirie.</a:t>
            </a:r>
          </a:p>
          <a:p>
            <a:pPr algn="l"/>
            <a:r>
              <a:rPr lang="fr-CA" b="0" i="1" dirty="0">
                <a:effectLst/>
                <a:latin typeface="Graphik-Regular"/>
              </a:rPr>
              <a:t>« Les villes sont déjà touchées et c’est à elles de rendre leur population plus résiliente », soutient Caroline Larrivée, la directrice de la programmation scientifique d’Ouranos, le consortium de recherche québécois sur le climat. </a:t>
            </a:r>
          </a:p>
        </p:txBody>
      </p:sp>
      <p:sp>
        <p:nvSpPr>
          <p:cNvPr id="8" name="ZoneTexte 7">
            <a:extLst>
              <a:ext uri="{FF2B5EF4-FFF2-40B4-BE49-F238E27FC236}">
                <a16:creationId xmlns:a16="http://schemas.microsoft.com/office/drawing/2014/main" id="{0385A12A-4815-985D-160E-FD1BA8611820}"/>
              </a:ext>
            </a:extLst>
          </p:cNvPr>
          <p:cNvSpPr txBox="1"/>
          <p:nvPr>
            <p:custDataLst>
              <p:tags r:id="rId5"/>
            </p:custDataLst>
          </p:nvPr>
        </p:nvSpPr>
        <p:spPr>
          <a:xfrm>
            <a:off x="1221776" y="5171500"/>
            <a:ext cx="6678640" cy="584775"/>
          </a:xfrm>
          <a:prstGeom prst="rect">
            <a:avLst/>
          </a:prstGeom>
          <a:noFill/>
        </p:spPr>
        <p:txBody>
          <a:bodyPr wrap="square">
            <a:spAutoFit/>
          </a:bodyPr>
          <a:lstStyle/>
          <a:p>
            <a:r>
              <a:rPr lang="fr-CA" sz="1600" dirty="0"/>
              <a:t>https://www.ledevoir.com/environnement/567948/l-adaptation-un-imperatif-pour-les-municipalites</a:t>
            </a:r>
          </a:p>
        </p:txBody>
      </p:sp>
      <p:sp>
        <p:nvSpPr>
          <p:cNvPr id="10" name="ZoneTexte 9">
            <a:extLst>
              <a:ext uri="{FF2B5EF4-FFF2-40B4-BE49-F238E27FC236}">
                <a16:creationId xmlns:a16="http://schemas.microsoft.com/office/drawing/2014/main" id="{CA9E40DC-434C-E85A-B96C-E2BC9624E586}"/>
              </a:ext>
            </a:extLst>
          </p:cNvPr>
          <p:cNvSpPr txBox="1"/>
          <p:nvPr>
            <p:custDataLst>
              <p:tags r:id="rId6"/>
            </p:custDataLst>
          </p:nvPr>
        </p:nvSpPr>
        <p:spPr>
          <a:xfrm>
            <a:off x="9077037" y="4976206"/>
            <a:ext cx="3171175" cy="646331"/>
          </a:xfrm>
          <a:prstGeom prst="rect">
            <a:avLst/>
          </a:prstGeom>
          <a:noFill/>
        </p:spPr>
        <p:txBody>
          <a:bodyPr wrap="square">
            <a:spAutoFit/>
          </a:bodyPr>
          <a:lstStyle/>
          <a:p>
            <a:r>
              <a:rPr lang="fr-CA" sz="1200" dirty="0"/>
              <a:t>https://www.environnement.gouv.qc.ca/programmes/climat-municipalites2/Plan-adaptation.pdf</a:t>
            </a:r>
          </a:p>
        </p:txBody>
      </p:sp>
      <p:pic>
        <p:nvPicPr>
          <p:cNvPr id="11" name="Image 10">
            <a:extLst>
              <a:ext uri="{FF2B5EF4-FFF2-40B4-BE49-F238E27FC236}">
                <a16:creationId xmlns:a16="http://schemas.microsoft.com/office/drawing/2014/main" id="{3D2594DE-446D-9D59-19F6-888DC9DC421A}"/>
              </a:ext>
            </a:extLst>
          </p:cNvPr>
          <p:cNvPicPr>
            <a:picLocks noChangeAspect="1"/>
          </p:cNvPicPr>
          <p:nvPr>
            <p:custDataLst>
              <p:tags r:id="rId7"/>
            </p:custDataLst>
          </p:nvPr>
        </p:nvPicPr>
        <p:blipFill>
          <a:blip r:embed="rId13"/>
          <a:stretch>
            <a:fillRect/>
          </a:stretch>
        </p:blipFill>
        <p:spPr>
          <a:xfrm>
            <a:off x="10321229" y="169765"/>
            <a:ext cx="1292389" cy="1012865"/>
          </a:xfrm>
          <a:prstGeom prst="rect">
            <a:avLst/>
          </a:prstGeom>
        </p:spPr>
      </p:pic>
      <p:sp>
        <p:nvSpPr>
          <p:cNvPr id="14" name="ZoneTexte 13">
            <a:extLst>
              <a:ext uri="{FF2B5EF4-FFF2-40B4-BE49-F238E27FC236}">
                <a16:creationId xmlns:a16="http://schemas.microsoft.com/office/drawing/2014/main" id="{2A29D742-11EB-0B4F-1339-D37510585A52}"/>
              </a:ext>
            </a:extLst>
          </p:cNvPr>
          <p:cNvSpPr txBox="1"/>
          <p:nvPr>
            <p:custDataLst>
              <p:tags r:id="rId8"/>
            </p:custDataLst>
          </p:nvPr>
        </p:nvSpPr>
        <p:spPr>
          <a:xfrm>
            <a:off x="3156786" y="5406103"/>
            <a:ext cx="1121135" cy="369332"/>
          </a:xfrm>
          <a:prstGeom prst="rect">
            <a:avLst/>
          </a:prstGeom>
          <a:noFill/>
        </p:spPr>
        <p:txBody>
          <a:bodyPr wrap="square">
            <a:spAutoFit/>
          </a:bodyPr>
          <a:lstStyle/>
          <a:p>
            <a:r>
              <a:rPr lang="fr-CA" b="0" i="1" dirty="0">
                <a:effectLst/>
                <a:latin typeface="Graphik-Regular"/>
              </a:rPr>
              <a:t>- 2019</a:t>
            </a:r>
            <a:endParaRPr lang="fr-CA" dirty="0"/>
          </a:p>
        </p:txBody>
      </p:sp>
      <p:sp>
        <p:nvSpPr>
          <p:cNvPr id="3" name="ZoneTexte 2">
            <a:extLst>
              <a:ext uri="{FF2B5EF4-FFF2-40B4-BE49-F238E27FC236}">
                <a16:creationId xmlns:a16="http://schemas.microsoft.com/office/drawing/2014/main" id="{A108FB32-357D-CB6A-0BC1-86DDB56E5622}"/>
              </a:ext>
            </a:extLst>
          </p:cNvPr>
          <p:cNvSpPr txBox="1"/>
          <p:nvPr>
            <p:custDataLst>
              <p:tags r:id="rId9"/>
            </p:custDataLst>
          </p:nvPr>
        </p:nvSpPr>
        <p:spPr>
          <a:xfrm>
            <a:off x="11127077" y="5358560"/>
            <a:ext cx="1121135" cy="369332"/>
          </a:xfrm>
          <a:prstGeom prst="rect">
            <a:avLst/>
          </a:prstGeom>
          <a:noFill/>
        </p:spPr>
        <p:txBody>
          <a:bodyPr wrap="square">
            <a:spAutoFit/>
          </a:bodyPr>
          <a:lstStyle/>
          <a:p>
            <a:r>
              <a:rPr lang="fr-CA" b="0" i="1" dirty="0">
                <a:effectLst/>
                <a:latin typeface="Graphik-Regular"/>
              </a:rPr>
              <a:t>- 2010</a:t>
            </a:r>
            <a:endParaRPr lang="fr-CA" dirty="0"/>
          </a:p>
        </p:txBody>
      </p:sp>
    </p:spTree>
    <p:extLst>
      <p:ext uri="{BB962C8B-B14F-4D97-AF65-F5344CB8AC3E}">
        <p14:creationId xmlns:p14="http://schemas.microsoft.com/office/powerpoint/2010/main" val="554919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apitre 4 — Le rapport sur Perspectives régionales">
            <a:extLst>
              <a:ext uri="{FF2B5EF4-FFF2-40B4-BE49-F238E27FC236}">
                <a16:creationId xmlns:a16="http://schemas.microsoft.com/office/drawing/2014/main" id="{990A60B3-FE95-DC62-F09F-3CBA17592315}"/>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60960"/>
            <a:ext cx="6978533" cy="558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5B313C24-5CBD-A8DA-62B2-F5E8C3C3BE9F}"/>
              </a:ext>
            </a:extLst>
          </p:cNvPr>
          <p:cNvSpPr txBox="1"/>
          <p:nvPr>
            <p:custDataLst>
              <p:tags r:id="rId2"/>
            </p:custDataLst>
          </p:nvPr>
        </p:nvSpPr>
        <p:spPr>
          <a:xfrm>
            <a:off x="237065" y="5310201"/>
            <a:ext cx="9956801" cy="923330"/>
          </a:xfrm>
          <a:prstGeom prst="rect">
            <a:avLst/>
          </a:prstGeom>
          <a:noFill/>
        </p:spPr>
        <p:txBody>
          <a:bodyPr wrap="square">
            <a:spAutoFit/>
          </a:bodyPr>
          <a:lstStyle/>
          <a:p>
            <a:r>
              <a:rPr lang="fr-CA" b="0" i="0" dirty="0">
                <a:solidFill>
                  <a:srgbClr val="252F52"/>
                </a:solidFill>
                <a:effectLst/>
                <a:latin typeface="Roboto" panose="02000000000000000000" pitchFamily="2" charset="0"/>
              </a:rPr>
              <a:t>Ville de Calgary, 2018</a:t>
            </a:r>
            <a:br>
              <a:rPr lang="fr-CA" b="0" i="0" dirty="0">
                <a:solidFill>
                  <a:srgbClr val="252F52"/>
                </a:solidFill>
                <a:effectLst/>
                <a:latin typeface="Roboto" panose="02000000000000000000" pitchFamily="2" charset="0"/>
              </a:rPr>
            </a:br>
            <a:r>
              <a:rPr lang="fr-CA" b="0" i="0" dirty="0">
                <a:solidFill>
                  <a:srgbClr val="252F52"/>
                </a:solidFill>
                <a:effectLst/>
                <a:latin typeface="Roboto" panose="02000000000000000000" pitchFamily="2" charset="0"/>
                <a:hlinkClick r:id="rId6"/>
              </a:rPr>
              <a:t>https://changingclimate.ca/regional-perspectives/fr/chapitre/4-0/</a:t>
            </a:r>
            <a:endParaRPr lang="fr-CA" b="0" i="0" dirty="0">
              <a:solidFill>
                <a:srgbClr val="252F52"/>
              </a:solidFill>
              <a:effectLst/>
              <a:latin typeface="Roboto" panose="02000000000000000000" pitchFamily="2" charset="0"/>
            </a:endParaRPr>
          </a:p>
          <a:p>
            <a:endParaRPr lang="fr-CA" dirty="0"/>
          </a:p>
        </p:txBody>
      </p:sp>
      <p:grpSp>
        <p:nvGrpSpPr>
          <p:cNvPr id="5" name="Groupe 4">
            <a:extLst>
              <a:ext uri="{FF2B5EF4-FFF2-40B4-BE49-F238E27FC236}">
                <a16:creationId xmlns:a16="http://schemas.microsoft.com/office/drawing/2014/main" id="{4B9B2A3A-5222-8C41-583E-E7CA84C92095}"/>
              </a:ext>
            </a:extLst>
          </p:cNvPr>
          <p:cNvGrpSpPr/>
          <p:nvPr>
            <p:custDataLst>
              <p:tags r:id="rId3"/>
            </p:custDataLst>
          </p:nvPr>
        </p:nvGrpSpPr>
        <p:grpSpPr>
          <a:xfrm>
            <a:off x="6913130" y="1740793"/>
            <a:ext cx="5278870" cy="2923877"/>
            <a:chOff x="6913130" y="1740793"/>
            <a:chExt cx="5278870" cy="2923877"/>
          </a:xfrm>
        </p:grpSpPr>
        <p:sp>
          <p:nvSpPr>
            <p:cNvPr id="2" name="ZoneTexte 1">
              <a:extLst>
                <a:ext uri="{FF2B5EF4-FFF2-40B4-BE49-F238E27FC236}">
                  <a16:creationId xmlns:a16="http://schemas.microsoft.com/office/drawing/2014/main" id="{216B7A99-9EDB-DE4F-ECEC-24223B54F15F}"/>
                </a:ext>
              </a:extLst>
            </p:cNvPr>
            <p:cNvSpPr txBox="1"/>
            <p:nvPr/>
          </p:nvSpPr>
          <p:spPr>
            <a:xfrm>
              <a:off x="6913130" y="1740793"/>
              <a:ext cx="5048008" cy="2923877"/>
            </a:xfrm>
            <a:prstGeom prst="rect">
              <a:avLst/>
            </a:prstGeom>
            <a:solidFill>
              <a:schemeClr val="bg1"/>
            </a:solidFill>
          </p:spPr>
          <p:txBody>
            <a:bodyPr wrap="square" rtlCol="0">
              <a:spAutoFit/>
            </a:bodyPr>
            <a:lstStyle/>
            <a:p>
              <a:r>
                <a:rPr lang="fr-CA" sz="2400" b="1" dirty="0">
                  <a:latin typeface="+mj-lt"/>
                </a:rPr>
                <a:t>Démarches en cours:</a:t>
              </a:r>
            </a:p>
            <a:p>
              <a:pPr marL="285750" indent="-285750">
                <a:buFont typeface="Arial" panose="020B0604020202020204" pitchFamily="34" charset="0"/>
                <a:buChar char="•"/>
              </a:pPr>
              <a:r>
                <a:rPr lang="fr-CA" sz="2000" dirty="0">
                  <a:latin typeface="+mj-lt"/>
                </a:rPr>
                <a:t>Plan climat;</a:t>
              </a:r>
            </a:p>
            <a:p>
              <a:pPr marL="285750" indent="-285750">
                <a:buFont typeface="Arial" panose="020B0604020202020204" pitchFamily="34" charset="0"/>
                <a:buChar char="•"/>
              </a:pPr>
              <a:r>
                <a:rPr lang="fr-CA" sz="2000" dirty="0">
                  <a:latin typeface="+mj-lt"/>
                </a:rPr>
                <a:t>Plan directeur d’élaboration des parcs du territoire;</a:t>
              </a:r>
            </a:p>
            <a:p>
              <a:pPr marL="285750" indent="-285750">
                <a:buFont typeface="Arial" panose="020B0604020202020204" pitchFamily="34" charset="0"/>
                <a:buChar char="•"/>
              </a:pPr>
              <a:r>
                <a:rPr lang="fr-CA" sz="2000" dirty="0">
                  <a:latin typeface="+mj-lt"/>
                </a:rPr>
                <a:t>Plan de conservation des milieux naturels;</a:t>
              </a:r>
            </a:p>
            <a:p>
              <a:pPr marL="285750" indent="-285750">
                <a:buFont typeface="Arial" panose="020B0604020202020204" pitchFamily="34" charset="0"/>
                <a:buChar char="•"/>
              </a:pPr>
              <a:r>
                <a:rPr lang="fr-CA" sz="2000" dirty="0">
                  <a:latin typeface="+mj-lt"/>
                </a:rPr>
                <a:t>Plan de transition </a:t>
              </a:r>
              <a:r>
                <a:rPr lang="fr-CA" sz="2000" dirty="0" err="1">
                  <a:latin typeface="+mj-lt"/>
                </a:rPr>
                <a:t>socioécologique</a:t>
              </a:r>
              <a:r>
                <a:rPr lang="fr-CA" sz="2000" dirty="0">
                  <a:latin typeface="+mj-lt"/>
                </a:rPr>
                <a:t>;</a:t>
              </a:r>
            </a:p>
            <a:p>
              <a:pPr marL="285750" indent="-285750">
                <a:buFont typeface="Arial" panose="020B0604020202020204" pitchFamily="34" charset="0"/>
                <a:buChar char="•"/>
              </a:pPr>
              <a:r>
                <a:rPr lang="fr-CA" sz="2000" dirty="0">
                  <a:latin typeface="+mj-lt"/>
                </a:rPr>
                <a:t>Stratégie de l’eau;</a:t>
              </a:r>
            </a:p>
            <a:p>
              <a:pPr marL="285750" indent="-285750">
                <a:buFont typeface="Arial" panose="020B0604020202020204" pitchFamily="34" charset="0"/>
                <a:buChar char="•"/>
              </a:pPr>
              <a:r>
                <a:rPr lang="fr-CA" sz="2000" dirty="0">
                  <a:latin typeface="+mj-lt"/>
                </a:rPr>
                <a:t>Stratégie régionale de sécurité civile.</a:t>
              </a:r>
              <a:endParaRPr lang="fr-CA" sz="2400" dirty="0">
                <a:latin typeface="+mj-lt"/>
              </a:endParaRPr>
            </a:p>
          </p:txBody>
        </p:sp>
        <p:pic>
          <p:nvPicPr>
            <p:cNvPr id="3" name="Image 2">
              <a:extLst>
                <a:ext uri="{FF2B5EF4-FFF2-40B4-BE49-F238E27FC236}">
                  <a16:creationId xmlns:a16="http://schemas.microsoft.com/office/drawing/2014/main" id="{0B4D0FF5-822A-7216-287B-CD439ADEB75F}"/>
                </a:ext>
              </a:extLst>
            </p:cNvPr>
            <p:cNvPicPr>
              <a:picLocks noChangeAspect="1"/>
            </p:cNvPicPr>
            <p:nvPr/>
          </p:nvPicPr>
          <p:blipFill>
            <a:blip r:embed="rId7"/>
            <a:stretch>
              <a:fillRect/>
            </a:stretch>
          </p:blipFill>
          <p:spPr>
            <a:xfrm>
              <a:off x="10296525" y="1740793"/>
              <a:ext cx="1895475" cy="714375"/>
            </a:xfrm>
            <a:prstGeom prst="rect">
              <a:avLst/>
            </a:prstGeom>
          </p:spPr>
        </p:pic>
      </p:grpSp>
    </p:spTree>
    <p:extLst>
      <p:ext uri="{BB962C8B-B14F-4D97-AF65-F5344CB8AC3E}">
        <p14:creationId xmlns:p14="http://schemas.microsoft.com/office/powerpoint/2010/main" val="4359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38F8BC8-6245-9DD8-850D-7AA758807302}"/>
              </a:ext>
            </a:extLst>
          </p:cNvPr>
          <p:cNvSpPr>
            <a:spLocks noGrp="1"/>
          </p:cNvSpPr>
          <p:nvPr>
            <p:ph type="title"/>
            <p:custDataLst>
              <p:tags r:id="rId1"/>
            </p:custDataLst>
          </p:nvPr>
        </p:nvSpPr>
        <p:spPr>
          <a:xfrm>
            <a:off x="441540" y="352298"/>
            <a:ext cx="10515600" cy="1325563"/>
          </a:xfrm>
        </p:spPr>
        <p:txBody>
          <a:bodyPr/>
          <a:lstStyle/>
          <a:p>
            <a:r>
              <a:rPr lang="fr-CA"/>
              <a:t>Le contexte municipal</a:t>
            </a:r>
          </a:p>
        </p:txBody>
      </p:sp>
      <p:sp>
        <p:nvSpPr>
          <p:cNvPr id="4" name="Espace réservé du numéro de diapositive 3">
            <a:extLst>
              <a:ext uri="{FF2B5EF4-FFF2-40B4-BE49-F238E27FC236}">
                <a16:creationId xmlns:a16="http://schemas.microsoft.com/office/drawing/2014/main" id="{797039EA-5488-DE2E-1689-0EAD515C5100}"/>
              </a:ext>
            </a:extLst>
          </p:cNvPr>
          <p:cNvSpPr>
            <a:spLocks noGrp="1"/>
          </p:cNvSpPr>
          <p:nvPr>
            <p:ph type="sldNum" sz="quarter" idx="12"/>
            <p:custDataLst>
              <p:tags r:id="rId2"/>
            </p:custDataLst>
          </p:nvPr>
        </p:nvSpPr>
        <p:spPr/>
        <p:txBody>
          <a:bodyPr/>
          <a:lstStyle/>
          <a:p>
            <a:fld id="{DB825038-3B4D-9D4B-A5C7-69835E2908FE}" type="slidenum">
              <a:rPr lang="fr-CA" smtClean="0"/>
              <a:pPr/>
              <a:t>23</a:t>
            </a:fld>
            <a:endParaRPr lang="fr-CA"/>
          </a:p>
        </p:txBody>
      </p:sp>
      <p:pic>
        <p:nvPicPr>
          <p:cNvPr id="3" name="Image 2">
            <a:extLst>
              <a:ext uri="{FF2B5EF4-FFF2-40B4-BE49-F238E27FC236}">
                <a16:creationId xmlns:a16="http://schemas.microsoft.com/office/drawing/2014/main" id="{4E4808B2-77A9-595F-A827-427B45993E8D}"/>
              </a:ext>
            </a:extLst>
          </p:cNvPr>
          <p:cNvPicPr>
            <a:picLocks noChangeAspect="1"/>
          </p:cNvPicPr>
          <p:nvPr>
            <p:custDataLst>
              <p:tags r:id="rId3"/>
            </p:custDataLst>
          </p:nvPr>
        </p:nvPicPr>
        <p:blipFill>
          <a:blip r:embed="rId11"/>
          <a:stretch>
            <a:fillRect/>
          </a:stretch>
        </p:blipFill>
        <p:spPr>
          <a:xfrm>
            <a:off x="6936595" y="269992"/>
            <a:ext cx="4650353" cy="6418797"/>
          </a:xfrm>
          <a:prstGeom prst="rect">
            <a:avLst/>
          </a:prstGeom>
        </p:spPr>
      </p:pic>
      <p:pic>
        <p:nvPicPr>
          <p:cNvPr id="11" name="Image 10">
            <a:extLst>
              <a:ext uri="{FF2B5EF4-FFF2-40B4-BE49-F238E27FC236}">
                <a16:creationId xmlns:a16="http://schemas.microsoft.com/office/drawing/2014/main" id="{2574549A-F419-FA36-ABB0-61FD99733E8A}"/>
              </a:ext>
            </a:extLst>
          </p:cNvPr>
          <p:cNvPicPr>
            <a:picLocks noChangeAspect="1"/>
          </p:cNvPicPr>
          <p:nvPr>
            <p:custDataLst>
              <p:tags r:id="rId4"/>
            </p:custDataLst>
          </p:nvPr>
        </p:nvPicPr>
        <p:blipFill>
          <a:blip r:embed="rId12"/>
          <a:stretch>
            <a:fillRect/>
          </a:stretch>
        </p:blipFill>
        <p:spPr>
          <a:xfrm>
            <a:off x="441541" y="1668444"/>
            <a:ext cx="1994629" cy="2986776"/>
          </a:xfrm>
          <a:prstGeom prst="rect">
            <a:avLst/>
          </a:prstGeom>
        </p:spPr>
      </p:pic>
      <p:sp>
        <p:nvSpPr>
          <p:cNvPr id="14" name="ZoneTexte 13">
            <a:extLst>
              <a:ext uri="{FF2B5EF4-FFF2-40B4-BE49-F238E27FC236}">
                <a16:creationId xmlns:a16="http://schemas.microsoft.com/office/drawing/2014/main" id="{E4F29B15-5798-5C28-E4F6-BA0A0FF4D147}"/>
              </a:ext>
            </a:extLst>
          </p:cNvPr>
          <p:cNvSpPr txBox="1"/>
          <p:nvPr>
            <p:custDataLst>
              <p:tags r:id="rId5"/>
            </p:custDataLst>
          </p:nvPr>
        </p:nvSpPr>
        <p:spPr>
          <a:xfrm>
            <a:off x="2525175" y="2263806"/>
            <a:ext cx="3878020" cy="954107"/>
          </a:xfrm>
          <a:prstGeom prst="rect">
            <a:avLst/>
          </a:prstGeom>
          <a:noFill/>
        </p:spPr>
        <p:txBody>
          <a:bodyPr wrap="square">
            <a:spAutoFit/>
          </a:bodyPr>
          <a:lstStyle/>
          <a:p>
            <a:r>
              <a:rPr lang="fr-CA" sz="1400" dirty="0">
                <a:hlinkClick r:id="rId13"/>
              </a:rPr>
              <a:t>https://www.mamh.gouv.qc.ca/fileadmin/publications/organisation_municipale/organisation_territoriale/BRO_OrganisationMunicipale_2020.pdf</a:t>
            </a:r>
            <a:endParaRPr lang="fr-CA" sz="1400" dirty="0"/>
          </a:p>
          <a:p>
            <a:endParaRPr lang="fr-CA" sz="1400" dirty="0"/>
          </a:p>
        </p:txBody>
      </p:sp>
      <p:sp>
        <p:nvSpPr>
          <p:cNvPr id="15" name="ZoneTexte 14">
            <a:extLst>
              <a:ext uri="{FF2B5EF4-FFF2-40B4-BE49-F238E27FC236}">
                <a16:creationId xmlns:a16="http://schemas.microsoft.com/office/drawing/2014/main" id="{9DD55B8C-8F51-2837-4CF4-9F83310D6E24}"/>
              </a:ext>
            </a:extLst>
          </p:cNvPr>
          <p:cNvSpPr txBox="1"/>
          <p:nvPr>
            <p:custDataLst>
              <p:tags r:id="rId6"/>
            </p:custDataLst>
          </p:nvPr>
        </p:nvSpPr>
        <p:spPr>
          <a:xfrm>
            <a:off x="5359319" y="2978126"/>
            <a:ext cx="710451" cy="261610"/>
          </a:xfrm>
          <a:prstGeom prst="rect">
            <a:avLst/>
          </a:prstGeom>
          <a:noFill/>
        </p:spPr>
        <p:txBody>
          <a:bodyPr wrap="none" rtlCol="0">
            <a:spAutoFit/>
          </a:bodyPr>
          <a:lstStyle/>
          <a:p>
            <a:r>
              <a:rPr lang="fr-CA" sz="1100" dirty="0">
                <a:latin typeface="+mj-lt"/>
              </a:rPr>
              <a:t>Page 12</a:t>
            </a:r>
          </a:p>
        </p:txBody>
      </p:sp>
      <p:sp>
        <p:nvSpPr>
          <p:cNvPr id="6" name="ZoneTexte 5">
            <a:extLst>
              <a:ext uri="{FF2B5EF4-FFF2-40B4-BE49-F238E27FC236}">
                <a16:creationId xmlns:a16="http://schemas.microsoft.com/office/drawing/2014/main" id="{719D8D45-ABCA-A3B9-52AE-271CDCB2B423}"/>
              </a:ext>
            </a:extLst>
          </p:cNvPr>
          <p:cNvSpPr txBox="1"/>
          <p:nvPr>
            <p:custDataLst>
              <p:tags r:id="rId7"/>
            </p:custDataLst>
          </p:nvPr>
        </p:nvSpPr>
        <p:spPr>
          <a:xfrm>
            <a:off x="441540" y="4655220"/>
            <a:ext cx="7205891" cy="1754326"/>
          </a:xfrm>
          <a:prstGeom prst="rect">
            <a:avLst/>
          </a:prstGeom>
          <a:noFill/>
        </p:spPr>
        <p:txBody>
          <a:bodyPr wrap="square">
            <a:spAutoFit/>
          </a:bodyPr>
          <a:lstStyle/>
          <a:p>
            <a:r>
              <a:rPr lang="fr-CA" dirty="0">
                <a:latin typeface="+mj-lt"/>
              </a:rPr>
              <a:t>Nombre d’organisations locales</a:t>
            </a:r>
          </a:p>
          <a:p>
            <a:r>
              <a:rPr lang="fr-CA" dirty="0">
                <a:latin typeface="+mj-lt"/>
              </a:rPr>
              <a:t>Moins de 10k = </a:t>
            </a:r>
            <a:r>
              <a:rPr lang="fr-CA" b="1" dirty="0">
                <a:latin typeface="+mj-lt"/>
              </a:rPr>
              <a:t>1 001 </a:t>
            </a:r>
            <a:r>
              <a:rPr lang="fr-CA" dirty="0">
                <a:latin typeface="+mj-lt"/>
              </a:rPr>
              <a:t>/ 1 131</a:t>
            </a:r>
          </a:p>
          <a:p>
            <a:r>
              <a:rPr lang="fr-CA" dirty="0">
                <a:latin typeface="+mj-lt"/>
              </a:rPr>
              <a:t>88% total</a:t>
            </a:r>
          </a:p>
          <a:p>
            <a:endParaRPr lang="fr-CA" dirty="0">
              <a:latin typeface="+mj-lt"/>
            </a:endParaRPr>
          </a:p>
          <a:p>
            <a:r>
              <a:rPr lang="fr-CA" dirty="0">
                <a:latin typeface="+mj-lt"/>
              </a:rPr>
              <a:t>Selon la population Ville 100k et plus (10)= 4 043 331</a:t>
            </a:r>
          </a:p>
          <a:p>
            <a:r>
              <a:rPr lang="fr-CA" dirty="0">
                <a:latin typeface="+mj-lt"/>
              </a:rPr>
              <a:t>Selon la population Ville 25k à 100k et plus (36) = 1 660 402</a:t>
            </a:r>
          </a:p>
        </p:txBody>
      </p:sp>
      <p:sp>
        <p:nvSpPr>
          <p:cNvPr id="10" name="ZoneTexte 9">
            <a:extLst>
              <a:ext uri="{FF2B5EF4-FFF2-40B4-BE49-F238E27FC236}">
                <a16:creationId xmlns:a16="http://schemas.microsoft.com/office/drawing/2014/main" id="{C8703247-8BF9-61E6-3173-E77B75C9AD21}"/>
              </a:ext>
            </a:extLst>
          </p:cNvPr>
          <p:cNvSpPr txBox="1"/>
          <p:nvPr>
            <p:custDataLst>
              <p:tags r:id="rId8"/>
            </p:custDataLst>
          </p:nvPr>
        </p:nvSpPr>
        <p:spPr>
          <a:xfrm>
            <a:off x="2514600" y="3462574"/>
            <a:ext cx="6096000" cy="369332"/>
          </a:xfrm>
          <a:prstGeom prst="rect">
            <a:avLst/>
          </a:prstGeom>
          <a:noFill/>
        </p:spPr>
        <p:txBody>
          <a:bodyPr wrap="square">
            <a:spAutoFit/>
          </a:bodyPr>
          <a:lstStyle/>
          <a:p>
            <a:r>
              <a:rPr lang="fr-CA" dirty="0">
                <a:latin typeface="+mj-lt"/>
              </a:rPr>
              <a:t>Population totale (2020) </a:t>
            </a:r>
            <a:r>
              <a:rPr lang="fr-CA" b="1" dirty="0">
                <a:latin typeface="+mj-lt"/>
              </a:rPr>
              <a:t>8 426 075</a:t>
            </a:r>
            <a:endParaRPr lang="fr-CA" b="1" dirty="0"/>
          </a:p>
        </p:txBody>
      </p:sp>
    </p:spTree>
    <p:extLst>
      <p:ext uri="{BB962C8B-B14F-4D97-AF65-F5344CB8AC3E}">
        <p14:creationId xmlns:p14="http://schemas.microsoft.com/office/powerpoint/2010/main" val="890309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1E3B54-A8A8-D209-E713-13C11EFED7AF}"/>
              </a:ext>
            </a:extLst>
          </p:cNvPr>
          <p:cNvSpPr>
            <a:spLocks noGrp="1"/>
          </p:cNvSpPr>
          <p:nvPr>
            <p:ph type="title" idx="4294967295"/>
            <p:custDataLst>
              <p:tags r:id="rId1"/>
            </p:custDataLst>
          </p:nvPr>
        </p:nvSpPr>
        <p:spPr>
          <a:xfrm>
            <a:off x="1666875" y="107950"/>
            <a:ext cx="10525125" cy="1325563"/>
          </a:xfrm>
        </p:spPr>
        <p:txBody>
          <a:bodyPr/>
          <a:lstStyle/>
          <a:p>
            <a:r>
              <a:rPr lang="fr-CA"/>
              <a:t>D’un point de vue </a:t>
            </a:r>
            <a:r>
              <a:rPr lang="fr-CA" dirty="0"/>
              <a:t>(très) </a:t>
            </a:r>
            <a:r>
              <a:rPr lang="fr-CA"/>
              <a:t>personnel</a:t>
            </a:r>
          </a:p>
        </p:txBody>
      </p:sp>
      <p:sp>
        <p:nvSpPr>
          <p:cNvPr id="4" name="Espace réservé du numéro de diapositive 3">
            <a:extLst>
              <a:ext uri="{FF2B5EF4-FFF2-40B4-BE49-F238E27FC236}">
                <a16:creationId xmlns:a16="http://schemas.microsoft.com/office/drawing/2014/main" id="{5D0DAF2E-B6E6-A3CB-726F-F3C4079C2466}"/>
              </a:ext>
            </a:extLst>
          </p:cNvPr>
          <p:cNvSpPr>
            <a:spLocks noGrp="1"/>
          </p:cNvSpPr>
          <p:nvPr>
            <p:ph type="sldNum" sz="quarter" idx="4294967295"/>
            <p:custDataLst>
              <p:tags r:id="rId2"/>
            </p:custDataLst>
          </p:nvPr>
        </p:nvSpPr>
        <p:spPr>
          <a:xfrm>
            <a:off x="9047163" y="6356350"/>
            <a:ext cx="3144837" cy="365125"/>
          </a:xfrm>
        </p:spPr>
        <p:txBody>
          <a:bodyPr/>
          <a:lstStyle/>
          <a:p>
            <a:fld id="{DB825038-3B4D-9D4B-A5C7-69835E2908FE}" type="slidenum">
              <a:rPr lang="fr-CA" smtClean="0"/>
              <a:pPr/>
              <a:t>24</a:t>
            </a:fld>
            <a:endParaRPr lang="fr-CA"/>
          </a:p>
        </p:txBody>
      </p:sp>
      <p:pic>
        <p:nvPicPr>
          <p:cNvPr id="6" name="Image 5">
            <a:extLst>
              <a:ext uri="{FF2B5EF4-FFF2-40B4-BE49-F238E27FC236}">
                <a16:creationId xmlns:a16="http://schemas.microsoft.com/office/drawing/2014/main" id="{D7A0F954-5475-CAF8-6D48-9AF581C28A9A}"/>
              </a:ext>
            </a:extLst>
          </p:cNvPr>
          <p:cNvPicPr>
            <a:picLocks noChangeAspect="1"/>
          </p:cNvPicPr>
          <p:nvPr>
            <p:custDataLst>
              <p:tags r:id="rId3"/>
            </p:custDataLst>
          </p:nvPr>
        </p:nvPicPr>
        <p:blipFill>
          <a:blip r:embed="rId16"/>
          <a:stretch>
            <a:fillRect/>
          </a:stretch>
        </p:blipFill>
        <p:spPr>
          <a:xfrm>
            <a:off x="1666875" y="4193106"/>
            <a:ext cx="2249409" cy="1588722"/>
          </a:xfrm>
          <a:prstGeom prst="rect">
            <a:avLst/>
          </a:prstGeom>
        </p:spPr>
      </p:pic>
      <p:pic>
        <p:nvPicPr>
          <p:cNvPr id="4098" name="Picture 2">
            <a:extLst>
              <a:ext uri="{FF2B5EF4-FFF2-40B4-BE49-F238E27FC236}">
                <a16:creationId xmlns:a16="http://schemas.microsoft.com/office/drawing/2014/main" id="{5C0F4892-9488-3EC2-3F46-150BA22D4B59}"/>
              </a:ext>
            </a:extLst>
          </p:cNvPr>
          <p:cNvPicPr>
            <a:picLocks noChangeAspect="1" noChangeArrowheads="1"/>
          </p:cNvPicPr>
          <p:nvPr>
            <p:custDataLst>
              <p:tags r:id="rId4"/>
            </p:custDataLst>
          </p:nvPr>
        </p:nvPicPr>
        <p:blipFill>
          <a:blip r:embed="rId17">
            <a:extLst>
              <a:ext uri="{28A0092B-C50C-407E-A947-70E740481C1C}">
                <a14:useLocalDpi xmlns:a14="http://schemas.microsoft.com/office/drawing/2010/main" val="0"/>
              </a:ext>
            </a:extLst>
          </a:blip>
          <a:srcRect/>
          <a:stretch>
            <a:fillRect/>
          </a:stretch>
        </p:blipFill>
        <p:spPr bwMode="auto">
          <a:xfrm>
            <a:off x="5533854" y="3838718"/>
            <a:ext cx="2836167" cy="159534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4459E5E8-E3D5-CDFA-10D4-1EA063A902DA}"/>
              </a:ext>
            </a:extLst>
          </p:cNvPr>
          <p:cNvSpPr txBox="1"/>
          <p:nvPr>
            <p:custDataLst>
              <p:tags r:id="rId5"/>
            </p:custDataLst>
          </p:nvPr>
        </p:nvSpPr>
        <p:spPr>
          <a:xfrm>
            <a:off x="5454294" y="5503604"/>
            <a:ext cx="3948500" cy="276999"/>
          </a:xfrm>
          <a:prstGeom prst="rect">
            <a:avLst/>
          </a:prstGeom>
          <a:noFill/>
        </p:spPr>
        <p:txBody>
          <a:bodyPr wrap="square">
            <a:spAutoFit/>
          </a:bodyPr>
          <a:lstStyle/>
          <a:p>
            <a:r>
              <a:rPr lang="fr-CA" sz="1200"/>
              <a:t>https://ev-database.org/car/1106/Nissan-Leaf</a:t>
            </a:r>
          </a:p>
        </p:txBody>
      </p:sp>
      <p:pic>
        <p:nvPicPr>
          <p:cNvPr id="4100" name="Picture 4" descr="Un avion en train d'atterrir au coucher du soleil.">
            <a:extLst>
              <a:ext uri="{FF2B5EF4-FFF2-40B4-BE49-F238E27FC236}">
                <a16:creationId xmlns:a16="http://schemas.microsoft.com/office/drawing/2014/main" id="{9E742270-58A4-1F32-FE7B-E1F9F79472B3}"/>
              </a:ext>
            </a:extLst>
          </p:cNvPr>
          <p:cNvPicPr>
            <a:picLocks noChangeAspect="1" noChangeArrowheads="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8861673" y="3931519"/>
            <a:ext cx="2642565" cy="148644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45908AB4-C42F-7923-4E86-BBF8C3489DE1}"/>
              </a:ext>
            </a:extLst>
          </p:cNvPr>
          <p:cNvSpPr txBox="1"/>
          <p:nvPr>
            <p:custDataLst>
              <p:tags r:id="rId7"/>
            </p:custDataLst>
          </p:nvPr>
        </p:nvSpPr>
        <p:spPr>
          <a:xfrm>
            <a:off x="8861673" y="5354068"/>
            <a:ext cx="1897811" cy="276999"/>
          </a:xfrm>
          <a:prstGeom prst="rect">
            <a:avLst/>
          </a:prstGeom>
          <a:noFill/>
        </p:spPr>
        <p:txBody>
          <a:bodyPr wrap="square">
            <a:spAutoFit/>
          </a:bodyPr>
          <a:lstStyle/>
          <a:p>
            <a:r>
              <a:rPr lang="fr-CA" sz="1200" b="0" i="0">
                <a:effectLst/>
                <a:latin typeface="Radio-Canada"/>
              </a:rPr>
              <a:t>PHOTO : </a:t>
            </a:r>
            <a:r>
              <a:rPr lang="fr-CA" sz="1200" b="0" i="0" err="1">
                <a:effectLst/>
                <a:latin typeface="Radio-Canada"/>
              </a:rPr>
              <a:t>iStock</a:t>
            </a:r>
            <a:endParaRPr lang="fr-CA" sz="1200"/>
          </a:p>
        </p:txBody>
      </p:sp>
      <p:sp>
        <p:nvSpPr>
          <p:cNvPr id="11" name="ZoneTexte 10">
            <a:extLst>
              <a:ext uri="{FF2B5EF4-FFF2-40B4-BE49-F238E27FC236}">
                <a16:creationId xmlns:a16="http://schemas.microsoft.com/office/drawing/2014/main" id="{DB24AC32-3A26-CC4B-0EA2-CEA57766DEC3}"/>
              </a:ext>
            </a:extLst>
          </p:cNvPr>
          <p:cNvSpPr txBox="1"/>
          <p:nvPr>
            <p:custDataLst>
              <p:tags r:id="rId8"/>
            </p:custDataLst>
          </p:nvPr>
        </p:nvSpPr>
        <p:spPr>
          <a:xfrm>
            <a:off x="1584396" y="5739126"/>
            <a:ext cx="1897811" cy="276999"/>
          </a:xfrm>
          <a:prstGeom prst="rect">
            <a:avLst/>
          </a:prstGeom>
          <a:noFill/>
        </p:spPr>
        <p:txBody>
          <a:bodyPr wrap="square">
            <a:spAutoFit/>
          </a:bodyPr>
          <a:lstStyle/>
          <a:p>
            <a:r>
              <a:rPr lang="fr-CA" sz="1200" b="0" i="0" dirty="0">
                <a:effectLst/>
                <a:latin typeface="Radio-Canada"/>
              </a:rPr>
              <a:t>PHOTO : </a:t>
            </a:r>
            <a:r>
              <a:rPr lang="fr-CA" sz="1200" b="0" i="0" dirty="0" err="1">
                <a:effectLst/>
                <a:latin typeface="Radio-Canada"/>
              </a:rPr>
              <a:t>iStock</a:t>
            </a:r>
            <a:endParaRPr lang="fr-CA" sz="1200" dirty="0"/>
          </a:p>
        </p:txBody>
      </p:sp>
      <p:pic>
        <p:nvPicPr>
          <p:cNvPr id="4102" name="Picture 6" descr="Keurig est condamnée à payer 3 M$ pour fausses allégations sur le recyclage  des K-Cup | Radio-Canada.ca">
            <a:extLst>
              <a:ext uri="{FF2B5EF4-FFF2-40B4-BE49-F238E27FC236}">
                <a16:creationId xmlns:a16="http://schemas.microsoft.com/office/drawing/2014/main" id="{5C8E1D7A-2FA1-1CF7-F0AC-2723D58D8D55}"/>
              </a:ext>
            </a:extLst>
          </p:cNvPr>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a:off x="5857160" y="1507182"/>
            <a:ext cx="2356556" cy="1325563"/>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E9B90421-8F21-A282-AA3A-3014DC273849}"/>
              </a:ext>
            </a:extLst>
          </p:cNvPr>
          <p:cNvSpPr txBox="1"/>
          <p:nvPr>
            <p:custDataLst>
              <p:tags r:id="rId10"/>
            </p:custDataLst>
          </p:nvPr>
        </p:nvSpPr>
        <p:spPr>
          <a:xfrm>
            <a:off x="5857160" y="2862211"/>
            <a:ext cx="2356556" cy="276999"/>
          </a:xfrm>
          <a:prstGeom prst="rect">
            <a:avLst/>
          </a:prstGeom>
          <a:noFill/>
        </p:spPr>
        <p:txBody>
          <a:bodyPr wrap="square">
            <a:spAutoFit/>
          </a:bodyPr>
          <a:lstStyle/>
          <a:p>
            <a:r>
              <a:rPr lang="fr-CA" sz="1200" b="0" i="0" dirty="0">
                <a:effectLst/>
                <a:latin typeface="Radio-Canada"/>
              </a:rPr>
              <a:t>PHOTO : Radio-Canada</a:t>
            </a:r>
            <a:endParaRPr lang="fr-CA" sz="1200" dirty="0"/>
          </a:p>
        </p:txBody>
      </p:sp>
      <p:pic>
        <p:nvPicPr>
          <p:cNvPr id="5" name="Image 4">
            <a:extLst>
              <a:ext uri="{FF2B5EF4-FFF2-40B4-BE49-F238E27FC236}">
                <a16:creationId xmlns:a16="http://schemas.microsoft.com/office/drawing/2014/main" id="{34182C96-FF90-EDE2-8A8F-84C027EFBC56}"/>
              </a:ext>
            </a:extLst>
          </p:cNvPr>
          <p:cNvPicPr>
            <a:picLocks noChangeAspect="1"/>
          </p:cNvPicPr>
          <p:nvPr>
            <p:custDataLst>
              <p:tags r:id="rId11"/>
            </p:custDataLst>
          </p:nvPr>
        </p:nvPicPr>
        <p:blipFill>
          <a:blip r:embed="rId20"/>
          <a:stretch>
            <a:fillRect/>
          </a:stretch>
        </p:blipFill>
        <p:spPr>
          <a:xfrm>
            <a:off x="8861673" y="1619304"/>
            <a:ext cx="1581150" cy="723900"/>
          </a:xfrm>
          <a:prstGeom prst="rect">
            <a:avLst/>
          </a:prstGeom>
        </p:spPr>
      </p:pic>
      <p:sp>
        <p:nvSpPr>
          <p:cNvPr id="7" name="ZoneTexte 6">
            <a:extLst>
              <a:ext uri="{FF2B5EF4-FFF2-40B4-BE49-F238E27FC236}">
                <a16:creationId xmlns:a16="http://schemas.microsoft.com/office/drawing/2014/main" id="{AFF881AB-F198-A98A-CD27-B861A0E2B95C}"/>
              </a:ext>
            </a:extLst>
          </p:cNvPr>
          <p:cNvSpPr txBox="1"/>
          <p:nvPr>
            <p:custDataLst>
              <p:tags r:id="rId12"/>
            </p:custDataLst>
          </p:nvPr>
        </p:nvSpPr>
        <p:spPr>
          <a:xfrm>
            <a:off x="8861673" y="2418138"/>
            <a:ext cx="2356556" cy="646331"/>
          </a:xfrm>
          <a:prstGeom prst="rect">
            <a:avLst/>
          </a:prstGeom>
          <a:noFill/>
        </p:spPr>
        <p:txBody>
          <a:bodyPr wrap="square">
            <a:spAutoFit/>
          </a:bodyPr>
          <a:lstStyle/>
          <a:p>
            <a:r>
              <a:rPr lang="fr-CA" sz="1200" dirty="0"/>
              <a:t>https://transitionenergetique.gouv.qc.ca/residentiel/programmes/renoclimat</a:t>
            </a:r>
          </a:p>
        </p:txBody>
      </p:sp>
      <p:pic>
        <p:nvPicPr>
          <p:cNvPr id="12" name="Image 11">
            <a:extLst>
              <a:ext uri="{FF2B5EF4-FFF2-40B4-BE49-F238E27FC236}">
                <a16:creationId xmlns:a16="http://schemas.microsoft.com/office/drawing/2014/main" id="{E0D35963-A525-BB2F-56A8-9D10A3DB3661}"/>
              </a:ext>
            </a:extLst>
          </p:cNvPr>
          <p:cNvPicPr>
            <a:picLocks noChangeAspect="1"/>
          </p:cNvPicPr>
          <p:nvPr>
            <p:custDataLst>
              <p:tags r:id="rId13"/>
            </p:custDataLst>
          </p:nvPr>
        </p:nvPicPr>
        <p:blipFill>
          <a:blip r:embed="rId21">
            <a:clrChange>
              <a:clrFrom>
                <a:srgbClr val="000000"/>
              </a:clrFrom>
              <a:clrTo>
                <a:srgbClr val="000000">
                  <a:alpha val="0"/>
                </a:srgbClr>
              </a:clrTo>
            </a:clrChange>
          </a:blip>
          <a:stretch>
            <a:fillRect/>
          </a:stretch>
        </p:blipFill>
        <p:spPr>
          <a:xfrm>
            <a:off x="1230921" y="1211625"/>
            <a:ext cx="3263405" cy="2672167"/>
          </a:xfrm>
          <a:prstGeom prst="rect">
            <a:avLst/>
          </a:prstGeom>
          <a:solidFill>
            <a:schemeClr val="tx1"/>
          </a:solidFill>
        </p:spPr>
      </p:pic>
    </p:spTree>
    <p:extLst>
      <p:ext uri="{BB962C8B-B14F-4D97-AF65-F5344CB8AC3E}">
        <p14:creationId xmlns:p14="http://schemas.microsoft.com/office/powerpoint/2010/main" val="3094841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6CAAF5-C88D-475E-734A-62ACA1C3E3CF}"/>
              </a:ext>
            </a:extLst>
          </p:cNvPr>
          <p:cNvSpPr>
            <a:spLocks noGrp="1"/>
          </p:cNvSpPr>
          <p:nvPr>
            <p:ph type="title" idx="4294967295"/>
            <p:custDataLst>
              <p:tags r:id="rId1"/>
            </p:custDataLst>
          </p:nvPr>
        </p:nvSpPr>
        <p:spPr>
          <a:xfrm>
            <a:off x="1666875" y="103660"/>
            <a:ext cx="10525125" cy="1325563"/>
          </a:xfrm>
        </p:spPr>
        <p:txBody>
          <a:bodyPr/>
          <a:lstStyle/>
          <a:p>
            <a:r>
              <a:rPr lang="fr-CA" dirty="0"/>
              <a:t>À une échelle planétaire…</a:t>
            </a:r>
          </a:p>
        </p:txBody>
      </p:sp>
      <p:sp>
        <p:nvSpPr>
          <p:cNvPr id="4" name="Espace réservé du numéro de diapositive 3">
            <a:extLst>
              <a:ext uri="{FF2B5EF4-FFF2-40B4-BE49-F238E27FC236}">
                <a16:creationId xmlns:a16="http://schemas.microsoft.com/office/drawing/2014/main" id="{5050D9A5-A7E8-F58A-0DE2-67C8B81115BB}"/>
              </a:ext>
            </a:extLst>
          </p:cNvPr>
          <p:cNvSpPr>
            <a:spLocks noGrp="1"/>
          </p:cNvSpPr>
          <p:nvPr>
            <p:ph type="sldNum" sz="quarter" idx="4294967295"/>
            <p:custDataLst>
              <p:tags r:id="rId2"/>
            </p:custDataLst>
          </p:nvPr>
        </p:nvSpPr>
        <p:spPr>
          <a:xfrm>
            <a:off x="9047163" y="6356350"/>
            <a:ext cx="3144837" cy="365125"/>
          </a:xfrm>
        </p:spPr>
        <p:txBody>
          <a:bodyPr/>
          <a:lstStyle/>
          <a:p>
            <a:fld id="{DB825038-3B4D-9D4B-A5C7-69835E2908FE}" type="slidenum">
              <a:rPr lang="fr-CA" smtClean="0"/>
              <a:pPr/>
              <a:t>25</a:t>
            </a:fld>
            <a:endParaRPr lang="fr-CA"/>
          </a:p>
        </p:txBody>
      </p:sp>
      <p:sp>
        <p:nvSpPr>
          <p:cNvPr id="7" name="ZoneTexte 6">
            <a:extLst>
              <a:ext uri="{FF2B5EF4-FFF2-40B4-BE49-F238E27FC236}">
                <a16:creationId xmlns:a16="http://schemas.microsoft.com/office/drawing/2014/main" id="{7AB29034-5D35-E941-0046-28200F7F7C2A}"/>
              </a:ext>
            </a:extLst>
          </p:cNvPr>
          <p:cNvSpPr txBox="1"/>
          <p:nvPr>
            <p:custDataLst>
              <p:tags r:id="rId3"/>
            </p:custDataLst>
          </p:nvPr>
        </p:nvSpPr>
        <p:spPr>
          <a:xfrm>
            <a:off x="542586" y="3640747"/>
            <a:ext cx="3924771" cy="1569660"/>
          </a:xfrm>
          <a:prstGeom prst="rect">
            <a:avLst/>
          </a:prstGeom>
          <a:noFill/>
        </p:spPr>
        <p:txBody>
          <a:bodyPr wrap="square">
            <a:spAutoFit/>
          </a:bodyPr>
          <a:lstStyle/>
          <a:p>
            <a:r>
              <a:rPr lang="fr-CA" sz="1600" dirty="0">
                <a:hlinkClick r:id="rId8"/>
              </a:rPr>
              <a:t>https://www.weforum.org/reports/global-risks-report-2023</a:t>
            </a:r>
            <a:endParaRPr lang="fr-CA" sz="1600" dirty="0"/>
          </a:p>
          <a:p>
            <a:endParaRPr lang="fr-CA" sz="1600" dirty="0"/>
          </a:p>
          <a:p>
            <a:endParaRPr lang="fr-CA" sz="1600" dirty="0"/>
          </a:p>
          <a:p>
            <a:r>
              <a:rPr lang="fr-CA" sz="1600" dirty="0"/>
              <a:t>Page 6</a:t>
            </a:r>
          </a:p>
          <a:p>
            <a:endParaRPr lang="fr-CA" sz="1600" dirty="0"/>
          </a:p>
        </p:txBody>
      </p:sp>
      <p:pic>
        <p:nvPicPr>
          <p:cNvPr id="8" name="Image 7">
            <a:extLst>
              <a:ext uri="{FF2B5EF4-FFF2-40B4-BE49-F238E27FC236}">
                <a16:creationId xmlns:a16="http://schemas.microsoft.com/office/drawing/2014/main" id="{420334A4-1FD5-025F-DAE9-9692076DB381}"/>
              </a:ext>
            </a:extLst>
          </p:cNvPr>
          <p:cNvPicPr>
            <a:picLocks noChangeAspect="1"/>
          </p:cNvPicPr>
          <p:nvPr>
            <p:custDataLst>
              <p:tags r:id="rId4"/>
            </p:custDataLst>
          </p:nvPr>
        </p:nvPicPr>
        <p:blipFill>
          <a:blip r:embed="rId9"/>
          <a:stretch>
            <a:fillRect/>
          </a:stretch>
        </p:blipFill>
        <p:spPr>
          <a:xfrm>
            <a:off x="614734" y="2031870"/>
            <a:ext cx="3103301" cy="1503492"/>
          </a:xfrm>
          <a:prstGeom prst="rect">
            <a:avLst/>
          </a:prstGeom>
        </p:spPr>
      </p:pic>
      <p:pic>
        <p:nvPicPr>
          <p:cNvPr id="9" name="Image 8">
            <a:extLst>
              <a:ext uri="{FF2B5EF4-FFF2-40B4-BE49-F238E27FC236}">
                <a16:creationId xmlns:a16="http://schemas.microsoft.com/office/drawing/2014/main" id="{5E9959D0-BBB6-C1F5-4D98-A2E1EEFF75EF}"/>
              </a:ext>
            </a:extLst>
          </p:cNvPr>
          <p:cNvPicPr>
            <a:picLocks noChangeAspect="1"/>
          </p:cNvPicPr>
          <p:nvPr>
            <p:custDataLst>
              <p:tags r:id="rId5"/>
            </p:custDataLst>
          </p:nvPr>
        </p:nvPicPr>
        <p:blipFill>
          <a:blip r:embed="rId10"/>
          <a:stretch>
            <a:fillRect/>
          </a:stretch>
        </p:blipFill>
        <p:spPr>
          <a:xfrm>
            <a:off x="4645153" y="1405474"/>
            <a:ext cx="7118982" cy="4373266"/>
          </a:xfrm>
          <a:prstGeom prst="rect">
            <a:avLst/>
          </a:prstGeom>
        </p:spPr>
      </p:pic>
    </p:spTree>
    <p:extLst>
      <p:ext uri="{BB962C8B-B14F-4D97-AF65-F5344CB8AC3E}">
        <p14:creationId xmlns:p14="http://schemas.microsoft.com/office/powerpoint/2010/main" val="2965555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4EE919-2E2A-B7E1-31A6-6DA5C4D5DB82}"/>
              </a:ext>
            </a:extLst>
          </p:cNvPr>
          <p:cNvSpPr>
            <a:spLocks noGrp="1"/>
          </p:cNvSpPr>
          <p:nvPr>
            <p:ph type="sldNum" sz="quarter" idx="4294967295"/>
            <p:custDataLst>
              <p:tags r:id="rId1"/>
            </p:custDataLst>
          </p:nvPr>
        </p:nvSpPr>
        <p:spPr>
          <a:xfrm>
            <a:off x="9047163" y="6356350"/>
            <a:ext cx="3144837" cy="365125"/>
          </a:xfrm>
        </p:spPr>
        <p:txBody>
          <a:bodyPr/>
          <a:lstStyle/>
          <a:p>
            <a:fld id="{DB825038-3B4D-9D4B-A5C7-69835E2908FE}" type="slidenum">
              <a:rPr lang="fr-CA" smtClean="0"/>
              <a:pPr/>
              <a:t>26</a:t>
            </a:fld>
            <a:endParaRPr lang="fr-CA"/>
          </a:p>
        </p:txBody>
      </p:sp>
      <p:pic>
        <p:nvPicPr>
          <p:cNvPr id="8" name="Image 7">
            <a:extLst>
              <a:ext uri="{FF2B5EF4-FFF2-40B4-BE49-F238E27FC236}">
                <a16:creationId xmlns:a16="http://schemas.microsoft.com/office/drawing/2014/main" id="{BFF9EADA-C9A0-054E-25C8-A86314441F1E}"/>
              </a:ext>
            </a:extLst>
          </p:cNvPr>
          <p:cNvPicPr>
            <a:picLocks noChangeAspect="1"/>
          </p:cNvPicPr>
          <p:nvPr>
            <p:custDataLst>
              <p:tags r:id="rId2"/>
            </p:custDataLst>
          </p:nvPr>
        </p:nvPicPr>
        <p:blipFill>
          <a:blip r:embed="rId8"/>
          <a:stretch>
            <a:fillRect/>
          </a:stretch>
        </p:blipFill>
        <p:spPr>
          <a:xfrm>
            <a:off x="1191614" y="1142048"/>
            <a:ext cx="6680170" cy="3300279"/>
          </a:xfrm>
          <a:prstGeom prst="rect">
            <a:avLst/>
          </a:prstGeom>
        </p:spPr>
      </p:pic>
      <p:sp>
        <p:nvSpPr>
          <p:cNvPr id="2" name="Titre 1">
            <a:extLst>
              <a:ext uri="{FF2B5EF4-FFF2-40B4-BE49-F238E27FC236}">
                <a16:creationId xmlns:a16="http://schemas.microsoft.com/office/drawing/2014/main" id="{F0D0A770-05C1-59AF-8A29-B2CD44A18B64}"/>
              </a:ext>
            </a:extLst>
          </p:cNvPr>
          <p:cNvSpPr>
            <a:spLocks noGrp="1"/>
          </p:cNvSpPr>
          <p:nvPr>
            <p:ph type="title" idx="4294967295"/>
            <p:custDataLst>
              <p:tags r:id="rId3"/>
            </p:custDataLst>
          </p:nvPr>
        </p:nvSpPr>
        <p:spPr>
          <a:xfrm>
            <a:off x="1666875" y="0"/>
            <a:ext cx="10525125" cy="1325563"/>
          </a:xfrm>
        </p:spPr>
        <p:txBody>
          <a:bodyPr/>
          <a:lstStyle/>
          <a:p>
            <a:r>
              <a:rPr lang="fr-CA" dirty="0"/>
              <a:t>Conclusions</a:t>
            </a:r>
          </a:p>
        </p:txBody>
      </p:sp>
      <p:sp>
        <p:nvSpPr>
          <p:cNvPr id="3" name="ZoneTexte 2">
            <a:extLst>
              <a:ext uri="{FF2B5EF4-FFF2-40B4-BE49-F238E27FC236}">
                <a16:creationId xmlns:a16="http://schemas.microsoft.com/office/drawing/2014/main" id="{CD46CED5-7674-A5DC-4DD4-F1EA07E30F18}"/>
              </a:ext>
            </a:extLst>
          </p:cNvPr>
          <p:cNvSpPr txBox="1"/>
          <p:nvPr>
            <p:custDataLst>
              <p:tags r:id="rId4"/>
            </p:custDataLst>
          </p:nvPr>
        </p:nvSpPr>
        <p:spPr>
          <a:xfrm>
            <a:off x="8114586" y="1522396"/>
            <a:ext cx="3623108" cy="2769989"/>
          </a:xfrm>
          <a:prstGeom prst="rect">
            <a:avLst/>
          </a:prstGeom>
          <a:noFill/>
        </p:spPr>
        <p:txBody>
          <a:bodyPr wrap="none" rtlCol="0">
            <a:spAutoFit/>
          </a:bodyPr>
          <a:lstStyle/>
          <a:p>
            <a:pPr fontAlgn="auto">
              <a:spcAft>
                <a:spcPts val="0"/>
              </a:spcAft>
            </a:pPr>
            <a:r>
              <a:rPr lang="fr-CA" sz="2800" i="1" dirty="0">
                <a:latin typeface="+mj-lt"/>
              </a:rPr>
              <a:t>Et vous?  </a:t>
            </a:r>
          </a:p>
          <a:p>
            <a:pPr marL="457200" indent="-457200" fontAlgn="auto">
              <a:spcAft>
                <a:spcPts val="0"/>
              </a:spcAft>
              <a:buFont typeface="Arial" panose="020B0604020202020204" pitchFamily="34" charset="0"/>
              <a:buChar char="•"/>
            </a:pPr>
            <a:r>
              <a:rPr lang="fr-CA" sz="2400" i="1" dirty="0">
                <a:latin typeface="+mj-lt"/>
              </a:rPr>
              <a:t>Climatosceptiques? </a:t>
            </a:r>
          </a:p>
          <a:p>
            <a:pPr marL="457200" indent="-457200" fontAlgn="auto">
              <a:spcAft>
                <a:spcPts val="0"/>
              </a:spcAft>
              <a:buFont typeface="Arial" panose="020B0604020202020204" pitchFamily="34" charset="0"/>
              <a:buChar char="•"/>
            </a:pPr>
            <a:r>
              <a:rPr lang="fr-CA" sz="2400" i="1" dirty="0" err="1">
                <a:latin typeface="+mj-lt"/>
              </a:rPr>
              <a:t>Écoanxieux</a:t>
            </a:r>
            <a:r>
              <a:rPr lang="fr-CA" sz="2400" i="1" dirty="0">
                <a:latin typeface="+mj-lt"/>
              </a:rPr>
              <a:t>? </a:t>
            </a:r>
          </a:p>
          <a:p>
            <a:pPr marL="457200" indent="-457200" fontAlgn="auto">
              <a:spcAft>
                <a:spcPts val="0"/>
              </a:spcAft>
              <a:buFont typeface="Arial" panose="020B0604020202020204" pitchFamily="34" charset="0"/>
              <a:buChar char="•"/>
            </a:pPr>
            <a:r>
              <a:rPr lang="fr-CA" sz="2400" i="1" dirty="0">
                <a:latin typeface="+mj-lt"/>
              </a:rPr>
              <a:t>Résilients?</a:t>
            </a:r>
          </a:p>
          <a:p>
            <a:pPr marL="457200" indent="-457200" fontAlgn="auto">
              <a:spcAft>
                <a:spcPts val="0"/>
              </a:spcAft>
              <a:buFont typeface="Arial" panose="020B0604020202020204" pitchFamily="34" charset="0"/>
              <a:buChar char="•"/>
            </a:pPr>
            <a:endParaRPr lang="fr-CA" sz="2800" i="1" dirty="0">
              <a:latin typeface="+mj-lt"/>
            </a:endParaRPr>
          </a:p>
          <a:p>
            <a:pPr fontAlgn="auto">
              <a:spcAft>
                <a:spcPts val="0"/>
              </a:spcAft>
            </a:pPr>
            <a:r>
              <a:rPr lang="fr-CA" sz="2800" i="1" dirty="0">
                <a:latin typeface="+mj-lt"/>
              </a:rPr>
              <a:t>Et votre municipalité?</a:t>
            </a:r>
          </a:p>
          <a:p>
            <a:endParaRPr lang="fr-CA" dirty="0"/>
          </a:p>
        </p:txBody>
      </p:sp>
      <p:grpSp>
        <p:nvGrpSpPr>
          <p:cNvPr id="11" name="Groupe 10">
            <a:extLst>
              <a:ext uri="{FF2B5EF4-FFF2-40B4-BE49-F238E27FC236}">
                <a16:creationId xmlns:a16="http://schemas.microsoft.com/office/drawing/2014/main" id="{42B90DDB-01B7-9A81-CB60-C5C7C1838050}"/>
              </a:ext>
            </a:extLst>
          </p:cNvPr>
          <p:cNvGrpSpPr/>
          <p:nvPr>
            <p:custDataLst>
              <p:tags r:id="rId5"/>
            </p:custDataLst>
          </p:nvPr>
        </p:nvGrpSpPr>
        <p:grpSpPr>
          <a:xfrm>
            <a:off x="682752" y="4420467"/>
            <a:ext cx="11911584" cy="1750703"/>
            <a:chOff x="682752" y="4420467"/>
            <a:chExt cx="11911584" cy="1750703"/>
          </a:xfrm>
        </p:grpSpPr>
        <p:sp>
          <p:nvSpPr>
            <p:cNvPr id="7" name="ZoneTexte 6">
              <a:extLst>
                <a:ext uri="{FF2B5EF4-FFF2-40B4-BE49-F238E27FC236}">
                  <a16:creationId xmlns:a16="http://schemas.microsoft.com/office/drawing/2014/main" id="{69F26DE5-17A8-6EDF-43EA-F6A5D6D8059F}"/>
                </a:ext>
              </a:extLst>
            </p:cNvPr>
            <p:cNvSpPr txBox="1"/>
            <p:nvPr/>
          </p:nvSpPr>
          <p:spPr>
            <a:xfrm>
              <a:off x="682752" y="4420467"/>
              <a:ext cx="11116939" cy="1200329"/>
            </a:xfrm>
            <a:prstGeom prst="rect">
              <a:avLst/>
            </a:prstGeom>
            <a:noFill/>
          </p:spPr>
          <p:txBody>
            <a:bodyPr wrap="square">
              <a:spAutoFit/>
            </a:bodyPr>
            <a:lstStyle/>
            <a:p>
              <a:r>
                <a:rPr lang="fr-CA" dirty="0">
                  <a:latin typeface="+mj-lt"/>
                </a:rPr>
                <a:t>Conclusions sur une note plutôt pessimiste:</a:t>
              </a:r>
            </a:p>
            <a:p>
              <a:r>
                <a:rPr lang="fr-CA" dirty="0">
                  <a:latin typeface="+mj-lt"/>
                </a:rPr>
                <a:t>« </a:t>
              </a:r>
              <a:r>
                <a:rPr lang="fr-CA" i="1" dirty="0">
                  <a:latin typeface="+mj-lt"/>
                </a:rPr>
                <a:t>la fenêtre d’agir se referme […] L’inaction climatique ne signifie pas la fin du monde, mais le monde, lui, sera profondément transformé d’ici la fin du siècle. À moins de changements radicaux, les bouleversements à venir pourraient bien être sans précédent.</a:t>
              </a:r>
              <a:r>
                <a:rPr lang="fr-CA" dirty="0">
                  <a:latin typeface="+mj-lt"/>
                </a:rPr>
                <a:t>» (GIEC 2023).   </a:t>
              </a:r>
            </a:p>
          </p:txBody>
        </p:sp>
        <p:sp>
          <p:nvSpPr>
            <p:cNvPr id="10" name="ZoneTexte 9">
              <a:extLst>
                <a:ext uri="{FF2B5EF4-FFF2-40B4-BE49-F238E27FC236}">
                  <a16:creationId xmlns:a16="http://schemas.microsoft.com/office/drawing/2014/main" id="{4E19BD94-20E6-B3DF-9CE4-B179891B3F96}"/>
                </a:ext>
              </a:extLst>
            </p:cNvPr>
            <p:cNvSpPr txBox="1"/>
            <p:nvPr/>
          </p:nvSpPr>
          <p:spPr>
            <a:xfrm>
              <a:off x="3547872" y="5524839"/>
              <a:ext cx="9046464" cy="646331"/>
            </a:xfrm>
            <a:prstGeom prst="rect">
              <a:avLst/>
            </a:prstGeom>
            <a:noFill/>
          </p:spPr>
          <p:txBody>
            <a:bodyPr wrap="square">
              <a:spAutoFit/>
            </a:bodyPr>
            <a:lstStyle/>
            <a:p>
              <a:r>
                <a:rPr lang="fr-CA" dirty="0">
                  <a:hlinkClick r:id="rId9"/>
                </a:rPr>
                <a:t>https://plus.lapresse.ca/screens/0c2a4c45-9309-4c20-a616-12ca6218cc50%7C_0.html</a:t>
              </a:r>
              <a:endParaRPr lang="fr-CA" dirty="0"/>
            </a:p>
            <a:p>
              <a:endParaRPr lang="fr-CA" dirty="0"/>
            </a:p>
          </p:txBody>
        </p:sp>
      </p:grpSp>
    </p:spTree>
    <p:extLst>
      <p:ext uri="{BB962C8B-B14F-4D97-AF65-F5344CB8AC3E}">
        <p14:creationId xmlns:p14="http://schemas.microsoft.com/office/powerpoint/2010/main" val="365857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ubtitle 25">
            <a:extLst>
              <a:ext uri="{FF2B5EF4-FFF2-40B4-BE49-F238E27FC236}">
                <a16:creationId xmlns:a16="http://schemas.microsoft.com/office/drawing/2014/main" id="{38F05498-CC00-EE40-A4E3-A85F1CBF90BC}"/>
              </a:ext>
            </a:extLst>
          </p:cNvPr>
          <p:cNvSpPr>
            <a:spLocks noGrp="1"/>
          </p:cNvSpPr>
          <p:nvPr>
            <p:ph type="subTitle" idx="1"/>
            <p:custDataLst>
              <p:tags r:id="rId1"/>
            </p:custDataLst>
          </p:nvPr>
        </p:nvSpPr>
        <p:spPr>
          <a:xfrm>
            <a:off x="2818893" y="2358441"/>
            <a:ext cx="7249197" cy="679941"/>
          </a:xfrm>
        </p:spPr>
        <p:txBody>
          <a:bodyPr>
            <a:normAutofit/>
          </a:bodyPr>
          <a:lstStyle/>
          <a:p>
            <a:r>
              <a:rPr lang="fr-CA" sz="3600" dirty="0"/>
              <a:t>MERCI DE VOTRE ATTENTION</a:t>
            </a:r>
          </a:p>
        </p:txBody>
      </p:sp>
      <p:pic>
        <p:nvPicPr>
          <p:cNvPr id="11" name="Image 10">
            <a:extLst>
              <a:ext uri="{FF2B5EF4-FFF2-40B4-BE49-F238E27FC236}">
                <a16:creationId xmlns:a16="http://schemas.microsoft.com/office/drawing/2014/main" id="{5B54C2F3-8405-41CC-B3BB-BDAD96D3F270}"/>
              </a:ext>
            </a:extLst>
          </p:cNvPr>
          <p:cNvPicPr>
            <a:picLocks noChangeAspect="1"/>
          </p:cNvPicPr>
          <p:nvPr>
            <p:custDataLst>
              <p:tags r:id="rId2"/>
            </p:custDataLst>
          </p:nvPr>
        </p:nvPicPr>
        <p:blipFill>
          <a:blip r:embed="rId6"/>
          <a:stretch>
            <a:fillRect/>
          </a:stretch>
        </p:blipFill>
        <p:spPr>
          <a:xfrm>
            <a:off x="633082" y="1236407"/>
            <a:ext cx="1232396" cy="1462005"/>
          </a:xfrm>
          <a:prstGeom prst="rect">
            <a:avLst/>
          </a:prstGeom>
        </p:spPr>
      </p:pic>
      <p:pic>
        <p:nvPicPr>
          <p:cNvPr id="8" name="Image 7" descr="Logo Sécurité civile">
            <a:extLst>
              <a:ext uri="{FF2B5EF4-FFF2-40B4-BE49-F238E27FC236}">
                <a16:creationId xmlns:a16="http://schemas.microsoft.com/office/drawing/2014/main" id="{1E8CDBD1-7DAF-45F1-B0DC-75B5309E6191}"/>
              </a:ext>
            </a:extLst>
          </p:cNvPr>
          <p:cNvPicPr/>
          <p:nvPr>
            <p:custDataLst>
              <p:tags r:id="rId3"/>
            </p:custDataLst>
          </p:nvPr>
        </p:nvPicPr>
        <p:blipFill>
          <a:blip r:embed="rId7" cstate="screen">
            <a:clrChange>
              <a:clrFrom>
                <a:srgbClr val="FFFFFF"/>
              </a:clrFrom>
              <a:clrTo>
                <a:srgbClr val="FFFFFF">
                  <a:alpha val="0"/>
                </a:srgbClr>
              </a:clrTo>
            </a:clrChange>
          </a:blip>
          <a:srcRect/>
          <a:stretch>
            <a:fillRect/>
          </a:stretch>
        </p:blipFill>
        <p:spPr bwMode="auto">
          <a:xfrm>
            <a:off x="5375081" y="3429000"/>
            <a:ext cx="2073349" cy="2126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8394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1673742-6124-F92E-CD41-BD476E22987E}"/>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219200" y="1503875"/>
            <a:ext cx="4876800" cy="408622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AB670B6-89AB-A9F1-BFEF-18B317F1926F}"/>
              </a:ext>
            </a:extLst>
          </p:cNvPr>
          <p:cNvSpPr txBox="1"/>
          <p:nvPr>
            <p:custDataLst>
              <p:tags r:id="rId2"/>
            </p:custDataLst>
          </p:nvPr>
        </p:nvSpPr>
        <p:spPr>
          <a:xfrm>
            <a:off x="6533535" y="2403987"/>
            <a:ext cx="4285340" cy="400110"/>
          </a:xfrm>
          <a:prstGeom prst="rect">
            <a:avLst/>
          </a:prstGeom>
          <a:noFill/>
        </p:spPr>
        <p:txBody>
          <a:bodyPr wrap="none" rtlCol="0">
            <a:spAutoFit/>
          </a:bodyPr>
          <a:lstStyle/>
          <a:p>
            <a:r>
              <a:rPr lang="fr-CA" sz="2000" dirty="0">
                <a:latin typeface="+mj-lt"/>
              </a:rPr>
              <a:t>Avez-vous participé à ce webinaire?</a:t>
            </a:r>
          </a:p>
        </p:txBody>
      </p:sp>
    </p:spTree>
    <p:extLst>
      <p:ext uri="{BB962C8B-B14F-4D97-AF65-F5344CB8AC3E}">
        <p14:creationId xmlns:p14="http://schemas.microsoft.com/office/powerpoint/2010/main" val="2397679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80049F55-8C37-1174-4404-B27843CACEE5}"/>
              </a:ext>
            </a:extLst>
          </p:cNvPr>
          <p:cNvPicPr>
            <a:picLocks noChangeAspect="1"/>
          </p:cNvPicPr>
          <p:nvPr>
            <p:custDataLst>
              <p:tags r:id="rId1"/>
            </p:custDataLst>
          </p:nvPr>
        </p:nvPicPr>
        <p:blipFill>
          <a:blip r:embed="rId4"/>
          <a:stretch>
            <a:fillRect/>
          </a:stretch>
        </p:blipFill>
        <p:spPr>
          <a:xfrm>
            <a:off x="2347643" y="0"/>
            <a:ext cx="9627913" cy="5919524"/>
          </a:xfrm>
          <a:prstGeom prst="rect">
            <a:avLst/>
          </a:prstGeom>
        </p:spPr>
      </p:pic>
      <p:sp>
        <p:nvSpPr>
          <p:cNvPr id="19" name="Espace réservé du texte 18">
            <a:extLst>
              <a:ext uri="{FF2B5EF4-FFF2-40B4-BE49-F238E27FC236}">
                <a16:creationId xmlns:a16="http://schemas.microsoft.com/office/drawing/2014/main" id="{2982C64D-BCD5-3586-D33A-CF7F32075951}"/>
              </a:ext>
            </a:extLst>
          </p:cNvPr>
          <p:cNvSpPr>
            <a:spLocks noGrp="1"/>
          </p:cNvSpPr>
          <p:nvPr>
            <p:ph type="body" idx="13"/>
            <p:custDataLst>
              <p:tags r:id="rId2"/>
            </p:custDataLst>
          </p:nvPr>
        </p:nvSpPr>
        <p:spPr>
          <a:xfrm>
            <a:off x="4533442" y="307855"/>
            <a:ext cx="6029455" cy="467324"/>
          </a:xfrm>
        </p:spPr>
        <p:txBody>
          <a:bodyPr>
            <a:normAutofit lnSpcReduction="10000"/>
          </a:bodyPr>
          <a:lstStyle/>
          <a:p>
            <a:r>
              <a:rPr lang="fr-CA" dirty="0"/>
              <a:t>Contexte géographique</a:t>
            </a:r>
          </a:p>
        </p:txBody>
      </p:sp>
    </p:spTree>
    <p:extLst>
      <p:ext uri="{BB962C8B-B14F-4D97-AF65-F5344CB8AC3E}">
        <p14:creationId xmlns:p14="http://schemas.microsoft.com/office/powerpoint/2010/main" val="476319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texte 18">
            <a:extLst>
              <a:ext uri="{FF2B5EF4-FFF2-40B4-BE49-F238E27FC236}">
                <a16:creationId xmlns:a16="http://schemas.microsoft.com/office/drawing/2014/main" id="{FDF4B0CA-1F0C-F0A3-52AC-9D423F0F214E}"/>
              </a:ext>
            </a:extLst>
          </p:cNvPr>
          <p:cNvSpPr>
            <a:spLocks noGrp="1"/>
          </p:cNvSpPr>
          <p:nvPr>
            <p:ph type="body" idx="13"/>
            <p:custDataLst>
              <p:tags r:id="rId1"/>
            </p:custDataLst>
          </p:nvPr>
        </p:nvSpPr>
        <p:spPr>
          <a:xfrm>
            <a:off x="1487488" y="325689"/>
            <a:ext cx="7888109" cy="997328"/>
          </a:xfrm>
        </p:spPr>
        <p:txBody>
          <a:bodyPr>
            <a:normAutofit/>
          </a:bodyPr>
          <a:lstStyle/>
          <a:p>
            <a:r>
              <a:rPr lang="fr-CA" dirty="0"/>
              <a:t>Le risque d’inondation à l’agglomération de Longueuil</a:t>
            </a:r>
          </a:p>
        </p:txBody>
      </p:sp>
      <p:sp>
        <p:nvSpPr>
          <p:cNvPr id="21" name="ZoneTexte 20">
            <a:extLst>
              <a:ext uri="{FF2B5EF4-FFF2-40B4-BE49-F238E27FC236}">
                <a16:creationId xmlns:a16="http://schemas.microsoft.com/office/drawing/2014/main" id="{A7508048-1574-5896-D39D-6129DB1F57DC}"/>
              </a:ext>
            </a:extLst>
          </p:cNvPr>
          <p:cNvSpPr txBox="1"/>
          <p:nvPr>
            <p:custDataLst>
              <p:tags r:id="rId2"/>
            </p:custDataLst>
          </p:nvPr>
        </p:nvSpPr>
        <p:spPr>
          <a:xfrm>
            <a:off x="1947896" y="1722916"/>
            <a:ext cx="3752950" cy="461665"/>
          </a:xfrm>
          <a:prstGeom prst="rect">
            <a:avLst/>
          </a:prstGeom>
          <a:noFill/>
        </p:spPr>
        <p:txBody>
          <a:bodyPr wrap="none" rtlCol="0">
            <a:spAutoFit/>
          </a:bodyPr>
          <a:lstStyle/>
          <a:p>
            <a:r>
              <a:rPr lang="fr-CA" sz="2400" b="1" dirty="0">
                <a:latin typeface="+mj-lt"/>
              </a:rPr>
              <a:t>Inondations historiques </a:t>
            </a:r>
          </a:p>
        </p:txBody>
      </p:sp>
      <p:sp>
        <p:nvSpPr>
          <p:cNvPr id="22" name="ZoneTexte 21">
            <a:extLst>
              <a:ext uri="{FF2B5EF4-FFF2-40B4-BE49-F238E27FC236}">
                <a16:creationId xmlns:a16="http://schemas.microsoft.com/office/drawing/2014/main" id="{9F3EAE04-E96A-1EDC-10D2-DA5F8A29FCA2}"/>
              </a:ext>
            </a:extLst>
          </p:cNvPr>
          <p:cNvSpPr txBox="1"/>
          <p:nvPr>
            <p:custDataLst>
              <p:tags r:id="rId3"/>
            </p:custDataLst>
          </p:nvPr>
        </p:nvSpPr>
        <p:spPr>
          <a:xfrm>
            <a:off x="1947896" y="2392330"/>
            <a:ext cx="9999011" cy="1200329"/>
          </a:xfrm>
          <a:prstGeom prst="rect">
            <a:avLst/>
          </a:prstGeom>
          <a:noFill/>
        </p:spPr>
        <p:txBody>
          <a:bodyPr wrap="square" rtlCol="0">
            <a:spAutoFit/>
          </a:bodyPr>
          <a:lstStyle/>
          <a:p>
            <a:r>
              <a:rPr lang="fr-CA" i="1" dirty="0">
                <a:latin typeface="+mj-lt"/>
              </a:rPr>
              <a:t>« L’inondation de près de 5 400 résidences, dans les 261 municipalités touchées, a entraîné l’évacuation de plus de 4 000 personnes, le décret de l’état d’urgence à Montréal et à Laval, ainsi que le déploiement des Forces armées canadiennes. Plus de 550 routes ont été inondées, endommagées ou affectées par de nombreux mouvements de terrain. »</a:t>
            </a:r>
          </a:p>
        </p:txBody>
      </p:sp>
      <p:sp>
        <p:nvSpPr>
          <p:cNvPr id="23" name="ZoneTexte 22">
            <a:extLst>
              <a:ext uri="{FF2B5EF4-FFF2-40B4-BE49-F238E27FC236}">
                <a16:creationId xmlns:a16="http://schemas.microsoft.com/office/drawing/2014/main" id="{FF37B562-F683-D133-8A64-B7E613DAE28E}"/>
              </a:ext>
            </a:extLst>
          </p:cNvPr>
          <p:cNvSpPr txBox="1"/>
          <p:nvPr>
            <p:custDataLst>
              <p:tags r:id="rId4"/>
            </p:custDataLst>
          </p:nvPr>
        </p:nvSpPr>
        <p:spPr>
          <a:xfrm>
            <a:off x="8153120" y="3602387"/>
            <a:ext cx="2082621" cy="369332"/>
          </a:xfrm>
          <a:prstGeom prst="rect">
            <a:avLst/>
          </a:prstGeom>
          <a:noFill/>
        </p:spPr>
        <p:txBody>
          <a:bodyPr wrap="none" rtlCol="0">
            <a:spAutoFit/>
          </a:bodyPr>
          <a:lstStyle/>
          <a:p>
            <a:r>
              <a:rPr lang="fr-CA" i="1" dirty="0">
                <a:latin typeface="+mj-lt"/>
              </a:rPr>
              <a:t>Source MELCCFP</a:t>
            </a:r>
          </a:p>
        </p:txBody>
      </p:sp>
      <p:sp>
        <p:nvSpPr>
          <p:cNvPr id="3" name="ZoneTexte 2">
            <a:extLst>
              <a:ext uri="{FF2B5EF4-FFF2-40B4-BE49-F238E27FC236}">
                <a16:creationId xmlns:a16="http://schemas.microsoft.com/office/drawing/2014/main" id="{FA3AEBD2-9B75-C7DF-597E-BFB7943A59D5}"/>
              </a:ext>
            </a:extLst>
          </p:cNvPr>
          <p:cNvSpPr txBox="1"/>
          <p:nvPr>
            <p:custDataLst>
              <p:tags r:id="rId5"/>
            </p:custDataLst>
          </p:nvPr>
        </p:nvSpPr>
        <p:spPr>
          <a:xfrm>
            <a:off x="1897391" y="4167453"/>
            <a:ext cx="9576697" cy="1200329"/>
          </a:xfrm>
          <a:prstGeom prst="rect">
            <a:avLst/>
          </a:prstGeom>
          <a:noFill/>
        </p:spPr>
        <p:txBody>
          <a:bodyPr wrap="square">
            <a:spAutoFit/>
          </a:bodyPr>
          <a:lstStyle/>
          <a:p>
            <a:r>
              <a:rPr lang="fr-CA" i="1" dirty="0">
                <a:latin typeface="+mj-lt"/>
              </a:rPr>
              <a:t>« Le 30 avril , pas moins de 10 149 personnes étaient toujours évacuées dans l'ensemble du Québec, avec 6 681 résidences inondées et 3 458 isolées, selon le bilan national de la Sécurité civile ».  Selon le BAC, pas moins de 310 municipalités ont été touchées par les inondations, et ce, dans toutes les régions administratives du Québec. »</a:t>
            </a:r>
          </a:p>
        </p:txBody>
      </p:sp>
      <p:sp>
        <p:nvSpPr>
          <p:cNvPr id="5" name="ZoneTexte 4">
            <a:extLst>
              <a:ext uri="{FF2B5EF4-FFF2-40B4-BE49-F238E27FC236}">
                <a16:creationId xmlns:a16="http://schemas.microsoft.com/office/drawing/2014/main" id="{6E2C4F9A-EBA1-FA8B-7DD2-D993A0DCBF4A}"/>
              </a:ext>
            </a:extLst>
          </p:cNvPr>
          <p:cNvSpPr txBox="1"/>
          <p:nvPr>
            <p:custDataLst>
              <p:tags r:id="rId6"/>
            </p:custDataLst>
          </p:nvPr>
        </p:nvSpPr>
        <p:spPr>
          <a:xfrm>
            <a:off x="756846" y="2802900"/>
            <a:ext cx="6093372" cy="523220"/>
          </a:xfrm>
          <a:prstGeom prst="rect">
            <a:avLst/>
          </a:prstGeom>
          <a:noFill/>
        </p:spPr>
        <p:txBody>
          <a:bodyPr wrap="square">
            <a:spAutoFit/>
          </a:bodyPr>
          <a:lstStyle/>
          <a:p>
            <a:r>
              <a:rPr lang="fr-CA" sz="2800" dirty="0">
                <a:latin typeface="+mj-lt"/>
              </a:rPr>
              <a:t>2017 </a:t>
            </a:r>
            <a:endParaRPr lang="fr-CA" sz="2800" dirty="0"/>
          </a:p>
        </p:txBody>
      </p:sp>
      <p:sp>
        <p:nvSpPr>
          <p:cNvPr id="7" name="ZoneTexte 6">
            <a:extLst>
              <a:ext uri="{FF2B5EF4-FFF2-40B4-BE49-F238E27FC236}">
                <a16:creationId xmlns:a16="http://schemas.microsoft.com/office/drawing/2014/main" id="{8C0FD7EC-45E8-98E6-F55F-128294DE0B8D}"/>
              </a:ext>
            </a:extLst>
          </p:cNvPr>
          <p:cNvSpPr txBox="1"/>
          <p:nvPr>
            <p:custDataLst>
              <p:tags r:id="rId7"/>
            </p:custDataLst>
          </p:nvPr>
        </p:nvSpPr>
        <p:spPr>
          <a:xfrm>
            <a:off x="756846" y="4582951"/>
            <a:ext cx="6093372" cy="523220"/>
          </a:xfrm>
          <a:prstGeom prst="rect">
            <a:avLst/>
          </a:prstGeom>
          <a:noFill/>
        </p:spPr>
        <p:txBody>
          <a:bodyPr wrap="square">
            <a:spAutoFit/>
          </a:bodyPr>
          <a:lstStyle/>
          <a:p>
            <a:r>
              <a:rPr lang="fr-CA" sz="2800" dirty="0">
                <a:latin typeface="+mj-lt"/>
              </a:rPr>
              <a:t>2019</a:t>
            </a:r>
            <a:endParaRPr lang="fr-CA" sz="2800" dirty="0"/>
          </a:p>
        </p:txBody>
      </p:sp>
    </p:spTree>
    <p:extLst>
      <p:ext uri="{BB962C8B-B14F-4D97-AF65-F5344CB8AC3E}">
        <p14:creationId xmlns:p14="http://schemas.microsoft.com/office/powerpoint/2010/main" val="157294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E663500-C219-F330-FB7C-9E73A960647D}"/>
              </a:ext>
            </a:extLst>
          </p:cNvPr>
          <p:cNvSpPr>
            <a:spLocks noGrp="1"/>
          </p:cNvSpPr>
          <p:nvPr>
            <p:ph type="body" idx="13"/>
            <p:custDataLst>
              <p:tags r:id="rId1"/>
            </p:custDataLst>
          </p:nvPr>
        </p:nvSpPr>
        <p:spPr>
          <a:xfrm>
            <a:off x="1537993" y="118668"/>
            <a:ext cx="9815807" cy="467324"/>
          </a:xfrm>
        </p:spPr>
        <p:txBody>
          <a:bodyPr>
            <a:normAutofit lnSpcReduction="10000"/>
          </a:bodyPr>
          <a:lstStyle/>
          <a:p>
            <a:r>
              <a:rPr lang="fr-CA" dirty="0"/>
              <a:t>Pourquoi?</a:t>
            </a:r>
          </a:p>
        </p:txBody>
      </p:sp>
      <p:pic>
        <p:nvPicPr>
          <p:cNvPr id="5" name="Image 4">
            <a:extLst>
              <a:ext uri="{FF2B5EF4-FFF2-40B4-BE49-F238E27FC236}">
                <a16:creationId xmlns:a16="http://schemas.microsoft.com/office/drawing/2014/main" id="{24023B50-AD59-7D6F-451F-08161667E118}"/>
              </a:ext>
            </a:extLst>
          </p:cNvPr>
          <p:cNvPicPr>
            <a:picLocks noChangeAspect="1"/>
          </p:cNvPicPr>
          <p:nvPr>
            <p:custDataLst>
              <p:tags r:id="rId2"/>
            </p:custDataLst>
          </p:nvPr>
        </p:nvPicPr>
        <p:blipFill>
          <a:blip r:embed="rId7"/>
          <a:stretch>
            <a:fillRect/>
          </a:stretch>
        </p:blipFill>
        <p:spPr>
          <a:xfrm>
            <a:off x="1537993" y="1024292"/>
            <a:ext cx="6048375" cy="1438275"/>
          </a:xfrm>
          <a:prstGeom prst="rect">
            <a:avLst/>
          </a:prstGeom>
        </p:spPr>
      </p:pic>
      <p:pic>
        <p:nvPicPr>
          <p:cNvPr id="7" name="Image 6">
            <a:extLst>
              <a:ext uri="{FF2B5EF4-FFF2-40B4-BE49-F238E27FC236}">
                <a16:creationId xmlns:a16="http://schemas.microsoft.com/office/drawing/2014/main" id="{23AEB98C-F491-B9AF-5595-C91E458BCD9E}"/>
              </a:ext>
            </a:extLst>
          </p:cNvPr>
          <p:cNvPicPr>
            <a:picLocks noChangeAspect="1"/>
          </p:cNvPicPr>
          <p:nvPr>
            <p:custDataLst>
              <p:tags r:id="rId3"/>
            </p:custDataLst>
          </p:nvPr>
        </p:nvPicPr>
        <p:blipFill>
          <a:blip r:embed="rId8"/>
          <a:stretch>
            <a:fillRect/>
          </a:stretch>
        </p:blipFill>
        <p:spPr>
          <a:xfrm>
            <a:off x="7907489" y="1024292"/>
            <a:ext cx="3268778" cy="3575625"/>
          </a:xfrm>
          <a:prstGeom prst="rect">
            <a:avLst/>
          </a:prstGeom>
        </p:spPr>
      </p:pic>
      <p:pic>
        <p:nvPicPr>
          <p:cNvPr id="9" name="Image 8">
            <a:extLst>
              <a:ext uri="{FF2B5EF4-FFF2-40B4-BE49-F238E27FC236}">
                <a16:creationId xmlns:a16="http://schemas.microsoft.com/office/drawing/2014/main" id="{2D8ECD28-0EB8-4034-5522-D05230173857}"/>
              </a:ext>
            </a:extLst>
          </p:cNvPr>
          <p:cNvPicPr>
            <a:picLocks noChangeAspect="1"/>
          </p:cNvPicPr>
          <p:nvPr>
            <p:custDataLst>
              <p:tags r:id="rId4"/>
            </p:custDataLst>
          </p:nvPr>
        </p:nvPicPr>
        <p:blipFill>
          <a:blip r:embed="rId9"/>
          <a:stretch>
            <a:fillRect/>
          </a:stretch>
        </p:blipFill>
        <p:spPr>
          <a:xfrm>
            <a:off x="1537993" y="2609192"/>
            <a:ext cx="4453231" cy="3005847"/>
          </a:xfrm>
          <a:prstGeom prst="rect">
            <a:avLst/>
          </a:prstGeom>
        </p:spPr>
      </p:pic>
      <p:sp>
        <p:nvSpPr>
          <p:cNvPr id="11" name="ZoneTexte 10">
            <a:extLst>
              <a:ext uri="{FF2B5EF4-FFF2-40B4-BE49-F238E27FC236}">
                <a16:creationId xmlns:a16="http://schemas.microsoft.com/office/drawing/2014/main" id="{575E2512-EB43-2A3F-2422-3E3EAFD7286D}"/>
              </a:ext>
            </a:extLst>
          </p:cNvPr>
          <p:cNvSpPr txBox="1"/>
          <p:nvPr>
            <p:custDataLst>
              <p:tags r:id="rId5"/>
            </p:custDataLst>
          </p:nvPr>
        </p:nvSpPr>
        <p:spPr>
          <a:xfrm>
            <a:off x="6200778" y="4730384"/>
            <a:ext cx="6094378" cy="369332"/>
          </a:xfrm>
          <a:prstGeom prst="rect">
            <a:avLst/>
          </a:prstGeom>
          <a:noFill/>
        </p:spPr>
        <p:txBody>
          <a:bodyPr wrap="square">
            <a:spAutoFit/>
          </a:bodyPr>
          <a:lstStyle/>
          <a:p>
            <a:r>
              <a:rPr lang="fr-CA"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niveau de référence est à </a:t>
            </a:r>
            <a:r>
              <a:rPr lang="fr-CA" sz="1800" b="1"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22,50 m </a:t>
            </a:r>
            <a:endParaRPr lang="fr-CA" dirty="0"/>
          </a:p>
        </p:txBody>
      </p:sp>
    </p:spTree>
    <p:extLst>
      <p:ext uri="{BB962C8B-B14F-4D97-AF65-F5344CB8AC3E}">
        <p14:creationId xmlns:p14="http://schemas.microsoft.com/office/powerpoint/2010/main" val="29239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9BF40A6-4DF3-2E7A-E63C-10EDEDF99EA4}"/>
              </a:ext>
            </a:extLst>
          </p:cNvPr>
          <p:cNvSpPr>
            <a:spLocks noGrp="1"/>
          </p:cNvSpPr>
          <p:nvPr>
            <p:ph type="body" idx="13"/>
            <p:custDataLst>
              <p:tags r:id="rId1"/>
            </p:custDataLst>
          </p:nvPr>
        </p:nvSpPr>
        <p:spPr/>
        <p:txBody>
          <a:bodyPr>
            <a:normAutofit lnSpcReduction="10000"/>
          </a:bodyPr>
          <a:lstStyle/>
          <a:p>
            <a:endParaRPr lang="fr-CA"/>
          </a:p>
        </p:txBody>
      </p:sp>
      <p:pic>
        <p:nvPicPr>
          <p:cNvPr id="4" name="Image 3">
            <a:extLst>
              <a:ext uri="{FF2B5EF4-FFF2-40B4-BE49-F238E27FC236}">
                <a16:creationId xmlns:a16="http://schemas.microsoft.com/office/drawing/2014/main" id="{22CBC3B4-0EF4-C2EB-37F8-48CF39694398}"/>
              </a:ext>
            </a:extLst>
          </p:cNvPr>
          <p:cNvPicPr>
            <a:picLocks noChangeAspect="1"/>
          </p:cNvPicPr>
          <p:nvPr>
            <p:custDataLst>
              <p:tags r:id="rId2"/>
            </p:custDataLst>
          </p:nvPr>
        </p:nvPicPr>
        <p:blipFill>
          <a:blip r:embed="rId4"/>
          <a:stretch>
            <a:fillRect/>
          </a:stretch>
        </p:blipFill>
        <p:spPr>
          <a:xfrm>
            <a:off x="0" y="1"/>
            <a:ext cx="11758553" cy="5919524"/>
          </a:xfrm>
          <a:prstGeom prst="rect">
            <a:avLst/>
          </a:prstGeom>
        </p:spPr>
      </p:pic>
    </p:spTree>
    <p:extLst>
      <p:ext uri="{BB962C8B-B14F-4D97-AF65-F5344CB8AC3E}">
        <p14:creationId xmlns:p14="http://schemas.microsoft.com/office/powerpoint/2010/main" val="602762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02F8FF8-FA01-9541-5F63-AD30298E6B0B}"/>
              </a:ext>
            </a:extLst>
          </p:cNvPr>
          <p:cNvSpPr>
            <a:spLocks noGrp="1"/>
          </p:cNvSpPr>
          <p:nvPr>
            <p:ph type="body" idx="13"/>
            <p:custDataLst>
              <p:tags r:id="rId1"/>
            </p:custDataLst>
          </p:nvPr>
        </p:nvSpPr>
        <p:spPr/>
        <p:txBody>
          <a:bodyPr>
            <a:normAutofit lnSpcReduction="10000"/>
          </a:bodyPr>
          <a:lstStyle/>
          <a:p>
            <a:endParaRPr lang="fr-CA"/>
          </a:p>
        </p:txBody>
      </p:sp>
      <p:pic>
        <p:nvPicPr>
          <p:cNvPr id="4" name="Image 3">
            <a:extLst>
              <a:ext uri="{FF2B5EF4-FFF2-40B4-BE49-F238E27FC236}">
                <a16:creationId xmlns:a16="http://schemas.microsoft.com/office/drawing/2014/main" id="{21A8394D-B274-6687-99CC-6F11CD90E7BC}"/>
              </a:ext>
            </a:extLst>
          </p:cNvPr>
          <p:cNvPicPr>
            <a:picLocks noChangeAspect="1"/>
          </p:cNvPicPr>
          <p:nvPr>
            <p:custDataLst>
              <p:tags r:id="rId2"/>
            </p:custDataLst>
          </p:nvPr>
        </p:nvPicPr>
        <p:blipFill>
          <a:blip r:embed="rId4"/>
          <a:stretch>
            <a:fillRect/>
          </a:stretch>
        </p:blipFill>
        <p:spPr>
          <a:xfrm>
            <a:off x="276913" y="1"/>
            <a:ext cx="11638173" cy="5919524"/>
          </a:xfrm>
          <a:prstGeom prst="rect">
            <a:avLst/>
          </a:prstGeom>
        </p:spPr>
      </p:pic>
    </p:spTree>
    <p:extLst>
      <p:ext uri="{BB962C8B-B14F-4D97-AF65-F5344CB8AC3E}">
        <p14:creationId xmlns:p14="http://schemas.microsoft.com/office/powerpoint/2010/main" val="1353901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F32D75-358A-816B-3286-BCD4AAC8FF90}"/>
              </a:ext>
            </a:extLst>
          </p:cNvPr>
          <p:cNvSpPr>
            <a:spLocks noGrp="1"/>
          </p:cNvSpPr>
          <p:nvPr>
            <p:ph type="body" idx="13"/>
            <p:custDataLst>
              <p:tags r:id="rId1"/>
            </p:custDataLst>
          </p:nvPr>
        </p:nvSpPr>
        <p:spPr>
          <a:xfrm>
            <a:off x="1659914" y="468995"/>
            <a:ext cx="5689658" cy="938962"/>
          </a:xfrm>
        </p:spPr>
        <p:txBody>
          <a:bodyPr>
            <a:normAutofit/>
          </a:bodyPr>
          <a:lstStyle/>
          <a:p>
            <a:r>
              <a:rPr lang="fr-CA" dirty="0"/>
              <a:t>Pluies abondantes le 13 septembre 2022</a:t>
            </a:r>
          </a:p>
        </p:txBody>
      </p:sp>
      <p:sp>
        <p:nvSpPr>
          <p:cNvPr id="8" name="ZoneTexte 7">
            <a:extLst>
              <a:ext uri="{FF2B5EF4-FFF2-40B4-BE49-F238E27FC236}">
                <a16:creationId xmlns:a16="http://schemas.microsoft.com/office/drawing/2014/main" id="{5C9B7CE7-5149-AC5B-D4FF-18CB82E54DB0}"/>
              </a:ext>
            </a:extLst>
          </p:cNvPr>
          <p:cNvSpPr txBox="1"/>
          <p:nvPr>
            <p:custDataLst>
              <p:tags r:id="rId2"/>
            </p:custDataLst>
          </p:nvPr>
        </p:nvSpPr>
        <p:spPr>
          <a:xfrm>
            <a:off x="759244" y="3077540"/>
            <a:ext cx="8201876" cy="2862322"/>
          </a:xfrm>
          <a:prstGeom prst="rect">
            <a:avLst/>
          </a:prstGeom>
          <a:noFill/>
        </p:spPr>
        <p:txBody>
          <a:bodyPr wrap="square">
            <a:spAutoFit/>
          </a:bodyPr>
          <a:lstStyle/>
          <a:p>
            <a:r>
              <a:rPr lang="fr-CA" i="1" dirty="0">
                <a:solidFill>
                  <a:srgbClr val="000000"/>
                </a:solidFill>
                <a:effectLst/>
                <a:latin typeface="+mj-lt"/>
                <a:ea typeface="Calibri" panose="020F0502020204030204" pitchFamily="34" charset="0"/>
              </a:rPr>
              <a:t>BILAN DE LA CCO de 19h : L’Ouest de l’agglomération a reçu environ 70 mm de pluie en 30 minutes:</a:t>
            </a:r>
          </a:p>
          <a:p>
            <a:endParaRPr lang="fr-CA" i="1" dirty="0">
              <a:effectLst/>
              <a:latin typeface="+mj-lt"/>
              <a:ea typeface="Calibri" panose="020F0502020204030204" pitchFamily="34" charset="0"/>
            </a:endParaRPr>
          </a:p>
          <a:p>
            <a:pPr marL="342900" lvl="0" indent="-342900">
              <a:buFont typeface="Symbol" panose="05050102010706020507" pitchFamily="18" charset="2"/>
              <a:buChar char=""/>
            </a:pPr>
            <a:r>
              <a:rPr lang="fr-CA" sz="1400" b="1" i="1" dirty="0">
                <a:solidFill>
                  <a:srgbClr val="000000"/>
                </a:solidFill>
                <a:effectLst/>
                <a:latin typeface="+mj-lt"/>
                <a:ea typeface="Times New Roman" panose="02020603050405020304" pitchFamily="18" charset="0"/>
              </a:rPr>
              <a:t>2 622 </a:t>
            </a:r>
            <a:r>
              <a:rPr lang="fr-CA" sz="1400" i="1" dirty="0">
                <a:solidFill>
                  <a:srgbClr val="000000"/>
                </a:solidFill>
                <a:effectLst/>
                <a:latin typeface="+mj-lt"/>
                <a:ea typeface="Times New Roman" panose="02020603050405020304" pitchFamily="18" charset="0"/>
              </a:rPr>
              <a:t>appels transitent sur le système téléphonique entre 17h et 19h le 13 septembre;</a:t>
            </a:r>
            <a:endParaRPr lang="fr-CA" sz="1400" i="1" dirty="0">
              <a:solidFill>
                <a:srgbClr val="000000"/>
              </a:solidFill>
              <a:effectLst/>
              <a:latin typeface="+mj-lt"/>
              <a:ea typeface="Calibri" panose="020F0502020204030204" pitchFamily="34" charset="0"/>
            </a:endParaRPr>
          </a:p>
          <a:p>
            <a:pPr marL="342900" lvl="0" indent="-342900" algn="just">
              <a:buFont typeface="Symbol" panose="05050102010706020507" pitchFamily="18" charset="2"/>
              <a:buChar char=""/>
            </a:pPr>
            <a:r>
              <a:rPr lang="fr-CA" sz="1400" i="1" dirty="0">
                <a:effectLst/>
                <a:latin typeface="+mj-lt"/>
                <a:ea typeface="Times New Roman" panose="02020603050405020304" pitchFamily="18" charset="0"/>
              </a:rPr>
              <a:t>L’équipe des répartiteurs des travaux publics ne suffit pas à répondre aux appels. Le Centre de service aux citoyens (311) ajoute des effectifs;</a:t>
            </a:r>
            <a:endParaRPr lang="fr-CA" sz="1400" i="1" dirty="0">
              <a:effectLst/>
              <a:latin typeface="+mj-lt"/>
              <a:ea typeface="Calibri" panose="020F0502020204030204" pitchFamily="34" charset="0"/>
            </a:endParaRPr>
          </a:p>
          <a:p>
            <a:pPr marL="342900" lvl="0" indent="-342900" algn="just">
              <a:buFont typeface="Symbol" panose="05050102010706020507" pitchFamily="18" charset="2"/>
              <a:buChar char=""/>
            </a:pPr>
            <a:r>
              <a:rPr lang="fr-CA" sz="1400" b="1" i="1" dirty="0">
                <a:effectLst/>
                <a:latin typeface="+mj-lt"/>
                <a:ea typeface="Times New Roman" panose="02020603050405020304" pitchFamily="18" charset="0"/>
              </a:rPr>
              <a:t>175</a:t>
            </a:r>
            <a:r>
              <a:rPr lang="fr-CA" sz="1400" i="1" dirty="0">
                <a:effectLst/>
                <a:latin typeface="+mj-lt"/>
                <a:ea typeface="Times New Roman" panose="02020603050405020304" pitchFamily="18" charset="0"/>
              </a:rPr>
              <a:t> appels au 911 en attente (P41) sur le territoire des 5 villes liées;</a:t>
            </a:r>
            <a:endParaRPr lang="fr-CA" sz="1400" i="1" dirty="0">
              <a:effectLst/>
              <a:latin typeface="+mj-lt"/>
              <a:ea typeface="Calibri" panose="020F0502020204030204" pitchFamily="34" charset="0"/>
            </a:endParaRPr>
          </a:p>
          <a:p>
            <a:pPr marL="342900" lvl="0" indent="-342900" algn="just">
              <a:buFont typeface="Symbol" panose="05050102010706020507" pitchFamily="18" charset="2"/>
              <a:buChar char=""/>
            </a:pPr>
            <a:r>
              <a:rPr lang="fr-CA" sz="1400" i="1" dirty="0">
                <a:effectLst/>
                <a:latin typeface="+mj-lt"/>
                <a:ea typeface="Times New Roman" panose="02020603050405020304" pitchFamily="18" charset="0"/>
              </a:rPr>
              <a:t>Les </a:t>
            </a:r>
            <a:r>
              <a:rPr lang="fr-CA" sz="1400" b="1" i="1" dirty="0">
                <a:effectLst/>
                <a:latin typeface="+mj-lt"/>
                <a:ea typeface="Times New Roman" panose="02020603050405020304" pitchFamily="18" charset="0"/>
              </a:rPr>
              <a:t>11</a:t>
            </a:r>
            <a:r>
              <a:rPr lang="fr-CA" sz="1400" i="1" dirty="0">
                <a:effectLst/>
                <a:latin typeface="+mj-lt"/>
                <a:ea typeface="Times New Roman" panose="02020603050405020304" pitchFamily="18" charset="0"/>
              </a:rPr>
              <a:t> casernes sont sur le terrain et l’ensemble du personnel a été rappelé pour remettre les 11 casernes en devoir pour suffire à la demande;</a:t>
            </a:r>
            <a:endParaRPr lang="fr-CA" sz="1400" i="1" dirty="0">
              <a:effectLst/>
              <a:latin typeface="+mj-lt"/>
              <a:ea typeface="Calibri" panose="020F0502020204030204" pitchFamily="34" charset="0"/>
            </a:endParaRPr>
          </a:p>
          <a:p>
            <a:pPr marL="342900" lvl="0" indent="-342900" algn="just">
              <a:buFont typeface="Symbol" panose="05050102010706020507" pitchFamily="18" charset="2"/>
              <a:buChar char=""/>
            </a:pPr>
            <a:r>
              <a:rPr lang="fr-CA" sz="1400" i="1" dirty="0">
                <a:effectLst/>
                <a:latin typeface="+mj-lt"/>
                <a:ea typeface="Times New Roman" panose="02020603050405020304" pitchFamily="18" charset="0"/>
              </a:rPr>
              <a:t>Les stations de pompage sont en alerte;</a:t>
            </a:r>
            <a:endParaRPr lang="fr-CA" sz="1400" i="1" dirty="0">
              <a:effectLst/>
              <a:latin typeface="+mj-lt"/>
              <a:ea typeface="Calibri" panose="020F0502020204030204" pitchFamily="34" charset="0"/>
            </a:endParaRPr>
          </a:p>
          <a:p>
            <a:pPr marL="342900" lvl="0" indent="-342900" algn="just">
              <a:buFont typeface="Symbol" panose="05050102010706020507" pitchFamily="18" charset="2"/>
              <a:buChar char=""/>
            </a:pPr>
            <a:r>
              <a:rPr lang="fr-CA" sz="1400" i="1" dirty="0">
                <a:effectLst/>
                <a:latin typeface="+mj-lt"/>
                <a:ea typeface="Times New Roman" panose="02020603050405020304" pitchFamily="18" charset="0"/>
              </a:rPr>
              <a:t>Les communications ont diffusé des messages d’information sur les plateformes numériques de la Ville.</a:t>
            </a:r>
            <a:endParaRPr lang="fr-CA" sz="1400" i="1" dirty="0">
              <a:effectLst/>
              <a:latin typeface="+mj-lt"/>
              <a:ea typeface="Calibri" panose="020F0502020204030204" pitchFamily="34" charset="0"/>
            </a:endParaRPr>
          </a:p>
        </p:txBody>
      </p:sp>
      <p:sp>
        <p:nvSpPr>
          <p:cNvPr id="10" name="ZoneTexte 9">
            <a:extLst>
              <a:ext uri="{FF2B5EF4-FFF2-40B4-BE49-F238E27FC236}">
                <a16:creationId xmlns:a16="http://schemas.microsoft.com/office/drawing/2014/main" id="{FC286102-0AE6-A8DA-7D26-14BCAC54ADA4}"/>
              </a:ext>
            </a:extLst>
          </p:cNvPr>
          <p:cNvSpPr txBox="1"/>
          <p:nvPr>
            <p:custDataLst>
              <p:tags r:id="rId3"/>
            </p:custDataLst>
          </p:nvPr>
        </p:nvSpPr>
        <p:spPr>
          <a:xfrm>
            <a:off x="9262677" y="3415309"/>
            <a:ext cx="2515236" cy="2462213"/>
          </a:xfrm>
          <a:prstGeom prst="rect">
            <a:avLst/>
          </a:prstGeom>
          <a:noFill/>
        </p:spPr>
        <p:txBody>
          <a:bodyPr wrap="square">
            <a:spAutoFit/>
          </a:bodyPr>
          <a:lstStyle/>
          <a:p>
            <a:pPr marL="285750" indent="-285750">
              <a:buFont typeface="Arial" panose="020B0604020202020204" pitchFamily="34" charset="0"/>
              <a:buChar char="•"/>
            </a:pPr>
            <a:r>
              <a:rPr lang="fr-CA" sz="1400" dirty="0">
                <a:solidFill>
                  <a:srgbClr val="242424"/>
                </a:solidFill>
                <a:effectLst/>
                <a:latin typeface="Segoe UI" panose="020B0502040204020203" pitchFamily="34" charset="0"/>
                <a:ea typeface="Calibri" panose="020F0502020204030204" pitchFamily="34" charset="0"/>
              </a:rPr>
              <a:t>Direction générale</a:t>
            </a:r>
            <a:endParaRPr lang="fr-CA" sz="1400" dirty="0">
              <a:effectLst/>
              <a:latin typeface="Calibri" panose="020F0502020204030204" pitchFamily="34" charset="0"/>
              <a:ea typeface="Calibri" panose="020F0502020204030204" pitchFamily="34" charset="0"/>
            </a:endParaRPr>
          </a:p>
          <a:p>
            <a:pPr marL="285750" indent="-285750" algn="l">
              <a:buFont typeface="Arial" panose="020B0604020202020204" pitchFamily="34" charset="0"/>
              <a:buChar char="•"/>
            </a:pPr>
            <a:r>
              <a:rPr lang="fr-CA" sz="1400" dirty="0">
                <a:solidFill>
                  <a:srgbClr val="242424"/>
                </a:solidFill>
                <a:effectLst/>
                <a:latin typeface="Segoe UI" panose="020B0502040204020203" pitchFamily="34" charset="0"/>
                <a:ea typeface="Calibri" panose="020F0502020204030204" pitchFamily="34" charset="0"/>
              </a:rPr>
              <a:t>Travaux publics</a:t>
            </a:r>
            <a:endParaRPr lang="fr-CA" sz="1400" dirty="0">
              <a:effectLst/>
              <a:latin typeface="Calibri" panose="020F0502020204030204" pitchFamily="34" charset="0"/>
              <a:ea typeface="Calibri" panose="020F0502020204030204" pitchFamily="34" charset="0"/>
            </a:endParaRPr>
          </a:p>
          <a:p>
            <a:pPr marL="285750" indent="-285750" algn="l">
              <a:buFont typeface="Arial" panose="020B0604020202020204" pitchFamily="34" charset="0"/>
              <a:buChar char="•"/>
            </a:pPr>
            <a:r>
              <a:rPr lang="fr-CA" sz="1400" dirty="0">
                <a:solidFill>
                  <a:srgbClr val="242424"/>
                </a:solidFill>
                <a:effectLst/>
                <a:latin typeface="Segoe UI" panose="020B0502040204020203" pitchFamily="34" charset="0"/>
                <a:ea typeface="Calibri" panose="020F0502020204030204" pitchFamily="34" charset="0"/>
              </a:rPr>
              <a:t>SSIAL</a:t>
            </a:r>
            <a:endParaRPr lang="fr-CA" sz="1400" dirty="0">
              <a:effectLst/>
              <a:latin typeface="Calibri" panose="020F0502020204030204" pitchFamily="34" charset="0"/>
              <a:ea typeface="Calibri" panose="020F0502020204030204" pitchFamily="34" charset="0"/>
            </a:endParaRPr>
          </a:p>
          <a:p>
            <a:pPr marL="285750" indent="-285750" algn="l">
              <a:buFont typeface="Arial" panose="020B0604020202020204" pitchFamily="34" charset="0"/>
              <a:buChar char="•"/>
            </a:pPr>
            <a:r>
              <a:rPr lang="fr-CA" sz="1400" dirty="0">
                <a:solidFill>
                  <a:srgbClr val="242424"/>
                </a:solidFill>
                <a:effectLst/>
                <a:latin typeface="Segoe UI" panose="020B0502040204020203" pitchFamily="34" charset="0"/>
                <a:ea typeface="Calibri" panose="020F0502020204030204" pitchFamily="34" charset="0"/>
              </a:rPr>
              <a:t>SPAL </a:t>
            </a:r>
          </a:p>
          <a:p>
            <a:pPr marL="285750" indent="-285750" algn="l">
              <a:buFont typeface="Arial" panose="020B0604020202020204" pitchFamily="34" charset="0"/>
              <a:buChar char="•"/>
            </a:pPr>
            <a:r>
              <a:rPr lang="fr-CA" sz="1400" dirty="0">
                <a:solidFill>
                  <a:srgbClr val="242424"/>
                </a:solidFill>
                <a:effectLst/>
                <a:latin typeface="Segoe UI" panose="020B0502040204020203" pitchFamily="34" charset="0"/>
                <a:ea typeface="Calibri" panose="020F0502020204030204" pitchFamily="34" charset="0"/>
              </a:rPr>
              <a:t>9-1-1</a:t>
            </a:r>
            <a:endParaRPr lang="fr-CA" sz="14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fr-CA" sz="1400" dirty="0">
                <a:solidFill>
                  <a:srgbClr val="242424"/>
                </a:solidFill>
                <a:effectLst/>
                <a:latin typeface="Segoe UI" panose="020B0502040204020203" pitchFamily="34" charset="0"/>
                <a:ea typeface="Calibri" panose="020F0502020204030204" pitchFamily="34" charset="0"/>
              </a:rPr>
              <a:t>Centre de services aux citoyens (311);</a:t>
            </a:r>
          </a:p>
          <a:p>
            <a:pPr marL="285750" indent="-285750">
              <a:buFont typeface="Arial" panose="020B0604020202020204" pitchFamily="34" charset="0"/>
              <a:buChar char="•"/>
            </a:pPr>
            <a:r>
              <a:rPr lang="fr-CA" sz="1400" dirty="0">
                <a:solidFill>
                  <a:srgbClr val="242424"/>
                </a:solidFill>
                <a:latin typeface="Segoe UI" panose="020B0502040204020203" pitchFamily="34" charset="0"/>
                <a:ea typeface="Calibri" panose="020F0502020204030204" pitchFamily="34" charset="0"/>
              </a:rPr>
              <a:t>Communications</a:t>
            </a:r>
            <a:endParaRPr lang="fr-CA" sz="1400" dirty="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fr-CA" sz="1400" dirty="0">
                <a:solidFill>
                  <a:srgbClr val="242424"/>
                </a:solidFill>
                <a:effectLst/>
                <a:latin typeface="Segoe UI" panose="020B0502040204020203" pitchFamily="34" charset="0"/>
                <a:ea typeface="Calibri" panose="020F0502020204030204" pitchFamily="34" charset="0"/>
              </a:rPr>
              <a:t>Gestion des eaux</a:t>
            </a:r>
            <a:endParaRPr lang="fr-CA" sz="1400" dirty="0">
              <a:effectLst/>
              <a:latin typeface="Calibri" panose="020F0502020204030204" pitchFamily="34" charset="0"/>
              <a:ea typeface="Calibri" panose="020F0502020204030204" pitchFamily="34" charset="0"/>
            </a:endParaRPr>
          </a:p>
          <a:p>
            <a:pPr marL="285750" indent="-285750" algn="l">
              <a:buFont typeface="Arial" panose="020B0604020202020204" pitchFamily="34" charset="0"/>
              <a:buChar char="•"/>
            </a:pPr>
            <a:r>
              <a:rPr lang="fr-CA" sz="1400" dirty="0">
                <a:solidFill>
                  <a:srgbClr val="242424"/>
                </a:solidFill>
                <a:effectLst/>
                <a:latin typeface="Segoe UI" panose="020B0502040204020203" pitchFamily="34" charset="0"/>
                <a:ea typeface="Calibri" panose="020F0502020204030204" pitchFamily="34" charset="0"/>
              </a:rPr>
              <a:t>Génie</a:t>
            </a:r>
          </a:p>
          <a:p>
            <a:pPr marL="285750" indent="-285750" algn="l">
              <a:buFont typeface="Arial" panose="020B0604020202020204" pitchFamily="34" charset="0"/>
              <a:buChar char="•"/>
            </a:pPr>
            <a:r>
              <a:rPr lang="fr-CA" sz="1400" dirty="0">
                <a:solidFill>
                  <a:srgbClr val="242424"/>
                </a:solidFill>
                <a:latin typeface="Segoe UI" panose="020B0502040204020203" pitchFamily="34" charset="0"/>
                <a:ea typeface="Calibri" panose="020F0502020204030204" pitchFamily="34" charset="0"/>
              </a:rPr>
              <a:t>Loisirs</a:t>
            </a:r>
            <a:endParaRPr lang="fr-CA" sz="1400" dirty="0">
              <a:effectLst/>
              <a:latin typeface="Calibri" panose="020F0502020204030204" pitchFamily="34" charset="0"/>
              <a:ea typeface="Calibri" panose="020F0502020204030204" pitchFamily="34" charset="0"/>
            </a:endParaRPr>
          </a:p>
        </p:txBody>
      </p:sp>
      <p:pic>
        <p:nvPicPr>
          <p:cNvPr id="1026" name="Picture 2" descr="Pluies diluviennes: Montréal poursuivi pour 3,1 millions | La Presse">
            <a:extLst>
              <a:ext uri="{FF2B5EF4-FFF2-40B4-BE49-F238E27FC236}">
                <a16:creationId xmlns:a16="http://schemas.microsoft.com/office/drawing/2014/main" id="{43AC9F00-6454-2A01-3035-B18AAA3ABE0E}"/>
              </a:ext>
            </a:extLst>
          </p:cNvPr>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6120428" y="120298"/>
            <a:ext cx="1934630" cy="128766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06A748FE-03B3-F928-AD15-9A91B6F934E1}"/>
              </a:ext>
            </a:extLst>
          </p:cNvPr>
          <p:cNvSpPr txBox="1"/>
          <p:nvPr>
            <p:custDataLst>
              <p:tags r:id="rId5"/>
            </p:custDataLst>
          </p:nvPr>
        </p:nvSpPr>
        <p:spPr>
          <a:xfrm>
            <a:off x="6087848" y="1533763"/>
            <a:ext cx="1094002" cy="600164"/>
          </a:xfrm>
          <a:prstGeom prst="rect">
            <a:avLst/>
          </a:prstGeom>
          <a:noFill/>
        </p:spPr>
        <p:txBody>
          <a:bodyPr wrap="square" rtlCol="0">
            <a:spAutoFit/>
          </a:bodyPr>
          <a:lstStyle/>
          <a:p>
            <a:r>
              <a:rPr lang="fr-CA" sz="1100" dirty="0">
                <a:latin typeface="+mj-lt"/>
              </a:rPr>
              <a:t>Source de l’image: La Presse</a:t>
            </a:r>
          </a:p>
        </p:txBody>
      </p:sp>
      <p:pic>
        <p:nvPicPr>
          <p:cNvPr id="6" name="Image 5">
            <a:extLst>
              <a:ext uri="{FF2B5EF4-FFF2-40B4-BE49-F238E27FC236}">
                <a16:creationId xmlns:a16="http://schemas.microsoft.com/office/drawing/2014/main" id="{2A8D4A33-FA77-02EF-E5FC-6F1B2319061A}"/>
              </a:ext>
            </a:extLst>
          </p:cNvPr>
          <p:cNvPicPr>
            <a:picLocks noChangeAspect="1"/>
          </p:cNvPicPr>
          <p:nvPr>
            <p:custDataLst>
              <p:tags r:id="rId6"/>
            </p:custDataLst>
          </p:nvPr>
        </p:nvPicPr>
        <p:blipFill>
          <a:blip r:embed="rId9"/>
          <a:stretch>
            <a:fillRect/>
          </a:stretch>
        </p:blipFill>
        <p:spPr>
          <a:xfrm>
            <a:off x="7181850" y="120297"/>
            <a:ext cx="5010150" cy="2647950"/>
          </a:xfrm>
          <a:prstGeom prst="rect">
            <a:avLst/>
          </a:prstGeom>
        </p:spPr>
      </p:pic>
    </p:spTree>
    <p:extLst>
      <p:ext uri="{BB962C8B-B14F-4D97-AF65-F5344CB8AC3E}">
        <p14:creationId xmlns:p14="http://schemas.microsoft.com/office/powerpoint/2010/main" val="15167742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6"/>
</p:tagLst>
</file>

<file path=ppt/tags/tag104.xml><?xml version="1.0" encoding="utf-8"?>
<p:tagLst xmlns:a="http://schemas.openxmlformats.org/drawingml/2006/main" xmlns:r="http://schemas.openxmlformats.org/officeDocument/2006/relationships" xmlns:p="http://schemas.openxmlformats.org/presentationml/2006/main">
  <p:tag name="NUM" val="7"/>
</p:tagLst>
</file>

<file path=ppt/tags/tag105.xml><?xml version="1.0" encoding="utf-8"?>
<p:tagLst xmlns:a="http://schemas.openxmlformats.org/drawingml/2006/main" xmlns:r="http://schemas.openxmlformats.org/officeDocument/2006/relationships" xmlns:p="http://schemas.openxmlformats.org/presentationml/2006/main">
  <p:tag name="NUM" val="8"/>
</p:tagLst>
</file>

<file path=ppt/tags/tag106.xml><?xml version="1.0" encoding="utf-8"?>
<p:tagLst xmlns:a="http://schemas.openxmlformats.org/drawingml/2006/main" xmlns:r="http://schemas.openxmlformats.org/officeDocument/2006/relationships" xmlns:p="http://schemas.openxmlformats.org/presentationml/2006/main">
  <p:tag name="NUM" val="9"/>
</p:tagLst>
</file>

<file path=ppt/tags/tag107.xml><?xml version="1.0" encoding="utf-8"?>
<p:tagLst xmlns:a="http://schemas.openxmlformats.org/drawingml/2006/main" xmlns:r="http://schemas.openxmlformats.org/officeDocument/2006/relationships" xmlns:p="http://schemas.openxmlformats.org/presentationml/2006/main">
  <p:tag name="NUM" val="10"/>
</p:tagLst>
</file>

<file path=ppt/tags/tag108.xml><?xml version="1.0" encoding="utf-8"?>
<p:tagLst xmlns:a="http://schemas.openxmlformats.org/drawingml/2006/main" xmlns:r="http://schemas.openxmlformats.org/officeDocument/2006/relationships" xmlns:p="http://schemas.openxmlformats.org/presentationml/2006/main">
  <p:tag name="NUM" val="11"/>
</p:tagLst>
</file>

<file path=ppt/tags/tag109.xml><?xml version="1.0" encoding="utf-8"?>
<p:tagLst xmlns:a="http://schemas.openxmlformats.org/drawingml/2006/main" xmlns:r="http://schemas.openxmlformats.org/officeDocument/2006/relationships" xmlns:p="http://schemas.openxmlformats.org/presentationml/2006/main">
  <p:tag name="NUM" val="12"/>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13"/>
</p:tagLst>
</file>

<file path=ppt/tags/tag111.xml><?xml version="1.0" encoding="utf-8"?>
<p:tagLst xmlns:a="http://schemas.openxmlformats.org/drawingml/2006/main" xmlns:r="http://schemas.openxmlformats.org/officeDocument/2006/relationships" xmlns:p="http://schemas.openxmlformats.org/presentationml/2006/main">
  <p:tag name="NUM" val="14"/>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7"/>
</p:tagLst>
</file>

<file path=ppt/tags/tag121.xml><?xml version="1.0" encoding="utf-8"?>
<p:tagLst xmlns:a="http://schemas.openxmlformats.org/drawingml/2006/main" xmlns:r="http://schemas.openxmlformats.org/officeDocument/2006/relationships" xmlns:p="http://schemas.openxmlformats.org/presentationml/2006/main">
  <p:tag name="NUM" val="8"/>
</p:tagLst>
</file>

<file path=ppt/tags/tag122.xml><?xml version="1.0" encoding="utf-8"?>
<p:tagLst xmlns:a="http://schemas.openxmlformats.org/drawingml/2006/main" xmlns:r="http://schemas.openxmlformats.org/officeDocument/2006/relationships" xmlns:p="http://schemas.openxmlformats.org/presentationml/2006/main">
  <p:tag name="NUM" val="9"/>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3"/>
</p:tagLst>
</file>

<file path=ppt/tags/tag129.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5"/>
</p:tagLst>
</file>

<file path=ppt/tags/tag131.xml><?xml version="1.0" encoding="utf-8"?>
<p:tagLst xmlns:a="http://schemas.openxmlformats.org/drawingml/2006/main" xmlns:r="http://schemas.openxmlformats.org/officeDocument/2006/relationships" xmlns:p="http://schemas.openxmlformats.org/presentationml/2006/main">
  <p:tag name="NUM" val="6"/>
</p:tagLst>
</file>

<file path=ppt/tags/tag132.xml><?xml version="1.0" encoding="utf-8"?>
<p:tagLst xmlns:a="http://schemas.openxmlformats.org/drawingml/2006/main" xmlns:r="http://schemas.openxmlformats.org/officeDocument/2006/relationships" xmlns:p="http://schemas.openxmlformats.org/presentationml/2006/main">
  <p:tag name="NUM" val="7"/>
</p:tagLst>
</file>

<file path=ppt/tags/tag133.xml><?xml version="1.0" encoding="utf-8"?>
<p:tagLst xmlns:a="http://schemas.openxmlformats.org/drawingml/2006/main" xmlns:r="http://schemas.openxmlformats.org/officeDocument/2006/relationships" xmlns:p="http://schemas.openxmlformats.org/presentationml/2006/main">
  <p:tag name="NUM" val="8"/>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3"/>
</p:tagLst>
</file>

<file path=ppt/tags/tag137.xml><?xml version="1.0" encoding="utf-8"?>
<p:tagLst xmlns:a="http://schemas.openxmlformats.org/drawingml/2006/main" xmlns:r="http://schemas.openxmlformats.org/officeDocument/2006/relationships" xmlns:p="http://schemas.openxmlformats.org/presentationml/2006/main">
  <p:tag name="NUM" val="4"/>
</p:tagLst>
</file>

<file path=ppt/tags/tag138.xml><?xml version="1.0" encoding="utf-8"?>
<p:tagLst xmlns:a="http://schemas.openxmlformats.org/drawingml/2006/main" xmlns:r="http://schemas.openxmlformats.org/officeDocument/2006/relationships" xmlns:p="http://schemas.openxmlformats.org/presentationml/2006/main">
  <p:tag name="NUM" val="5"/>
</p:tagLst>
</file>

<file path=ppt/tags/tag139.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7"/>
</p:tagLst>
</file>

<file path=ppt/tags/tag141.xml><?xml version="1.0" encoding="utf-8"?>
<p:tagLst xmlns:a="http://schemas.openxmlformats.org/drawingml/2006/main" xmlns:r="http://schemas.openxmlformats.org/officeDocument/2006/relationships" xmlns:p="http://schemas.openxmlformats.org/presentationml/2006/main">
  <p:tag name="NUM" val="8"/>
</p:tagLst>
</file>

<file path=ppt/tags/tag142.xml><?xml version="1.0" encoding="utf-8"?>
<p:tagLst xmlns:a="http://schemas.openxmlformats.org/drawingml/2006/main" xmlns:r="http://schemas.openxmlformats.org/officeDocument/2006/relationships" xmlns:p="http://schemas.openxmlformats.org/presentationml/2006/main">
  <p:tag name="NUM" val="9"/>
</p:tagLst>
</file>

<file path=ppt/tags/tag143.xml><?xml version="1.0" encoding="utf-8"?>
<p:tagLst xmlns:a="http://schemas.openxmlformats.org/drawingml/2006/main" xmlns:r="http://schemas.openxmlformats.org/officeDocument/2006/relationships" xmlns:p="http://schemas.openxmlformats.org/presentationml/2006/main">
  <p:tag name="NUM" val="10"/>
</p:tagLst>
</file>

<file path=ppt/tags/tag144.xml><?xml version="1.0" encoding="utf-8"?>
<p:tagLst xmlns:a="http://schemas.openxmlformats.org/drawingml/2006/main" xmlns:r="http://schemas.openxmlformats.org/officeDocument/2006/relationships" xmlns:p="http://schemas.openxmlformats.org/presentationml/2006/main">
  <p:tag name="NUM" val="11"/>
</p:tagLst>
</file>

<file path=ppt/tags/tag145.xml><?xml version="1.0" encoding="utf-8"?>
<p:tagLst xmlns:a="http://schemas.openxmlformats.org/drawingml/2006/main" xmlns:r="http://schemas.openxmlformats.org/officeDocument/2006/relationships" xmlns:p="http://schemas.openxmlformats.org/presentationml/2006/main">
  <p:tag name="NUM" val="12"/>
</p:tagLst>
</file>

<file path=ppt/tags/tag146.xml><?xml version="1.0" encoding="utf-8"?>
<p:tagLst xmlns:a="http://schemas.openxmlformats.org/drawingml/2006/main" xmlns:r="http://schemas.openxmlformats.org/officeDocument/2006/relationships" xmlns:p="http://schemas.openxmlformats.org/presentationml/2006/main">
  <p:tag name="NUM" val="13"/>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5"/>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NUM" val="5"/>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7"/>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6"/>
</p:tagLst>
</file>

<file path=ppt/tags/tag56.xml><?xml version="1.0" encoding="utf-8"?>
<p:tagLst xmlns:a="http://schemas.openxmlformats.org/drawingml/2006/main" xmlns:r="http://schemas.openxmlformats.org/officeDocument/2006/relationships" xmlns:p="http://schemas.openxmlformats.org/presentationml/2006/main">
  <p:tag name="NUM" val="7"/>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7"/>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7"/>
</p:tagLst>
</file>

<file path=ppt/tags/tag71.xml><?xml version="1.0" encoding="utf-8"?>
<p:tagLst xmlns:a="http://schemas.openxmlformats.org/drawingml/2006/main" xmlns:r="http://schemas.openxmlformats.org/officeDocument/2006/relationships" xmlns:p="http://schemas.openxmlformats.org/presentationml/2006/main">
  <p:tag name="NUM" val="8"/>
</p:tagLst>
</file>

<file path=ppt/tags/tag72.xml><?xml version="1.0" encoding="utf-8"?>
<p:tagLst xmlns:a="http://schemas.openxmlformats.org/drawingml/2006/main" xmlns:r="http://schemas.openxmlformats.org/officeDocument/2006/relationships" xmlns:p="http://schemas.openxmlformats.org/presentationml/2006/main">
  <p:tag name="NUM" val="9"/>
</p:tagLst>
</file>

<file path=ppt/tags/tag73.xml><?xml version="1.0" encoding="utf-8"?>
<p:tagLst xmlns:a="http://schemas.openxmlformats.org/drawingml/2006/main" xmlns:r="http://schemas.openxmlformats.org/officeDocument/2006/relationships" xmlns:p="http://schemas.openxmlformats.org/presentationml/2006/main">
  <p:tag name="NUM" val="10"/>
</p:tagLst>
</file>

<file path=ppt/tags/tag74.xml><?xml version="1.0" encoding="utf-8"?>
<p:tagLst xmlns:a="http://schemas.openxmlformats.org/drawingml/2006/main" xmlns:r="http://schemas.openxmlformats.org/officeDocument/2006/relationships" xmlns:p="http://schemas.openxmlformats.org/presentationml/2006/main">
  <p:tag name="NUM" val="11"/>
</p:tagLst>
</file>

<file path=ppt/tags/tag75.xml><?xml version="1.0" encoding="utf-8"?>
<p:tagLst xmlns:a="http://schemas.openxmlformats.org/drawingml/2006/main" xmlns:r="http://schemas.openxmlformats.org/officeDocument/2006/relationships" xmlns:p="http://schemas.openxmlformats.org/presentationml/2006/main">
  <p:tag name="NUM" val="12"/>
</p:tagLst>
</file>

<file path=ppt/tags/tag76.xml><?xml version="1.0" encoding="utf-8"?>
<p:tagLst xmlns:a="http://schemas.openxmlformats.org/drawingml/2006/main" xmlns:r="http://schemas.openxmlformats.org/officeDocument/2006/relationships" xmlns:p="http://schemas.openxmlformats.org/presentationml/2006/main">
  <p:tag name="NUM" val="13"/>
</p:tagLst>
</file>

<file path=ppt/tags/tag77.xml><?xml version="1.0" encoding="utf-8"?>
<p:tagLst xmlns:a="http://schemas.openxmlformats.org/drawingml/2006/main" xmlns:r="http://schemas.openxmlformats.org/officeDocument/2006/relationships" xmlns:p="http://schemas.openxmlformats.org/presentationml/2006/main">
  <p:tag name="NUM" val="14"/>
</p:tagLst>
</file>

<file path=ppt/tags/tag78.xml><?xml version="1.0" encoding="utf-8"?>
<p:tagLst xmlns:a="http://schemas.openxmlformats.org/drawingml/2006/main" xmlns:r="http://schemas.openxmlformats.org/officeDocument/2006/relationships" xmlns:p="http://schemas.openxmlformats.org/presentationml/2006/main">
  <p:tag name="NUM" val="15"/>
</p:tagLst>
</file>

<file path=ppt/tags/tag79.xml><?xml version="1.0" encoding="utf-8"?>
<p:tagLst xmlns:a="http://schemas.openxmlformats.org/drawingml/2006/main" xmlns:r="http://schemas.openxmlformats.org/officeDocument/2006/relationships" xmlns:p="http://schemas.openxmlformats.org/presentationml/2006/main">
  <p:tag name="NUM" val="16"/>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17"/>
</p:tagLst>
</file>

<file path=ppt/tags/tag81.xml><?xml version="1.0" encoding="utf-8"?>
<p:tagLst xmlns:a="http://schemas.openxmlformats.org/drawingml/2006/main" xmlns:r="http://schemas.openxmlformats.org/officeDocument/2006/relationships" xmlns:p="http://schemas.openxmlformats.org/presentationml/2006/main">
  <p:tag name="NUM" val="18"/>
</p:tagLst>
</file>

<file path=ppt/tags/tag82.xml><?xml version="1.0" encoding="utf-8"?>
<p:tagLst xmlns:a="http://schemas.openxmlformats.org/drawingml/2006/main" xmlns:r="http://schemas.openxmlformats.org/officeDocument/2006/relationships" xmlns:p="http://schemas.openxmlformats.org/presentationml/2006/main">
  <p:tag name="NUM" val="19"/>
</p:tagLst>
</file>

<file path=ppt/tags/tag83.xml><?xml version="1.0" encoding="utf-8"?>
<p:tagLst xmlns:a="http://schemas.openxmlformats.org/drawingml/2006/main" xmlns:r="http://schemas.openxmlformats.org/officeDocument/2006/relationships" xmlns:p="http://schemas.openxmlformats.org/presentationml/2006/main">
  <p:tag name="NUM" val="20"/>
</p:tagLst>
</file>

<file path=ppt/tags/tag84.xml><?xml version="1.0" encoding="utf-8"?>
<p:tagLst xmlns:a="http://schemas.openxmlformats.org/drawingml/2006/main" xmlns:r="http://schemas.openxmlformats.org/officeDocument/2006/relationships" xmlns:p="http://schemas.openxmlformats.org/presentationml/2006/main">
  <p:tag name="NUM" val="21"/>
</p:tagLst>
</file>

<file path=ppt/tags/tag85.xml><?xml version="1.0" encoding="utf-8"?>
<p:tagLst xmlns:a="http://schemas.openxmlformats.org/drawingml/2006/main" xmlns:r="http://schemas.openxmlformats.org/officeDocument/2006/relationships" xmlns:p="http://schemas.openxmlformats.org/presentationml/2006/main">
  <p:tag name="NUM" val="22"/>
</p:tagLst>
</file>

<file path=ppt/tags/tag86.xml><?xml version="1.0" encoding="utf-8"?>
<p:tagLst xmlns:a="http://schemas.openxmlformats.org/drawingml/2006/main" xmlns:r="http://schemas.openxmlformats.org/officeDocument/2006/relationships" xmlns:p="http://schemas.openxmlformats.org/presentationml/2006/main">
  <p:tag name="NUM" val="23"/>
</p:tagLst>
</file>

<file path=ppt/tags/tag87.xml><?xml version="1.0" encoding="utf-8"?>
<p:tagLst xmlns:a="http://schemas.openxmlformats.org/drawingml/2006/main" xmlns:r="http://schemas.openxmlformats.org/officeDocument/2006/relationships" xmlns:p="http://schemas.openxmlformats.org/presentationml/2006/main">
  <p:tag name="NUM" val="24"/>
</p:tagLst>
</file>

<file path=ppt/tags/tag88.xml><?xml version="1.0" encoding="utf-8"?>
<p:tagLst xmlns:a="http://schemas.openxmlformats.org/drawingml/2006/main" xmlns:r="http://schemas.openxmlformats.org/officeDocument/2006/relationships" xmlns:p="http://schemas.openxmlformats.org/presentationml/2006/main">
  <p:tag name="NUM" val="25"/>
</p:tagLst>
</file>

<file path=ppt/tags/tag89.xml><?xml version="1.0" encoding="utf-8"?>
<p:tagLst xmlns:a="http://schemas.openxmlformats.org/drawingml/2006/main" xmlns:r="http://schemas.openxmlformats.org/officeDocument/2006/relationships" xmlns:p="http://schemas.openxmlformats.org/presentationml/2006/main">
  <p:tag name="NUM" val="26"/>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4c85035-bd24-4d8a-8150-b55624e6dc02">
      <Terms xmlns="http://schemas.microsoft.com/office/infopath/2007/PartnerControls"/>
    </lcf76f155ced4ddcb4097134ff3c332f>
    <TaxCatchAll xmlns="29c60453-64a1-4b65-866b-5d56f4c17b2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BCF474BC652B4AADC214D39FC803B2" ma:contentTypeVersion="12" ma:contentTypeDescription="Crée un document." ma:contentTypeScope="" ma:versionID="6c48e7b68a7dc2096669d997a533c699">
  <xsd:schema xmlns:xsd="http://www.w3.org/2001/XMLSchema" xmlns:xs="http://www.w3.org/2001/XMLSchema" xmlns:p="http://schemas.microsoft.com/office/2006/metadata/properties" xmlns:ns2="29c60453-64a1-4b65-866b-5d56f4c17b2b" xmlns:ns3="54c85035-bd24-4d8a-8150-b55624e6dc02" targetNamespace="http://schemas.microsoft.com/office/2006/metadata/properties" ma:root="true" ma:fieldsID="f764a786a89213faa81180feb8adfc30" ns2:_="" ns3:_="">
    <xsd:import namespace="29c60453-64a1-4b65-866b-5d56f4c17b2b"/>
    <xsd:import namespace="54c85035-bd24-4d8a-8150-b55624e6dc0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c60453-64a1-4b65-866b-5d56f4c17b2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b64eb356-14bb-444c-abd1-fbc237be0234}" ma:internalName="TaxCatchAll" ma:showField="CatchAllData" ma:web="29c60453-64a1-4b65-866b-5d56f4c17b2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4c85035-bd24-4d8a-8150-b55624e6dc0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179b70c5-0cba-4530-ad77-807b05f5118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4E8173-56AB-485C-93DF-29C35671EF2B}">
  <ds:schemaRefs>
    <ds:schemaRef ds:uri="http://schemas.microsoft.com/sharepoint/v3/contenttype/forms"/>
  </ds:schemaRefs>
</ds:datastoreItem>
</file>

<file path=customXml/itemProps2.xml><?xml version="1.0" encoding="utf-8"?>
<ds:datastoreItem xmlns:ds="http://schemas.openxmlformats.org/officeDocument/2006/customXml" ds:itemID="{46F89CF6-7D11-4FEC-9FCA-F5F90151C4E2}">
  <ds:schemaRefs>
    <ds:schemaRef ds:uri="http://schemas.microsoft.com/office/2006/metadata/properties"/>
    <ds:schemaRef ds:uri="http://schemas.microsoft.com/office/infopath/2007/PartnerControls"/>
    <ds:schemaRef ds:uri="54c85035-bd24-4d8a-8150-b55624e6dc02"/>
    <ds:schemaRef ds:uri="29c60453-64a1-4b65-866b-5d56f4c17b2b"/>
  </ds:schemaRefs>
</ds:datastoreItem>
</file>

<file path=customXml/itemProps3.xml><?xml version="1.0" encoding="utf-8"?>
<ds:datastoreItem xmlns:ds="http://schemas.openxmlformats.org/officeDocument/2006/customXml" ds:itemID="{B8BF58F3-642C-4611-9D8C-692F9D6C65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c60453-64a1-4b65-866b-5d56f4c17b2b"/>
    <ds:schemaRef ds:uri="54c85035-bd24-4d8a-8150-b55624e6dc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Modèle_Plan de communication 2016</Template>
  <TotalTime>12447</TotalTime>
  <Words>2115</Words>
  <Application>Microsoft Office PowerPoint</Application>
  <PresentationFormat>Grand écran</PresentationFormat>
  <Paragraphs>263</Paragraphs>
  <Slides>27</Slides>
  <Notes>15</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27</vt:i4>
      </vt:variant>
    </vt:vector>
  </HeadingPairs>
  <TitlesOfParts>
    <vt:vector size="38" baseType="lpstr">
      <vt:lpstr>Arial</vt:lpstr>
      <vt:lpstr>Calibri</vt:lpstr>
      <vt:lpstr>Franklin Gothic Medium</vt:lpstr>
      <vt:lpstr>Graphik-Regular</vt:lpstr>
      <vt:lpstr>Open Sans</vt:lpstr>
      <vt:lpstr>Radio-Canada</vt:lpstr>
      <vt:lpstr>Roboto</vt:lpstr>
      <vt:lpstr>Segoe UI</vt:lpstr>
      <vt:lpstr>Symbol</vt:lpstr>
      <vt:lpstr>Times New Roman</vt:lpstr>
      <vt:lpstr>2_Conception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plan municipal de sécurité civile de la Ville de Longueuil</vt:lpstr>
      <vt:lpstr>Présentation PowerPoint</vt:lpstr>
      <vt:lpstr>Présentation PowerPoint</vt:lpstr>
      <vt:lpstr>Présentation PowerPoint</vt:lpstr>
      <vt:lpstr>Présentation PowerPoint</vt:lpstr>
      <vt:lpstr>Présentation PowerPoint</vt:lpstr>
      <vt:lpstr>Les effets sur la prestation de services des Villes</vt:lpstr>
      <vt:lpstr>Présentation PowerPoint</vt:lpstr>
      <vt:lpstr>Le contexte municipal</vt:lpstr>
      <vt:lpstr>D’un point de vue (très) personnel</vt:lpstr>
      <vt:lpstr>À une échelle planétaire…</vt:lpstr>
      <vt:lpstr>Conclusions</vt:lpstr>
      <vt:lpstr>Présentation PowerPoint</vt:lpstr>
    </vt:vector>
  </TitlesOfParts>
  <Company>Ville de Longueuil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de communication</dc:title>
  <dc:creator>Sauvé, Stéphanie</dc:creator>
  <cp:lastModifiedBy>Jasmine Lafleur</cp:lastModifiedBy>
  <cp:revision>669</cp:revision>
  <cp:lastPrinted>2018-02-21T19:49:47Z</cp:lastPrinted>
  <dcterms:created xsi:type="dcterms:W3CDTF">2017-02-08T15:19:57Z</dcterms:created>
  <dcterms:modified xsi:type="dcterms:W3CDTF">2023-07-05T12:47:31Z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0x01010039BCF474BC652B4AADC214D39FC803B2</vt:lpwstr>
  </property>
</Properties>
</file>