
<file path=[Content_Types].xml><?xml version="1.0" encoding="utf-8"?>
<Types xmlns="http://schemas.openxmlformats.org/package/2006/content-types">
  <Default Extension="gif" ContentType="image/gif"/>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359" r:id="rId3"/>
    <p:sldId id="412" r:id="rId4"/>
    <p:sldId id="413" r:id="rId5"/>
    <p:sldId id="417" r:id="rId6"/>
    <p:sldId id="418" r:id="rId7"/>
    <p:sldId id="419" r:id="rId8"/>
    <p:sldId id="420" r:id="rId9"/>
    <p:sldId id="421" r:id="rId10"/>
    <p:sldId id="422" r:id="rId11"/>
    <p:sldId id="423" r:id="rId12"/>
    <p:sldId id="414" r:id="rId13"/>
    <p:sldId id="415" r:id="rId14"/>
    <p:sldId id="424" r:id="rId15"/>
    <p:sldId id="425" r:id="rId16"/>
    <p:sldId id="426" r:id="rId17"/>
    <p:sldId id="427" r:id="rId18"/>
    <p:sldId id="431" r:id="rId19"/>
    <p:sldId id="429" r:id="rId20"/>
    <p:sldId id="430" r:id="rId21"/>
    <p:sldId id="416" r:id="rId22"/>
    <p:sldId id="428" r:id="rId23"/>
    <p:sldId id="432" r:id="rId24"/>
    <p:sldId id="433" r:id="rId25"/>
    <p:sldId id="434" r:id="rId26"/>
    <p:sldId id="436" r:id="rId27"/>
    <p:sldId id="435" r:id="rId28"/>
    <p:sldId id="406"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58AE02"/>
    <a:srgbClr val="E9D8A9"/>
    <a:srgbClr val="95E569"/>
    <a:srgbClr val="CFCFCF"/>
    <a:srgbClr val="DDDDDD"/>
    <a:srgbClr val="FFFF99"/>
    <a:srgbClr val="D9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436" autoAdjust="0"/>
  </p:normalViewPr>
  <p:slideViewPr>
    <p:cSldViewPr>
      <p:cViewPr varScale="1">
        <p:scale>
          <a:sx n="65" d="100"/>
          <a:sy n="65" d="100"/>
        </p:scale>
        <p:origin x="13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0" d="100"/>
          <a:sy n="80" d="100"/>
        </p:scale>
        <p:origin x="-148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535A931-C3C0-44EE-BFAE-D073D74BC7B5}"/>
              </a:ext>
            </a:extLst>
          </p:cNvPr>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lvl1pPr>
          </a:lstStyle>
          <a:p>
            <a:endParaRPr lang="fr-CA" altLang="en-US"/>
          </a:p>
        </p:txBody>
      </p:sp>
      <p:sp>
        <p:nvSpPr>
          <p:cNvPr id="34819" name="Rectangle 3">
            <a:extLst>
              <a:ext uri="{FF2B5EF4-FFF2-40B4-BE49-F238E27FC236}">
                <a16:creationId xmlns:a16="http://schemas.microsoft.com/office/drawing/2014/main" id="{FE2ED095-F1FC-4070-BE76-41B3DEE7F190}"/>
              </a:ext>
            </a:extLst>
          </p:cNvPr>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fr-CA" altLang="en-US"/>
          </a:p>
        </p:txBody>
      </p:sp>
      <p:sp>
        <p:nvSpPr>
          <p:cNvPr id="34820" name="Rectangle 4">
            <a:extLst>
              <a:ext uri="{FF2B5EF4-FFF2-40B4-BE49-F238E27FC236}">
                <a16:creationId xmlns:a16="http://schemas.microsoft.com/office/drawing/2014/main" id="{D88844DE-F932-4568-8224-0F8D470E27A6}"/>
              </a:ext>
            </a:extLst>
          </p:cNvPr>
          <p:cNvSpPr>
            <a:spLocks noGrp="1" noChangeArrowheads="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lvl1pPr>
          </a:lstStyle>
          <a:p>
            <a:endParaRPr lang="fr-CA" altLang="en-US"/>
          </a:p>
        </p:txBody>
      </p:sp>
      <p:sp>
        <p:nvSpPr>
          <p:cNvPr id="34821" name="Rectangle 5">
            <a:extLst>
              <a:ext uri="{FF2B5EF4-FFF2-40B4-BE49-F238E27FC236}">
                <a16:creationId xmlns:a16="http://schemas.microsoft.com/office/drawing/2014/main" id="{481E4439-760A-4F10-965A-C5F3196961D1}"/>
              </a:ext>
            </a:extLst>
          </p:cNvPr>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vl1pPr>
          </a:lstStyle>
          <a:p>
            <a:fld id="{5AA06969-085A-4F5A-BA62-1B1A5E5D0FA6}"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CF5D343-D65E-4B37-B865-5B08500093B2}"/>
              </a:ext>
            </a:extLst>
          </p:cNvPr>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lvl1pPr>
          </a:lstStyle>
          <a:p>
            <a:endParaRPr lang="fr-CA" altLang="en-US"/>
          </a:p>
        </p:txBody>
      </p:sp>
      <p:sp>
        <p:nvSpPr>
          <p:cNvPr id="36867" name="Rectangle 3">
            <a:extLst>
              <a:ext uri="{FF2B5EF4-FFF2-40B4-BE49-F238E27FC236}">
                <a16:creationId xmlns:a16="http://schemas.microsoft.com/office/drawing/2014/main" id="{283DD8BA-41A5-4B3E-903F-BB40BA39B7B5}"/>
              </a:ext>
            </a:extLst>
          </p:cNvPr>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fr-CA" altLang="en-US"/>
          </a:p>
        </p:txBody>
      </p:sp>
      <p:sp>
        <p:nvSpPr>
          <p:cNvPr id="23556" name="Rectangle 4">
            <a:extLst>
              <a:ext uri="{FF2B5EF4-FFF2-40B4-BE49-F238E27FC236}">
                <a16:creationId xmlns:a16="http://schemas.microsoft.com/office/drawing/2014/main" id="{E00E310C-6234-4117-A110-02D4C0F3828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a:extLst>
              <a:ext uri="{FF2B5EF4-FFF2-40B4-BE49-F238E27FC236}">
                <a16:creationId xmlns:a16="http://schemas.microsoft.com/office/drawing/2014/main" id="{064F952A-84B6-460E-8EE7-6294B5983144}"/>
              </a:ext>
            </a:extLst>
          </p:cNvPr>
          <p:cNvSpPr>
            <a:spLocks noGrp="1" noChangeArrowheads="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6870" name="Rectangle 6">
            <a:extLst>
              <a:ext uri="{FF2B5EF4-FFF2-40B4-BE49-F238E27FC236}">
                <a16:creationId xmlns:a16="http://schemas.microsoft.com/office/drawing/2014/main" id="{3D4F9962-3E72-4E12-A351-34CDE4BBBA56}"/>
              </a:ext>
            </a:extLst>
          </p:cNvPr>
          <p:cNvSpPr>
            <a:spLocks noGrp="1" noChangeArrowheads="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lvl1pPr>
          </a:lstStyle>
          <a:p>
            <a:endParaRPr lang="fr-CA" altLang="en-US"/>
          </a:p>
        </p:txBody>
      </p:sp>
      <p:sp>
        <p:nvSpPr>
          <p:cNvPr id="36871" name="Rectangle 7">
            <a:extLst>
              <a:ext uri="{FF2B5EF4-FFF2-40B4-BE49-F238E27FC236}">
                <a16:creationId xmlns:a16="http://schemas.microsoft.com/office/drawing/2014/main" id="{2BB67D13-0BDE-4B7C-B8B2-612D58F56F29}"/>
              </a:ext>
            </a:extLst>
          </p:cNvPr>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vl1pPr>
          </a:lstStyle>
          <a:p>
            <a:fld id="{15606C4D-FB4F-41BC-88D3-834E18DD0BDB}" type="slidenum">
              <a:rPr lang="en-US" altLang="en-US"/>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gradFill rotWithShape="0">
          <a:gsLst>
            <a:gs pos="0">
              <a:schemeClr val="bg1"/>
            </a:gs>
            <a:gs pos="100000">
              <a:srgbClr val="9BC3EB"/>
            </a:gs>
          </a:gsLst>
          <a:lin ang="5400000" scaled="1"/>
        </a:gradFill>
        <a:effectLst/>
      </p:bgPr>
    </p:bg>
    <p:spTree>
      <p:nvGrpSpPr>
        <p:cNvPr id="1" name=""/>
        <p:cNvGrpSpPr/>
        <p:nvPr/>
      </p:nvGrpSpPr>
      <p:grpSpPr>
        <a:xfrm>
          <a:off x="0" y="0"/>
          <a:ext cx="0" cy="0"/>
          <a:chOff x="0" y="0"/>
          <a:chExt cx="0" cy="0"/>
        </a:xfrm>
      </p:grpSpPr>
      <p:sp>
        <p:nvSpPr>
          <p:cNvPr id="4" name="Freeform 7" descr="Picture2">
            <a:extLst>
              <a:ext uri="{FF2B5EF4-FFF2-40B4-BE49-F238E27FC236}">
                <a16:creationId xmlns:a16="http://schemas.microsoft.com/office/drawing/2014/main" id="{5A5B5541-B95C-45D8-A6AC-CA011C7F2E31}"/>
              </a:ext>
            </a:extLst>
          </p:cNvPr>
          <p:cNvSpPr>
            <a:spLocks/>
          </p:cNvSpPr>
          <p:nvPr userDrawn="1"/>
        </p:nvSpPr>
        <p:spPr bwMode="gray">
          <a:xfrm>
            <a:off x="-14288" y="4292600"/>
            <a:ext cx="9164638" cy="2592388"/>
          </a:xfrm>
          <a:custGeom>
            <a:avLst/>
            <a:gdLst/>
            <a:ahLst/>
            <a:cxnLst>
              <a:cxn ang="0">
                <a:pos x="9" y="633"/>
              </a:cxn>
              <a:cxn ang="0">
                <a:pos x="1710" y="1182"/>
              </a:cxn>
              <a:cxn ang="0">
                <a:pos x="5773" y="0"/>
              </a:cxn>
              <a:cxn ang="0">
                <a:pos x="5773" y="1633"/>
              </a:cxn>
              <a:cxn ang="0">
                <a:pos x="0" y="1630"/>
              </a:cxn>
              <a:cxn ang="0">
                <a:pos x="9" y="633"/>
              </a:cxn>
            </a:cxnLst>
            <a:rect l="0" t="0" r="r" b="b"/>
            <a:pathLst>
              <a:path w="5773" h="1633">
                <a:moveTo>
                  <a:pt x="9" y="633"/>
                </a:moveTo>
                <a:cubicBezTo>
                  <a:pt x="27" y="588"/>
                  <a:pt x="695" y="1099"/>
                  <a:pt x="1710" y="1182"/>
                </a:cubicBezTo>
                <a:cubicBezTo>
                  <a:pt x="2725" y="1265"/>
                  <a:pt x="3871" y="1008"/>
                  <a:pt x="5773" y="0"/>
                </a:cubicBezTo>
                <a:lnTo>
                  <a:pt x="5773" y="1633"/>
                </a:lnTo>
                <a:lnTo>
                  <a:pt x="0" y="1630"/>
                </a:lnTo>
                <a:lnTo>
                  <a:pt x="9" y="633"/>
                </a:lnTo>
                <a:close/>
              </a:path>
            </a:pathLst>
          </a:custGeom>
          <a:blipFill dpi="0" rotWithShape="1">
            <a:blip r:embed="rId2">
              <a:alphaModFix amt="43000"/>
            </a:blip>
            <a:srcRect/>
            <a:stretch>
              <a:fillRect/>
            </a:stretch>
          </a:blipFill>
          <a:ln w="9525">
            <a:noFill/>
            <a:round/>
            <a:headEnd/>
            <a:tailEnd/>
          </a:ln>
          <a:effectLst/>
        </p:spPr>
        <p:txBody>
          <a:bodyPr/>
          <a:lstStyle/>
          <a:p>
            <a:pPr>
              <a:defRPr/>
            </a:pPr>
            <a:endParaRPr lang="fr-FR">
              <a:latin typeface="Arial" charset="0"/>
            </a:endParaRPr>
          </a:p>
        </p:txBody>
      </p:sp>
      <p:grpSp>
        <p:nvGrpSpPr>
          <p:cNvPr id="5" name="Group 8">
            <a:extLst>
              <a:ext uri="{FF2B5EF4-FFF2-40B4-BE49-F238E27FC236}">
                <a16:creationId xmlns:a16="http://schemas.microsoft.com/office/drawing/2014/main" id="{85C53EED-07F4-4A75-B0EF-EC471A96EDEE}"/>
              </a:ext>
            </a:extLst>
          </p:cNvPr>
          <p:cNvGrpSpPr>
            <a:grpSpLocks/>
          </p:cNvGrpSpPr>
          <p:nvPr userDrawn="1"/>
        </p:nvGrpSpPr>
        <p:grpSpPr bwMode="auto">
          <a:xfrm>
            <a:off x="-14288" y="0"/>
            <a:ext cx="9172576" cy="6124575"/>
            <a:chOff x="-9" y="0"/>
            <a:chExt cx="5778" cy="3858"/>
          </a:xfrm>
        </p:grpSpPr>
        <p:sp>
          <p:nvSpPr>
            <p:cNvPr id="6" name="Freeform 9" descr="Small grid">
              <a:extLst>
                <a:ext uri="{FF2B5EF4-FFF2-40B4-BE49-F238E27FC236}">
                  <a16:creationId xmlns:a16="http://schemas.microsoft.com/office/drawing/2014/main" id="{872B97EA-9231-4CFB-9936-2587F190DF67}"/>
                </a:ext>
              </a:extLst>
            </p:cNvPr>
            <p:cNvSpPr>
              <a:spLocks/>
            </p:cNvSpPr>
            <p:nvPr userDrawn="1"/>
          </p:nvSpPr>
          <p:spPr bwMode="white">
            <a:xfrm>
              <a:off x="0"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smGrid">
              <a:fgClr>
                <a:schemeClr val="bg1"/>
              </a:fgClr>
              <a:bgClr>
                <a:srgbClr val="003D7B"/>
              </a:bgClr>
            </a:pattFill>
            <a:ln w="9525">
              <a:noFill/>
              <a:round/>
              <a:headEnd/>
              <a:tailEnd/>
            </a:ln>
            <a:effectLst/>
          </p:spPr>
          <p:txBody>
            <a:bodyPr/>
            <a:lstStyle/>
            <a:p>
              <a:pPr>
                <a:defRPr/>
              </a:pPr>
              <a:endParaRPr lang="fr-FR">
                <a:latin typeface="Arial" charset="0"/>
              </a:endParaRPr>
            </a:p>
          </p:txBody>
        </p:sp>
        <p:sp>
          <p:nvSpPr>
            <p:cNvPr id="7" name="Freeform 10">
              <a:extLst>
                <a:ext uri="{FF2B5EF4-FFF2-40B4-BE49-F238E27FC236}">
                  <a16:creationId xmlns:a16="http://schemas.microsoft.com/office/drawing/2014/main" id="{9F8849FE-F29A-4ECD-9077-92129EFFE672}"/>
                </a:ext>
              </a:extLst>
            </p:cNvPr>
            <p:cNvSpPr>
              <a:spLocks/>
            </p:cNvSpPr>
            <p:nvPr userDrawn="1"/>
          </p:nvSpPr>
          <p:spPr bwMode="white">
            <a:xfrm>
              <a:off x="-9"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gradFill rotWithShape="0">
              <a:gsLst>
                <a:gs pos="0">
                  <a:schemeClr val="bg1">
                    <a:gamma/>
                    <a:shade val="46275"/>
                    <a:invGamma/>
                    <a:alpha val="44000"/>
                  </a:schemeClr>
                </a:gs>
                <a:gs pos="100000">
                  <a:schemeClr val="bg1"/>
                </a:gs>
              </a:gsLst>
              <a:lin ang="5400000" scaled="1"/>
            </a:gradFill>
            <a:ln w="9525">
              <a:noFill/>
              <a:round/>
              <a:headEnd/>
              <a:tailEnd/>
            </a:ln>
            <a:effectLst/>
          </p:spPr>
          <p:txBody>
            <a:bodyPr/>
            <a:lstStyle/>
            <a:p>
              <a:pPr>
                <a:defRPr/>
              </a:pPr>
              <a:endParaRPr lang="fr-FR">
                <a:latin typeface="Arial" charset="0"/>
              </a:endParaRPr>
            </a:p>
          </p:txBody>
        </p:sp>
      </p:grpSp>
      <p:sp>
        <p:nvSpPr>
          <p:cNvPr id="3074" name="Rectangle 2"/>
          <p:cNvSpPr>
            <a:spLocks noGrp="1" noChangeArrowheads="1"/>
          </p:cNvSpPr>
          <p:nvPr>
            <p:ph type="ctrTitle"/>
          </p:nvPr>
        </p:nvSpPr>
        <p:spPr>
          <a:xfrm>
            <a:off x="685800" y="2130425"/>
            <a:ext cx="7772400" cy="1470025"/>
          </a:xfrm>
          <a:effectLst>
            <a:outerShdw dist="53882" dir="2700000" algn="ctr" rotWithShape="0">
              <a:srgbClr val="000000"/>
            </a:outerShdw>
          </a:effectLst>
        </p:spPr>
        <p:txBody>
          <a:bodyPr/>
          <a:lstStyle>
            <a:lvl1pPr>
              <a:defRPr sz="4400"/>
            </a:lvl1pPr>
          </a:lstStyle>
          <a:p>
            <a:r>
              <a:rPr lang="en-US"/>
              <a:t>Cliquez pour modifier le style du titre</a:t>
            </a:r>
          </a:p>
        </p:txBody>
      </p:sp>
      <p:sp>
        <p:nvSpPr>
          <p:cNvPr id="3075" name="Rectangle 3"/>
          <p:cNvSpPr>
            <a:spLocks noGrp="1" noChangeArrowheads="1"/>
          </p:cNvSpPr>
          <p:nvPr>
            <p:ph type="subTitle" idx="1"/>
          </p:nvPr>
        </p:nvSpPr>
        <p:spPr>
          <a:xfrm>
            <a:off x="1295400" y="3886200"/>
            <a:ext cx="6400800" cy="685800"/>
          </a:xfrm>
        </p:spPr>
        <p:txBody>
          <a:bodyPr/>
          <a:lstStyle>
            <a:lvl1pPr marL="0" indent="0" algn="ctr">
              <a:buFontTx/>
              <a:buNone/>
              <a:defRPr sz="2800"/>
            </a:lvl1pPr>
          </a:lstStyle>
          <a:p>
            <a:r>
              <a:rPr lang="en-US"/>
              <a:t>Cliquez pour modifier le style des sous-titres du masque</a:t>
            </a:r>
          </a:p>
        </p:txBody>
      </p:sp>
      <p:sp>
        <p:nvSpPr>
          <p:cNvPr id="8" name="Rectangle 4">
            <a:extLst>
              <a:ext uri="{FF2B5EF4-FFF2-40B4-BE49-F238E27FC236}">
                <a16:creationId xmlns:a16="http://schemas.microsoft.com/office/drawing/2014/main" id="{1093ECF4-DFA1-4380-BB74-F8A90426D9E1}"/>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6DC01D85-4281-478A-BB2E-A64DBACA33C6}"/>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EB5B2675-6386-4A8C-B920-E6F3FD6F017B}"/>
              </a:ext>
            </a:extLst>
          </p:cNvPr>
          <p:cNvSpPr>
            <a:spLocks noGrp="1" noChangeArrowheads="1"/>
          </p:cNvSpPr>
          <p:nvPr>
            <p:ph type="sldNum" sz="quarter" idx="12"/>
          </p:nvPr>
        </p:nvSpPr>
        <p:spPr>
          <a:xfrm>
            <a:off x="6553200" y="6245225"/>
            <a:ext cx="2133600" cy="476250"/>
          </a:xfrm>
        </p:spPr>
        <p:txBody>
          <a:bodyPr/>
          <a:lstStyle>
            <a:lvl1pPr>
              <a:defRPr/>
            </a:lvl1pPr>
          </a:lstStyle>
          <a:p>
            <a:fld id="{1578F1A1-F38C-4E3E-BE36-B949DE364641}" type="slidenum">
              <a:rPr lang="en-US" altLang="en-US"/>
              <a:pPr/>
              <a:t>‹N°›</a:t>
            </a:fld>
            <a:endParaRPr lang="en-US" altLang="en-US"/>
          </a:p>
        </p:txBody>
      </p:sp>
    </p:spTree>
    <p:extLst>
      <p:ext uri="{BB962C8B-B14F-4D97-AF65-F5344CB8AC3E}">
        <p14:creationId xmlns:p14="http://schemas.microsoft.com/office/powerpoint/2010/main" val="7038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C8E64887-3E64-44FC-9551-7D4BE76310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10C7F0-1ECF-43FD-BA32-4BA50A76D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64817B-A07B-4B9C-A699-B133DD4476E7}"/>
              </a:ext>
            </a:extLst>
          </p:cNvPr>
          <p:cNvSpPr>
            <a:spLocks noGrp="1" noChangeArrowheads="1"/>
          </p:cNvSpPr>
          <p:nvPr>
            <p:ph type="sldNum" sz="quarter" idx="12"/>
          </p:nvPr>
        </p:nvSpPr>
        <p:spPr>
          <a:ln/>
        </p:spPr>
        <p:txBody>
          <a:bodyPr/>
          <a:lstStyle>
            <a:lvl1pPr>
              <a:defRPr/>
            </a:lvl1pPr>
          </a:lstStyle>
          <a:p>
            <a:fld id="{0A2BD8AC-2096-416B-B4FB-014F97782A6A}" type="slidenum">
              <a:rPr lang="en-US" altLang="en-US"/>
              <a:pPr/>
              <a:t>‹N°›</a:t>
            </a:fld>
            <a:endParaRPr lang="en-US" altLang="en-US"/>
          </a:p>
        </p:txBody>
      </p:sp>
    </p:spTree>
    <p:extLst>
      <p:ext uri="{BB962C8B-B14F-4D97-AF65-F5344CB8AC3E}">
        <p14:creationId xmlns:p14="http://schemas.microsoft.com/office/powerpoint/2010/main" val="388294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7A325701-2F9B-4FA4-AEEB-1E70A10ACF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68313F-C77F-494F-AFD1-7457562E93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12CE76-4211-415C-8F55-529C37684953}"/>
              </a:ext>
            </a:extLst>
          </p:cNvPr>
          <p:cNvSpPr>
            <a:spLocks noGrp="1" noChangeArrowheads="1"/>
          </p:cNvSpPr>
          <p:nvPr>
            <p:ph type="sldNum" sz="quarter" idx="12"/>
          </p:nvPr>
        </p:nvSpPr>
        <p:spPr>
          <a:ln/>
        </p:spPr>
        <p:txBody>
          <a:bodyPr/>
          <a:lstStyle>
            <a:lvl1pPr>
              <a:defRPr/>
            </a:lvl1pPr>
          </a:lstStyle>
          <a:p>
            <a:fld id="{14877F2B-A127-4D15-9FBE-DCA43F902A7B}" type="slidenum">
              <a:rPr lang="en-US" altLang="en-US"/>
              <a:pPr/>
              <a:t>‹N°›</a:t>
            </a:fld>
            <a:endParaRPr lang="en-US" altLang="en-US"/>
          </a:p>
        </p:txBody>
      </p:sp>
    </p:spTree>
    <p:extLst>
      <p:ext uri="{BB962C8B-B14F-4D97-AF65-F5344CB8AC3E}">
        <p14:creationId xmlns:p14="http://schemas.microsoft.com/office/powerpoint/2010/main" val="171168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lstStyle/>
          <a:p>
            <a:r>
              <a:rPr lang="fr-FR"/>
              <a:t>Cliquez pour modifier le style du titre</a:t>
            </a:r>
          </a:p>
        </p:txBody>
      </p:sp>
      <p:sp>
        <p:nvSpPr>
          <p:cNvPr id="3" name="Espace réservé du graphique 2"/>
          <p:cNvSpPr>
            <a:spLocks noGrp="1"/>
          </p:cNvSpPr>
          <p:nvPr>
            <p:ph type="chart" idx="1"/>
          </p:nvPr>
        </p:nvSpPr>
        <p:spPr>
          <a:xfrm>
            <a:off x="457200" y="1295400"/>
            <a:ext cx="8229600" cy="4830763"/>
          </a:xfrm>
        </p:spPr>
        <p:txBody>
          <a:bodyPr/>
          <a:lstStyle/>
          <a:p>
            <a:pPr lvl="0"/>
            <a:endParaRPr lang="fr-FR" noProof="0"/>
          </a:p>
        </p:txBody>
      </p:sp>
      <p:sp>
        <p:nvSpPr>
          <p:cNvPr id="4" name="Rectangle 4">
            <a:extLst>
              <a:ext uri="{FF2B5EF4-FFF2-40B4-BE49-F238E27FC236}">
                <a16:creationId xmlns:a16="http://schemas.microsoft.com/office/drawing/2014/main" id="{045EA6D1-56FF-4F7E-A3F7-8D10A582E4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F1E77D-1579-44E2-A1B1-F270ACF047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4B04DD-3085-4546-B42C-FD87438622F6}"/>
              </a:ext>
            </a:extLst>
          </p:cNvPr>
          <p:cNvSpPr>
            <a:spLocks noGrp="1" noChangeArrowheads="1"/>
          </p:cNvSpPr>
          <p:nvPr>
            <p:ph type="sldNum" sz="quarter" idx="12"/>
          </p:nvPr>
        </p:nvSpPr>
        <p:spPr>
          <a:ln/>
        </p:spPr>
        <p:txBody>
          <a:bodyPr/>
          <a:lstStyle>
            <a:lvl1pPr>
              <a:defRPr/>
            </a:lvl1pPr>
          </a:lstStyle>
          <a:p>
            <a:fld id="{F19B6F7C-1481-4642-B77C-8C9048AE4795}" type="slidenum">
              <a:rPr lang="en-US" altLang="en-US"/>
              <a:pPr/>
              <a:t>‹N°›</a:t>
            </a:fld>
            <a:endParaRPr lang="en-US" altLang="en-US"/>
          </a:p>
        </p:txBody>
      </p:sp>
    </p:spTree>
    <p:extLst>
      <p:ext uri="{BB962C8B-B14F-4D97-AF65-F5344CB8AC3E}">
        <p14:creationId xmlns:p14="http://schemas.microsoft.com/office/powerpoint/2010/main" val="366181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a:xfrm>
            <a:off x="457200" y="1295401"/>
            <a:ext cx="8229600" cy="4077816"/>
          </a:xfrm>
        </p:spPr>
        <p:txBody>
          <a:bodyPr/>
          <a:lstStyle>
            <a:lvl1pPr>
              <a:defRPr>
                <a:solidFill>
                  <a:schemeClr val="tx1"/>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4">
            <a:extLst>
              <a:ext uri="{FF2B5EF4-FFF2-40B4-BE49-F238E27FC236}">
                <a16:creationId xmlns:a16="http://schemas.microsoft.com/office/drawing/2014/main" id="{DEDD1700-DAF8-41EB-A493-4014F2FE05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251893-F539-433C-826B-10691CC91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F5A48D-2D48-4D72-9CB2-AC92C12E3C6A}"/>
              </a:ext>
            </a:extLst>
          </p:cNvPr>
          <p:cNvSpPr>
            <a:spLocks noGrp="1" noChangeArrowheads="1"/>
          </p:cNvSpPr>
          <p:nvPr>
            <p:ph type="sldNum" sz="quarter" idx="12"/>
          </p:nvPr>
        </p:nvSpPr>
        <p:spPr>
          <a:ln/>
        </p:spPr>
        <p:txBody>
          <a:bodyPr/>
          <a:lstStyle>
            <a:lvl1pPr>
              <a:defRPr/>
            </a:lvl1pPr>
          </a:lstStyle>
          <a:p>
            <a:fld id="{23CF8688-9C94-483A-A45F-943818BDAD7E}" type="slidenum">
              <a:rPr lang="en-US" altLang="en-US"/>
              <a:pPr/>
              <a:t>‹N°›</a:t>
            </a:fld>
            <a:endParaRPr lang="en-US" altLang="en-US"/>
          </a:p>
        </p:txBody>
      </p:sp>
    </p:spTree>
    <p:extLst>
      <p:ext uri="{BB962C8B-B14F-4D97-AF65-F5344CB8AC3E}">
        <p14:creationId xmlns:p14="http://schemas.microsoft.com/office/powerpoint/2010/main" val="53705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844E2078-C714-4682-A185-D06C1A3208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AC254E-7644-4C7F-9E32-359F0BB7D1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1F1F92-F1A9-42A8-8D28-D825D2008C2A}"/>
              </a:ext>
            </a:extLst>
          </p:cNvPr>
          <p:cNvSpPr>
            <a:spLocks noGrp="1" noChangeArrowheads="1"/>
          </p:cNvSpPr>
          <p:nvPr>
            <p:ph type="sldNum" sz="quarter" idx="12"/>
          </p:nvPr>
        </p:nvSpPr>
        <p:spPr>
          <a:ln/>
        </p:spPr>
        <p:txBody>
          <a:bodyPr/>
          <a:lstStyle>
            <a:lvl1pPr>
              <a:defRPr/>
            </a:lvl1pPr>
          </a:lstStyle>
          <a:p>
            <a:fld id="{778ED77B-CD63-42C2-A6A9-472CC556D1FC}" type="slidenum">
              <a:rPr lang="en-US" altLang="en-US"/>
              <a:pPr/>
              <a:t>‹N°›</a:t>
            </a:fld>
            <a:endParaRPr lang="en-US" altLang="en-US"/>
          </a:p>
        </p:txBody>
      </p:sp>
    </p:spTree>
    <p:extLst>
      <p:ext uri="{BB962C8B-B14F-4D97-AF65-F5344CB8AC3E}">
        <p14:creationId xmlns:p14="http://schemas.microsoft.com/office/powerpoint/2010/main" val="43142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A03CF904-4E87-4218-A593-65937356A7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65EBFD-1D9B-40E5-B152-C5EFD4A043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1F6244-E5E6-46E4-AFE1-5371AE899665}"/>
              </a:ext>
            </a:extLst>
          </p:cNvPr>
          <p:cNvSpPr>
            <a:spLocks noGrp="1" noChangeArrowheads="1"/>
          </p:cNvSpPr>
          <p:nvPr>
            <p:ph type="sldNum" sz="quarter" idx="12"/>
          </p:nvPr>
        </p:nvSpPr>
        <p:spPr>
          <a:ln/>
        </p:spPr>
        <p:txBody>
          <a:bodyPr/>
          <a:lstStyle>
            <a:lvl1pPr>
              <a:defRPr/>
            </a:lvl1pPr>
          </a:lstStyle>
          <a:p>
            <a:fld id="{1BB5DE86-6667-4F3D-8A0C-9BC59E55B345}" type="slidenum">
              <a:rPr lang="en-US" altLang="en-US"/>
              <a:pPr/>
              <a:t>‹N°›</a:t>
            </a:fld>
            <a:endParaRPr lang="en-US" altLang="en-US"/>
          </a:p>
        </p:txBody>
      </p:sp>
    </p:spTree>
    <p:extLst>
      <p:ext uri="{BB962C8B-B14F-4D97-AF65-F5344CB8AC3E}">
        <p14:creationId xmlns:p14="http://schemas.microsoft.com/office/powerpoint/2010/main" val="5609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94B7EC41-EE01-4FEF-BE3A-0FF4A5D14F3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826344-1556-4C81-88CF-AD216DF73E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3A9085A-9C97-496E-BF7D-A47ED5842E79}"/>
              </a:ext>
            </a:extLst>
          </p:cNvPr>
          <p:cNvSpPr>
            <a:spLocks noGrp="1" noChangeArrowheads="1"/>
          </p:cNvSpPr>
          <p:nvPr>
            <p:ph type="sldNum" sz="quarter" idx="12"/>
          </p:nvPr>
        </p:nvSpPr>
        <p:spPr>
          <a:ln/>
        </p:spPr>
        <p:txBody>
          <a:bodyPr/>
          <a:lstStyle>
            <a:lvl1pPr>
              <a:defRPr/>
            </a:lvl1pPr>
          </a:lstStyle>
          <a:p>
            <a:fld id="{9189040E-B875-4B8B-8EF4-FC0231035774}" type="slidenum">
              <a:rPr lang="en-US" altLang="en-US"/>
              <a:pPr/>
              <a:t>‹N°›</a:t>
            </a:fld>
            <a:endParaRPr lang="en-US" altLang="en-US"/>
          </a:p>
        </p:txBody>
      </p:sp>
    </p:spTree>
    <p:extLst>
      <p:ext uri="{BB962C8B-B14F-4D97-AF65-F5344CB8AC3E}">
        <p14:creationId xmlns:p14="http://schemas.microsoft.com/office/powerpoint/2010/main" val="259246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id="{BB896108-5F39-43DE-A967-A61346C1F8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356B520-23B5-45AA-8C06-4B083ED799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7433D93-1E72-4B67-A8D1-AA8414566193}"/>
              </a:ext>
            </a:extLst>
          </p:cNvPr>
          <p:cNvSpPr>
            <a:spLocks noGrp="1" noChangeArrowheads="1"/>
          </p:cNvSpPr>
          <p:nvPr>
            <p:ph type="sldNum" sz="quarter" idx="12"/>
          </p:nvPr>
        </p:nvSpPr>
        <p:spPr>
          <a:ln/>
        </p:spPr>
        <p:txBody>
          <a:bodyPr/>
          <a:lstStyle>
            <a:lvl1pPr>
              <a:defRPr/>
            </a:lvl1pPr>
          </a:lstStyle>
          <a:p>
            <a:fld id="{84C0A579-DC4A-4365-B872-8C4989D1BEDA}" type="slidenum">
              <a:rPr lang="en-US" altLang="en-US"/>
              <a:pPr/>
              <a:t>‹N°›</a:t>
            </a:fld>
            <a:endParaRPr lang="en-US" altLang="en-US"/>
          </a:p>
        </p:txBody>
      </p:sp>
    </p:spTree>
    <p:extLst>
      <p:ext uri="{BB962C8B-B14F-4D97-AF65-F5344CB8AC3E}">
        <p14:creationId xmlns:p14="http://schemas.microsoft.com/office/powerpoint/2010/main" val="407017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3C7C80-E699-41F7-87A3-3C78B65EC3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716827-0136-4FA5-9931-0C2E002ACE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87C7B2-6B69-447A-91DF-FECD6495FE70}"/>
              </a:ext>
            </a:extLst>
          </p:cNvPr>
          <p:cNvSpPr>
            <a:spLocks noGrp="1" noChangeArrowheads="1"/>
          </p:cNvSpPr>
          <p:nvPr>
            <p:ph type="sldNum" sz="quarter" idx="12"/>
          </p:nvPr>
        </p:nvSpPr>
        <p:spPr>
          <a:ln/>
        </p:spPr>
        <p:txBody>
          <a:bodyPr/>
          <a:lstStyle>
            <a:lvl1pPr>
              <a:defRPr/>
            </a:lvl1pPr>
          </a:lstStyle>
          <a:p>
            <a:fld id="{4CCB54C5-9C99-4745-81D5-3C836EB00F25}" type="slidenum">
              <a:rPr lang="en-US" altLang="en-US"/>
              <a:pPr/>
              <a:t>‹N°›</a:t>
            </a:fld>
            <a:endParaRPr lang="en-US" altLang="en-US"/>
          </a:p>
        </p:txBody>
      </p:sp>
    </p:spTree>
    <p:extLst>
      <p:ext uri="{BB962C8B-B14F-4D97-AF65-F5344CB8AC3E}">
        <p14:creationId xmlns:p14="http://schemas.microsoft.com/office/powerpoint/2010/main" val="47564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55E7A313-E99B-4572-961F-61CFEC66DD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3750CE-BC43-428F-8A88-DF1CDAACC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59743B-AC56-42E7-8F2A-FB56F493078A}"/>
              </a:ext>
            </a:extLst>
          </p:cNvPr>
          <p:cNvSpPr>
            <a:spLocks noGrp="1" noChangeArrowheads="1"/>
          </p:cNvSpPr>
          <p:nvPr>
            <p:ph type="sldNum" sz="quarter" idx="12"/>
          </p:nvPr>
        </p:nvSpPr>
        <p:spPr>
          <a:ln/>
        </p:spPr>
        <p:txBody>
          <a:bodyPr/>
          <a:lstStyle>
            <a:lvl1pPr>
              <a:defRPr/>
            </a:lvl1pPr>
          </a:lstStyle>
          <a:p>
            <a:fld id="{06A4C98E-AD00-4199-B2D6-9985CFE7FB2D}" type="slidenum">
              <a:rPr lang="en-US" altLang="en-US"/>
              <a:pPr/>
              <a:t>‹N°›</a:t>
            </a:fld>
            <a:endParaRPr lang="en-US" altLang="en-US"/>
          </a:p>
        </p:txBody>
      </p:sp>
    </p:spTree>
    <p:extLst>
      <p:ext uri="{BB962C8B-B14F-4D97-AF65-F5344CB8AC3E}">
        <p14:creationId xmlns:p14="http://schemas.microsoft.com/office/powerpoint/2010/main" val="137686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C5FCCEFB-7422-443D-8E05-25AB57A9FC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339DBD-32D1-4E67-8DDA-83A49B81E0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355E21-7B49-4A18-9E64-BE835B5AA4F2}"/>
              </a:ext>
            </a:extLst>
          </p:cNvPr>
          <p:cNvSpPr>
            <a:spLocks noGrp="1" noChangeArrowheads="1"/>
          </p:cNvSpPr>
          <p:nvPr>
            <p:ph type="sldNum" sz="quarter" idx="12"/>
          </p:nvPr>
        </p:nvSpPr>
        <p:spPr>
          <a:ln/>
        </p:spPr>
        <p:txBody>
          <a:bodyPr/>
          <a:lstStyle>
            <a:lvl1pPr>
              <a:defRPr/>
            </a:lvl1pPr>
          </a:lstStyle>
          <a:p>
            <a:fld id="{1ECF8218-2E84-4E70-B886-47E1F37CABA1}" type="slidenum">
              <a:rPr lang="en-US" altLang="en-US"/>
              <a:pPr/>
              <a:t>‹N°›</a:t>
            </a:fld>
            <a:endParaRPr lang="en-US" altLang="en-US"/>
          </a:p>
        </p:txBody>
      </p:sp>
    </p:spTree>
    <p:extLst>
      <p:ext uri="{BB962C8B-B14F-4D97-AF65-F5344CB8AC3E}">
        <p14:creationId xmlns:p14="http://schemas.microsoft.com/office/powerpoint/2010/main" val="334219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rgbClr val="9BC3EB"/>
            </a:gs>
          </a:gsLst>
          <a:lin ang="5400000" scaled="1"/>
        </a:gradFill>
        <a:effectLst/>
      </p:bgPr>
    </p:bg>
    <p:spTree>
      <p:nvGrpSpPr>
        <p:cNvPr id="1" name=""/>
        <p:cNvGrpSpPr/>
        <p:nvPr/>
      </p:nvGrpSpPr>
      <p:grpSpPr>
        <a:xfrm>
          <a:off x="0" y="0"/>
          <a:ext cx="0" cy="0"/>
          <a:chOff x="0" y="0"/>
          <a:chExt cx="0" cy="0"/>
        </a:xfrm>
      </p:grpSpPr>
      <p:grpSp>
        <p:nvGrpSpPr>
          <p:cNvPr id="1028" name="Group 7">
            <a:extLst>
              <a:ext uri="{FF2B5EF4-FFF2-40B4-BE49-F238E27FC236}">
                <a16:creationId xmlns:a16="http://schemas.microsoft.com/office/drawing/2014/main" id="{B860235B-FD85-4C2B-A83B-D519822F302A}"/>
              </a:ext>
            </a:extLst>
          </p:cNvPr>
          <p:cNvGrpSpPr>
            <a:grpSpLocks/>
          </p:cNvGrpSpPr>
          <p:nvPr/>
        </p:nvGrpSpPr>
        <p:grpSpPr bwMode="auto">
          <a:xfrm>
            <a:off x="-15875" y="-15875"/>
            <a:ext cx="9185275" cy="6410325"/>
            <a:chOff x="-9" y="-9"/>
            <a:chExt cx="5778" cy="4038"/>
          </a:xfrm>
        </p:grpSpPr>
        <p:sp>
          <p:nvSpPr>
            <p:cNvPr id="1032" name="Freeform 8" descr="Small grid">
              <a:extLst>
                <a:ext uri="{FF2B5EF4-FFF2-40B4-BE49-F238E27FC236}">
                  <a16:creationId xmlns:a16="http://schemas.microsoft.com/office/drawing/2014/main" id="{84D2B087-2213-4DC1-86DE-16D274956393}"/>
                </a:ext>
              </a:extLst>
            </p:cNvPr>
            <p:cNvSpPr>
              <a:spLocks/>
            </p:cNvSpPr>
            <p:nvPr userDrawn="1"/>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lstStyle/>
            <a:p>
              <a:pPr>
                <a:defRPr/>
              </a:pPr>
              <a:endParaRPr lang="fr-FR">
                <a:latin typeface="Arial" charset="0"/>
              </a:endParaRPr>
            </a:p>
          </p:txBody>
        </p:sp>
        <p:sp>
          <p:nvSpPr>
            <p:cNvPr id="1033" name="Freeform 9">
              <a:extLst>
                <a:ext uri="{FF2B5EF4-FFF2-40B4-BE49-F238E27FC236}">
                  <a16:creationId xmlns:a16="http://schemas.microsoft.com/office/drawing/2014/main" id="{B6CD2FDD-0FB9-401D-9D63-BED858F2C316}"/>
                </a:ext>
              </a:extLst>
            </p:cNvPr>
            <p:cNvSpPr>
              <a:spLocks/>
            </p:cNvSpPr>
            <p:nvPr userDrawn="1"/>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0">
              <a:gsLst>
                <a:gs pos="0">
                  <a:schemeClr val="bg1">
                    <a:gamma/>
                    <a:shade val="46275"/>
                    <a:invGamma/>
                    <a:alpha val="46001"/>
                  </a:schemeClr>
                </a:gs>
                <a:gs pos="100000">
                  <a:schemeClr val="bg1"/>
                </a:gs>
              </a:gsLst>
              <a:lin ang="5400000" scaled="1"/>
            </a:gradFill>
            <a:ln w="9525">
              <a:noFill/>
              <a:round/>
              <a:headEnd/>
              <a:tailEnd/>
            </a:ln>
            <a:effectLst/>
          </p:spPr>
          <p:txBody>
            <a:bodyPr/>
            <a:lstStyle/>
            <a:p>
              <a:pPr>
                <a:defRPr/>
              </a:pPr>
              <a:endParaRPr lang="fr-FR">
                <a:latin typeface="Arial" charset="0"/>
              </a:endParaRPr>
            </a:p>
          </p:txBody>
        </p:sp>
      </p:grpSp>
      <p:sp>
        <p:nvSpPr>
          <p:cNvPr id="1034" name="Freeform 10">
            <a:extLst>
              <a:ext uri="{FF2B5EF4-FFF2-40B4-BE49-F238E27FC236}">
                <a16:creationId xmlns:a16="http://schemas.microsoft.com/office/drawing/2014/main" id="{036B30F8-A424-407B-AFC1-2279860132DE}"/>
              </a:ext>
            </a:extLst>
          </p:cNvPr>
          <p:cNvSpPr>
            <a:spLocks/>
          </p:cNvSpPr>
          <p:nvPr/>
        </p:nvSpPr>
        <p:spPr bwMode="gray">
          <a:xfrm>
            <a:off x="-15875" y="5281613"/>
            <a:ext cx="9169400" cy="1601787"/>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hlink"/>
              </a:gs>
            </a:gsLst>
            <a:lin ang="0" scaled="1"/>
          </a:gradFill>
          <a:ln w="9525">
            <a:noFill/>
            <a:round/>
            <a:headEnd/>
            <a:tailEnd/>
          </a:ln>
          <a:effectLst/>
        </p:spPr>
        <p:txBody>
          <a:bodyPr/>
          <a:lstStyle/>
          <a:p>
            <a:pPr>
              <a:defRPr/>
            </a:pPr>
            <a:endParaRPr lang="fr-FR">
              <a:latin typeface="Arial" charset="0"/>
            </a:endParaRPr>
          </a:p>
        </p:txBody>
      </p:sp>
      <p:sp>
        <p:nvSpPr>
          <p:cNvPr id="1026" name="Rectangle 2">
            <a:extLst>
              <a:ext uri="{FF2B5EF4-FFF2-40B4-BE49-F238E27FC236}">
                <a16:creationId xmlns:a16="http://schemas.microsoft.com/office/drawing/2014/main" id="{2673FFF2-3CCE-4456-8388-843F25E5CDCE}"/>
              </a:ext>
            </a:extLst>
          </p:cNvPr>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dirty="0" err="1"/>
              <a:t>Cliquez</a:t>
            </a:r>
            <a:r>
              <a:rPr lang="en-US" dirty="0"/>
              <a:t> pour modifier le style du </a:t>
            </a:r>
            <a:r>
              <a:rPr lang="en-US" dirty="0" err="1"/>
              <a:t>titre</a:t>
            </a:r>
            <a:endParaRPr lang="en-US" dirty="0"/>
          </a:p>
        </p:txBody>
      </p:sp>
      <p:sp>
        <p:nvSpPr>
          <p:cNvPr id="1031" name="Rectangle 3">
            <a:extLst>
              <a:ext uri="{FF2B5EF4-FFF2-40B4-BE49-F238E27FC236}">
                <a16:creationId xmlns:a16="http://schemas.microsoft.com/office/drawing/2014/main" id="{3FEC6FE8-F803-4104-BFFE-43B273589D3D}"/>
              </a:ext>
            </a:extLst>
          </p:cNvPr>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2" name="Rectangle 4">
            <a:extLst>
              <a:ext uri="{FF2B5EF4-FFF2-40B4-BE49-F238E27FC236}">
                <a16:creationId xmlns:a16="http://schemas.microsoft.com/office/drawing/2014/main" id="{CBF3B81E-822E-41C1-89B7-48E000B90515}"/>
              </a:ext>
            </a:extLst>
          </p:cNvPr>
          <p:cNvSpPr>
            <a:spLocks noGrp="1" noChangeArrowheads="1"/>
          </p:cNvSpPr>
          <p:nvPr>
            <p:ph type="dt" sz="half" idx="2"/>
          </p:nvPr>
        </p:nvSpPr>
        <p:spPr bwMode="white">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D62846E-D4AB-406B-A18C-8EDED0C0ADA2}"/>
              </a:ext>
            </a:extLst>
          </p:cNvPr>
          <p:cNvSpPr>
            <a:spLocks noGrp="1" noChangeArrowheads="1"/>
          </p:cNvSpPr>
          <p:nvPr>
            <p:ph type="ftr" sz="quarter" idx="3"/>
          </p:nvPr>
        </p:nvSpPr>
        <p:spPr bwMode="white">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94F25F9D-AEF0-4711-96CF-1D3FBE238CCA}"/>
              </a:ext>
            </a:extLst>
          </p:cNvPr>
          <p:cNvSpPr>
            <a:spLocks noGrp="1" noChangeArrowheads="1"/>
          </p:cNvSpPr>
          <p:nvPr>
            <p:ph type="sldNum" sz="quarter" idx="4"/>
          </p:nvPr>
        </p:nvSpPr>
        <p:spPr bwMode="white">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9BC12A-DEFF-480A-93F1-81A16AE59AD9}" type="slidenum">
              <a:rPr lang="en-US" altLang="en-US"/>
              <a:pPr/>
              <a:t>‹N°›</a:t>
            </a:fld>
            <a:endParaRPr lang="en-US" altLang="en-US"/>
          </a:p>
        </p:txBody>
      </p:sp>
      <p:sp>
        <p:nvSpPr>
          <p:cNvPr id="1036" name="Line 12">
            <a:extLst>
              <a:ext uri="{FF2B5EF4-FFF2-40B4-BE49-F238E27FC236}">
                <a16:creationId xmlns:a16="http://schemas.microsoft.com/office/drawing/2014/main" id="{5C75D95A-A252-43E5-BBA6-5F81BBF56369}"/>
              </a:ext>
            </a:extLst>
          </p:cNvPr>
          <p:cNvSpPr>
            <a:spLocks noChangeShapeType="1"/>
          </p:cNvSpPr>
          <p:nvPr userDrawn="1"/>
        </p:nvSpPr>
        <p:spPr bwMode="auto">
          <a:xfrm flipH="1">
            <a:off x="539750" y="1268413"/>
            <a:ext cx="8064500" cy="0"/>
          </a:xfrm>
          <a:prstGeom prst="line">
            <a:avLst/>
          </a:prstGeom>
          <a:noFill/>
          <a:ln w="76200">
            <a:solidFill>
              <a:schemeClr val="accent1"/>
            </a:solidFill>
            <a:round/>
            <a:headEnd/>
            <a:tailEnd/>
          </a:ln>
          <a:effectLst/>
        </p:spPr>
        <p:txBody>
          <a:bodyPr/>
          <a:lstStyle/>
          <a:p>
            <a:pPr>
              <a:defRPr/>
            </a:pPr>
            <a:endParaRPr lang="fr-FR">
              <a:latin typeface="Arial" charset="0"/>
            </a:endParaRPr>
          </a:p>
        </p:txBody>
      </p:sp>
    </p:spTree>
  </p:cSld>
  <p:clrMap bg1="dk2" tx1="lt1" bg2="dk1" tx2="lt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17/06/relationships/model3d" Target="../media/model3d1.glb"/><Relationship Id="rId3" Type="http://schemas.openxmlformats.org/officeDocument/2006/relationships/tags" Target="../tags/tag44.xml"/><Relationship Id="rId7" Type="http://schemas.openxmlformats.org/officeDocument/2006/relationships/image" Target="../media/image11.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13.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Layout" Target="../slideLayouts/slideLayout7.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3.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4.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7.xml"/><Relationship Id="rId5" Type="http://schemas.openxmlformats.org/officeDocument/2006/relationships/tags" Target="../tags/tag72.xml"/><Relationship Id="rId4" Type="http://schemas.openxmlformats.org/officeDocument/2006/relationships/tags" Target="../tags/tag71.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slideLayout" Target="../slideLayouts/slideLayout7.xml"/><Relationship Id="rId4" Type="http://schemas.openxmlformats.org/officeDocument/2006/relationships/tags" Target="../tags/tag76.xml"/></Relationships>
</file>

<file path=ppt/slides/_rels/slide21.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6.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hyperlink" Target="file:///\\192.168.2.10\GFSERVER\Proj\2427\4_Design\Data\Excel\JFSA2427_Outil_RiviereGatineau_vf.xlsx" TargetMode="Externa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963C59B0-F09F-4285-BB9E-3E7C2848E3A3}"/>
              </a:ext>
            </a:extLst>
          </p:cNvPr>
          <p:cNvSpPr>
            <a:spLocks noGrp="1" noChangeArrowheads="1"/>
          </p:cNvSpPr>
          <p:nvPr>
            <p:ph type="ctrTitle"/>
            <p:custDataLst>
              <p:tags r:id="rId1"/>
            </p:custDataLst>
          </p:nvPr>
        </p:nvSpPr>
        <p:spPr>
          <a:xfrm>
            <a:off x="755576" y="836712"/>
            <a:ext cx="8280920" cy="1470025"/>
          </a:xfrm>
        </p:spPr>
        <p:txBody>
          <a:bodyPr/>
          <a:lstStyle/>
          <a:p>
            <a:pPr eaLnBrk="1" hangingPunct="1"/>
            <a:r>
              <a:rPr lang="fr-CA" altLang="en-US" sz="3200" i="1" dirty="0">
                <a:solidFill>
                  <a:schemeClr val="tx1"/>
                </a:solidFill>
              </a:rPr>
              <a:t>Un outil de modélisation 1D </a:t>
            </a:r>
            <a:br>
              <a:rPr lang="fr-CA" altLang="en-US" sz="3200" i="1" dirty="0">
                <a:solidFill>
                  <a:schemeClr val="tx1"/>
                </a:solidFill>
              </a:rPr>
            </a:br>
            <a:r>
              <a:rPr lang="fr-CA" altLang="en-US" sz="3200" i="1" dirty="0">
                <a:solidFill>
                  <a:schemeClr val="tx1"/>
                </a:solidFill>
              </a:rPr>
              <a:t>pour prendre des décisions rapides </a:t>
            </a:r>
            <a:br>
              <a:rPr lang="fr-CA" altLang="en-US" sz="3200" i="1" dirty="0">
                <a:solidFill>
                  <a:schemeClr val="tx1"/>
                </a:solidFill>
              </a:rPr>
            </a:br>
            <a:r>
              <a:rPr lang="fr-CA" altLang="en-US" sz="3200" i="1" dirty="0">
                <a:solidFill>
                  <a:schemeClr val="tx1"/>
                </a:solidFill>
              </a:rPr>
              <a:t>lorsque des inondations </a:t>
            </a:r>
            <a:br>
              <a:rPr lang="fr-CA" altLang="en-US" sz="3200" i="1" dirty="0">
                <a:solidFill>
                  <a:schemeClr val="tx1"/>
                </a:solidFill>
              </a:rPr>
            </a:br>
            <a:r>
              <a:rPr lang="fr-CA" altLang="en-US" sz="3200" i="1" dirty="0">
                <a:solidFill>
                  <a:schemeClr val="tx1"/>
                </a:solidFill>
              </a:rPr>
              <a:t>sont appréhendées</a:t>
            </a:r>
            <a:endParaRPr lang="en-US" altLang="en-US" sz="3200" i="1" dirty="0"/>
          </a:p>
        </p:txBody>
      </p:sp>
      <p:sp>
        <p:nvSpPr>
          <p:cNvPr id="3" name="Subtitle 2">
            <a:extLst>
              <a:ext uri="{FF2B5EF4-FFF2-40B4-BE49-F238E27FC236}">
                <a16:creationId xmlns:a16="http://schemas.microsoft.com/office/drawing/2014/main" id="{CA177E5D-93E5-4F47-9E42-89BE80AF44EF}"/>
              </a:ext>
            </a:extLst>
          </p:cNvPr>
          <p:cNvSpPr>
            <a:spLocks noGrp="1"/>
          </p:cNvSpPr>
          <p:nvPr>
            <p:ph type="subTitle" idx="1"/>
            <p:custDataLst>
              <p:tags r:id="rId2"/>
            </p:custDataLst>
          </p:nvPr>
        </p:nvSpPr>
        <p:spPr>
          <a:xfrm>
            <a:off x="755576" y="2852936"/>
            <a:ext cx="8496944" cy="2354589"/>
          </a:xfrm>
        </p:spPr>
        <p:txBody>
          <a:bodyPr/>
          <a:lstStyle/>
          <a:p>
            <a:pPr algn="l"/>
            <a:r>
              <a:rPr lang="fr-CA" sz="2000" dirty="0">
                <a:solidFill>
                  <a:schemeClr val="tx1"/>
                </a:solidFill>
              </a:rPr>
              <a:t>Sonia Béland, </a:t>
            </a:r>
          </a:p>
          <a:p>
            <a:pPr algn="l"/>
            <a:r>
              <a:rPr lang="fr-CA" sz="1600" dirty="0">
                <a:solidFill>
                  <a:schemeClr val="tx1"/>
                </a:solidFill>
              </a:rPr>
              <a:t>Directrice du Bureau de la sécurité civile et coordonnatrice municipale de la sécurité civile</a:t>
            </a:r>
          </a:p>
          <a:p>
            <a:pPr algn="l"/>
            <a:r>
              <a:rPr lang="fr-CA" sz="1600" dirty="0">
                <a:solidFill>
                  <a:schemeClr val="tx1"/>
                </a:solidFill>
              </a:rPr>
              <a:t>Ville de Gatineau</a:t>
            </a:r>
          </a:p>
          <a:p>
            <a:pPr algn="l"/>
            <a:endParaRPr lang="fr-CA" sz="2000" dirty="0">
              <a:solidFill>
                <a:schemeClr val="tx1"/>
              </a:solidFill>
            </a:endParaRPr>
          </a:p>
          <a:p>
            <a:pPr algn="l"/>
            <a:r>
              <a:rPr lang="fr-CA" sz="2000" dirty="0">
                <a:solidFill>
                  <a:schemeClr val="tx1"/>
                </a:solidFill>
              </a:rPr>
              <a:t>Marcel Roy, ing.</a:t>
            </a:r>
          </a:p>
          <a:p>
            <a:pPr algn="l"/>
            <a:r>
              <a:rPr lang="fr-CA" sz="1600" dirty="0">
                <a:solidFill>
                  <a:schemeClr val="tx1"/>
                </a:solidFill>
              </a:rPr>
              <a:t>Conseiller technique et développement des affaires</a:t>
            </a:r>
          </a:p>
          <a:p>
            <a:pPr algn="l"/>
            <a:r>
              <a:rPr lang="fr-CA" sz="1600" dirty="0">
                <a:solidFill>
                  <a:schemeClr val="tx1"/>
                </a:solidFill>
              </a:rPr>
              <a:t>JFSA Québec </a:t>
            </a:r>
            <a:r>
              <a:rPr lang="fr-CA" sz="1600" dirty="0" err="1">
                <a:solidFill>
                  <a:schemeClr val="tx1"/>
                </a:solidFill>
              </a:rPr>
              <a:t>inc.</a:t>
            </a:r>
            <a:endParaRPr lang="fr-CA" sz="1600" dirty="0">
              <a:solidFill>
                <a:schemeClr val="tx1"/>
              </a:solidFill>
            </a:endParaRPr>
          </a:p>
          <a:p>
            <a:endParaRPr lang="en-CA" dirty="0">
              <a:solidFill>
                <a:schemeClr val="tx1"/>
              </a:solidFill>
            </a:endParaRPr>
          </a:p>
        </p:txBody>
      </p:sp>
      <p:pic>
        <p:nvPicPr>
          <p:cNvPr id="1026" name="Picture 2">
            <a:extLst>
              <a:ext uri="{FF2B5EF4-FFF2-40B4-BE49-F238E27FC236}">
                <a16:creationId xmlns:a16="http://schemas.microsoft.com/office/drawing/2014/main" id="{3810EF57-3E4E-1E4F-01AF-F420D7D34E8F}"/>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24544" y="5646330"/>
            <a:ext cx="2426487" cy="121469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4B016E32-EAB6-B4BE-A6CB-A7C5F6F19BE9}"/>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835696" y="6237312"/>
            <a:ext cx="1368152" cy="508750"/>
          </a:xfrm>
          <a:prstGeom prst="rect">
            <a:avLst/>
          </a:prstGeom>
        </p:spPr>
      </p:pic>
      <p:sp>
        <p:nvSpPr>
          <p:cNvPr id="7" name="ZoneTexte 6">
            <a:extLst>
              <a:ext uri="{FF2B5EF4-FFF2-40B4-BE49-F238E27FC236}">
                <a16:creationId xmlns:a16="http://schemas.microsoft.com/office/drawing/2014/main" id="{5C8D29CD-5166-9917-C781-4390BA89768C}"/>
              </a:ext>
            </a:extLst>
          </p:cNvPr>
          <p:cNvSpPr txBox="1"/>
          <p:nvPr>
            <p:custDataLst>
              <p:tags r:id="rId5"/>
            </p:custDataLst>
          </p:nvPr>
        </p:nvSpPr>
        <p:spPr>
          <a:xfrm>
            <a:off x="4934327" y="5905301"/>
            <a:ext cx="4198585" cy="923330"/>
          </a:xfrm>
          <a:prstGeom prst="rect">
            <a:avLst/>
          </a:prstGeom>
          <a:noFill/>
        </p:spPr>
        <p:txBody>
          <a:bodyPr wrap="none" rtlCol="0">
            <a:spAutoFit/>
          </a:bodyPr>
          <a:lstStyle/>
          <a:p>
            <a:pPr algn="r"/>
            <a:r>
              <a:rPr lang="fr-CA" dirty="0"/>
              <a:t>Séminaire en sécurité civile de l’ASCQ</a:t>
            </a:r>
          </a:p>
          <a:p>
            <a:pPr algn="r"/>
            <a:r>
              <a:rPr lang="fr-CA" dirty="0"/>
              <a:t>Rivière-du-Loup</a:t>
            </a:r>
          </a:p>
          <a:p>
            <a:pPr algn="r"/>
            <a:r>
              <a:rPr lang="fr-CA" dirty="0"/>
              <a:t>17 mai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91D0D325-4CAD-DF1B-2CF3-5D53F18012D3}"/>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16632" y="1772816"/>
            <a:ext cx="9433048" cy="471652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33D424DE-B881-56EE-250E-BCDBE33F064A}"/>
              </a:ext>
            </a:extLst>
          </p:cNvPr>
          <p:cNvSpPr txBox="1">
            <a:spLocks/>
          </p:cNvSpPr>
          <p:nvPr>
            <p:custDataLst>
              <p:tags r:id="rId2"/>
            </p:custDataLst>
          </p:nvPr>
        </p:nvSpPr>
        <p:spPr>
          <a:xfrm>
            <a:off x="457200" y="404664"/>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dirty="0">
                <a:solidFill>
                  <a:schemeClr val="tx1"/>
                </a:solidFill>
                <a:effectLst>
                  <a:outerShdw blurRad="38100" dist="38100" dir="2700000" algn="tl">
                    <a:srgbClr val="000000">
                      <a:alpha val="43137"/>
                    </a:srgbClr>
                  </a:outerShdw>
                </a:effectLst>
              </a:rPr>
              <a:t>Se mobiliser et se préparer au pire</a:t>
            </a:r>
          </a:p>
        </p:txBody>
      </p:sp>
    </p:spTree>
    <p:extLst>
      <p:ext uri="{BB962C8B-B14F-4D97-AF65-F5344CB8AC3E}">
        <p14:creationId xmlns:p14="http://schemas.microsoft.com/office/powerpoint/2010/main" val="4562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10625 -4.81481E-6 L -0.16927 0.00278 " pathEditMode="relative" rAng="0" ptsTypes="AA">
                                      <p:cBhvr>
                                        <p:cTn id="6" dur="3000" fill="hold"/>
                                        <p:tgtEl>
                                          <p:spTgt spid="3076"/>
                                        </p:tgtEl>
                                        <p:attrNameLst>
                                          <p:attrName>ppt_x</p:attrName>
                                          <p:attrName>ppt_y</p:attrName>
                                        </p:attrNameLst>
                                      </p:cBhvr>
                                      <p:rCtr x="-13785"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424DE-B881-56EE-250E-BCDBE33F064A}"/>
              </a:ext>
            </a:extLst>
          </p:cNvPr>
          <p:cNvSpPr txBox="1">
            <a:spLocks/>
          </p:cNvSpPr>
          <p:nvPr>
            <p:custDataLst>
              <p:tags r:id="rId1"/>
            </p:custDataLst>
          </p:nvPr>
        </p:nvSpPr>
        <p:spPr>
          <a:xfrm>
            <a:off x="426120" y="139654"/>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rPr>
              <a:t>Quel message on veut </a:t>
            </a:r>
          </a:p>
          <a:p>
            <a:pPr algn="r"/>
            <a:r>
              <a:rPr lang="fr-CA" sz="3200" i="1" kern="0" dirty="0">
                <a:solidFill>
                  <a:schemeClr val="tx1"/>
                </a:solidFill>
              </a:rPr>
              <a:t>transmettre à la population ?</a:t>
            </a:r>
          </a:p>
        </p:txBody>
      </p:sp>
      <p:pic>
        <p:nvPicPr>
          <p:cNvPr id="6" name="Image 5">
            <a:extLst>
              <a:ext uri="{FF2B5EF4-FFF2-40B4-BE49-F238E27FC236}">
                <a16:creationId xmlns:a16="http://schemas.microsoft.com/office/drawing/2014/main" id="{FD3567F2-974D-AAB8-1F5B-7372CEC15314}"/>
              </a:ext>
            </a:extLst>
          </p:cNvPr>
          <p:cNvPicPr>
            <a:picLocks noChangeAspect="1"/>
          </p:cNvPicPr>
          <p:nvPr>
            <p:custDataLst>
              <p:tags r:id="rId2"/>
            </p:custDataLst>
          </p:nvPr>
        </p:nvPicPr>
        <p:blipFill>
          <a:blip r:embed="rId5"/>
          <a:stretch>
            <a:fillRect/>
          </a:stretch>
        </p:blipFill>
        <p:spPr>
          <a:xfrm>
            <a:off x="488280" y="1556792"/>
            <a:ext cx="8167440" cy="685905"/>
          </a:xfrm>
          <a:prstGeom prst="rect">
            <a:avLst/>
          </a:prstGeom>
          <a:ln w="69850">
            <a:solidFill>
              <a:srgbClr val="FF0000"/>
            </a:solidFill>
          </a:ln>
        </p:spPr>
      </p:pic>
      <p:pic>
        <p:nvPicPr>
          <p:cNvPr id="8" name="Image 7">
            <a:extLst>
              <a:ext uri="{FF2B5EF4-FFF2-40B4-BE49-F238E27FC236}">
                <a16:creationId xmlns:a16="http://schemas.microsoft.com/office/drawing/2014/main" id="{57AA3CED-821A-0F61-2998-9828172DB6FE}"/>
              </a:ext>
            </a:extLst>
          </p:cNvPr>
          <p:cNvPicPr>
            <a:picLocks noChangeAspect="1"/>
          </p:cNvPicPr>
          <p:nvPr>
            <p:custDataLst>
              <p:tags r:id="rId3"/>
            </p:custDataLst>
          </p:nvPr>
        </p:nvPicPr>
        <p:blipFill>
          <a:blip r:embed="rId6"/>
          <a:stretch>
            <a:fillRect/>
          </a:stretch>
        </p:blipFill>
        <p:spPr>
          <a:xfrm>
            <a:off x="466152" y="2471888"/>
            <a:ext cx="8210304" cy="5657681"/>
          </a:xfrm>
          <a:prstGeom prst="rect">
            <a:avLst/>
          </a:prstGeom>
          <a:ln w="69850">
            <a:solidFill>
              <a:srgbClr val="FF0000"/>
            </a:solidFill>
          </a:ln>
        </p:spPr>
      </p:pic>
    </p:spTree>
    <p:extLst>
      <p:ext uri="{BB962C8B-B14F-4D97-AF65-F5344CB8AC3E}">
        <p14:creationId xmlns:p14="http://schemas.microsoft.com/office/powerpoint/2010/main" val="77992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22 mai 2022</a:t>
            </a:r>
          </a:p>
        </p:txBody>
      </p:sp>
      <p:sp>
        <p:nvSpPr>
          <p:cNvPr id="4" name="ZoneTexte 3">
            <a:extLst>
              <a:ext uri="{FF2B5EF4-FFF2-40B4-BE49-F238E27FC236}">
                <a16:creationId xmlns:a16="http://schemas.microsoft.com/office/drawing/2014/main" id="{C30A1341-BE04-8CBA-A9EB-6B93BC9E5AC2}"/>
              </a:ext>
            </a:extLst>
          </p:cNvPr>
          <p:cNvSpPr txBox="1"/>
          <p:nvPr>
            <p:custDataLst>
              <p:tags r:id="rId2"/>
            </p:custDataLst>
          </p:nvPr>
        </p:nvSpPr>
        <p:spPr>
          <a:xfrm>
            <a:off x="467544" y="1478394"/>
            <a:ext cx="8136904" cy="1785104"/>
          </a:xfrm>
          <a:prstGeom prst="rect">
            <a:avLst/>
          </a:prstGeom>
          <a:noFill/>
        </p:spPr>
        <p:txBody>
          <a:bodyPr wrap="square" rtlCol="0">
            <a:spAutoFit/>
          </a:bodyPr>
          <a:lstStyle/>
          <a:p>
            <a:pPr algn="just"/>
            <a:r>
              <a:rPr lang="fr-CA" sz="2200" dirty="0"/>
              <a:t>Le dimanche 22 mai 2022, Hydro-Québec annonce que le débit qui transitera par le barrage des Rapides-Farmer le jeudi 26 mai sera sensiblement le même que le débit enregistré lors des inondations 2017 et 2019. Ce qui laisse 4 jours aux citoyens riverains et la Ville de Gatineau pour se préparer.</a:t>
            </a:r>
          </a:p>
        </p:txBody>
      </p:sp>
      <p:pic>
        <p:nvPicPr>
          <p:cNvPr id="6" name="Image 5">
            <a:extLst>
              <a:ext uri="{FF2B5EF4-FFF2-40B4-BE49-F238E27FC236}">
                <a16:creationId xmlns:a16="http://schemas.microsoft.com/office/drawing/2014/main" id="{BB6C91BB-F9E7-E0AF-879D-54B6C12CD873}"/>
              </a:ext>
            </a:extLst>
          </p:cNvPr>
          <p:cNvPicPr>
            <a:picLocks noChangeAspect="1"/>
          </p:cNvPicPr>
          <p:nvPr>
            <p:custDataLst>
              <p:tags r:id="rId3"/>
            </p:custDataLst>
          </p:nvPr>
        </p:nvPicPr>
        <p:blipFill>
          <a:blip r:embed="rId7"/>
          <a:stretch>
            <a:fillRect/>
          </a:stretch>
        </p:blipFill>
        <p:spPr>
          <a:xfrm>
            <a:off x="2771800" y="3501008"/>
            <a:ext cx="6624736" cy="3712818"/>
          </a:xfrm>
          <a:prstGeom prst="rect">
            <a:avLst/>
          </a:prstGeom>
        </p:spPr>
      </p:pic>
      <mc:AlternateContent xmlns:mc="http://schemas.openxmlformats.org/markup-compatibility/2006">
        <mc:Choice xmlns:am3d="http://schemas.microsoft.com/office/drawing/2017/model3d" Requires="am3d">
          <p:graphicFrame>
            <p:nvGraphicFramePr>
              <p:cNvPr id="7" name="Modèle 3D 6" descr="Flèche pointant vers le bas">
                <a:extLst>
                  <a:ext uri="{FF2B5EF4-FFF2-40B4-BE49-F238E27FC236}">
                    <a16:creationId xmlns:a16="http://schemas.microsoft.com/office/drawing/2014/main" id="{F40E6D48-209B-0933-C11F-C7356E1C504E}"/>
                  </a:ext>
                </a:extLst>
              </p:cNvPr>
              <p:cNvGraphicFramePr>
                <a:graphicFrameLocks noChangeAspect="1"/>
              </p:cNvGraphicFramePr>
              <p:nvPr>
                <p:custDataLst>
                  <p:tags r:id="rId4"/>
                </p:custDataLst>
                <p:extLst>
                  <p:ext uri="{D42A27DB-BD31-4B8C-83A1-F6EECF244321}">
                    <p14:modId xmlns:p14="http://schemas.microsoft.com/office/powerpoint/2010/main" val="991173247"/>
                  </p:ext>
                </p:extLst>
              </p:nvPr>
            </p:nvGraphicFramePr>
            <p:xfrm rot="19493365">
              <a:off x="4058418" y="2923720"/>
              <a:ext cx="1244309" cy="2363682"/>
            </p:xfrm>
            <a:graphic>
              <a:graphicData uri="http://schemas.microsoft.com/office/drawing/2017/model3d">
                <am3d:model3d r:embed="rId8">
                  <am3d:spPr>
                    <a:xfrm rot="19493365">
                      <a:off x="0" y="0"/>
                      <a:ext cx="1244309" cy="2363682"/>
                    </a:xfrm>
                    <a:prstGeom prst="rect">
                      <a:avLst/>
                    </a:prstGeom>
                    <a:noFill/>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1817604" ay="1264942" az="-712041"/>
                    <am3d:postTrans dx="0" dy="0" dz="0"/>
                  </am3d:trans>
                  <am3d:raster rName="Office3DRenderer" rVer="16.0.8326">
                    <am3d:blip r:embed="rId9"/>
                  </am3d:raster>
                  <am3d:objViewport viewportSz="26120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Modèle 3D 6" descr="Flèche pointant vers le bas">
                <a:extLst>
                  <a:ext uri="{FF2B5EF4-FFF2-40B4-BE49-F238E27FC236}">
                    <a16:creationId xmlns:a16="http://schemas.microsoft.com/office/drawing/2014/main" id="{F40E6D48-209B-0933-C11F-C7356E1C504E}"/>
                  </a:ext>
                </a:extLst>
              </p:cNvPr>
              <p:cNvPicPr>
                <a:picLocks noGrp="1" noRot="1" noChangeAspect="1" noMove="1" noResize="1" noEditPoints="1" noAdjustHandles="1" noChangeArrowheads="1" noChangeShapeType="1" noCrop="1"/>
              </p:cNvPicPr>
              <p:nvPr/>
            </p:nvPicPr>
            <p:blipFill>
              <a:blip r:embed="rId9"/>
              <a:stretch>
                <a:fillRect/>
              </a:stretch>
            </p:blipFill>
            <p:spPr>
              <a:xfrm rot="19493365">
                <a:off x="4058418" y="2923720"/>
                <a:ext cx="1244309" cy="2363682"/>
              </a:xfrm>
              <a:prstGeom prst="rect">
                <a:avLst/>
              </a:prstGeom>
              <a:noFill/>
            </p:spPr>
          </p:pic>
        </mc:Fallback>
      </mc:AlternateContent>
      <p:sp>
        <p:nvSpPr>
          <p:cNvPr id="8" name="ZoneTexte 7">
            <a:extLst>
              <a:ext uri="{FF2B5EF4-FFF2-40B4-BE49-F238E27FC236}">
                <a16:creationId xmlns:a16="http://schemas.microsoft.com/office/drawing/2014/main" id="{5A88B85D-4BD1-AE16-3C25-10F112D94588}"/>
              </a:ext>
            </a:extLst>
          </p:cNvPr>
          <p:cNvSpPr txBox="1"/>
          <p:nvPr>
            <p:custDataLst>
              <p:tags r:id="rId5"/>
            </p:custDataLst>
          </p:nvPr>
        </p:nvSpPr>
        <p:spPr>
          <a:xfrm rot="3233044">
            <a:off x="4097808" y="3943297"/>
            <a:ext cx="1282723" cy="369332"/>
          </a:xfrm>
          <a:prstGeom prst="rect">
            <a:avLst/>
          </a:prstGeom>
          <a:noFill/>
        </p:spPr>
        <p:txBody>
          <a:bodyPr wrap="none" rtlCol="0">
            <a:spAutoFit/>
          </a:bodyPr>
          <a:lstStyle/>
          <a:p>
            <a:r>
              <a:rPr lang="fr-CA" dirty="0">
                <a:solidFill>
                  <a:schemeClr val="bg1">
                    <a:lumMod val="50000"/>
                  </a:schemeClr>
                </a:solidFill>
              </a:rPr>
              <a:t>1 200 m</a:t>
            </a:r>
            <a:r>
              <a:rPr lang="fr-CA" baseline="30000" dirty="0">
                <a:solidFill>
                  <a:schemeClr val="bg1">
                    <a:lumMod val="50000"/>
                  </a:schemeClr>
                </a:solidFill>
              </a:rPr>
              <a:t>3</a:t>
            </a:r>
            <a:r>
              <a:rPr lang="fr-CA" dirty="0">
                <a:solidFill>
                  <a:schemeClr val="bg1">
                    <a:lumMod val="50000"/>
                  </a:schemeClr>
                </a:solidFill>
              </a:rPr>
              <a:t>/s</a:t>
            </a:r>
          </a:p>
        </p:txBody>
      </p:sp>
    </p:spTree>
    <p:extLst>
      <p:ext uri="{BB962C8B-B14F-4D97-AF65-F5344CB8AC3E}">
        <p14:creationId xmlns:p14="http://schemas.microsoft.com/office/powerpoint/2010/main" val="152098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 presetClass="entr" presetSubtype="12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additive="sum">
                                        <p:cTn id="8" dur="1000" fill="hold"/>
                                        <p:tgtEl>
                                          <p:spTgt spid="7"/>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9" dur="1000" fill="hold"/>
                                        <p:tgtEl>
                                          <p:spTgt spid="7"/>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0" dur="1000" fill="hold"/>
                                        <p:tgtEl>
                                          <p:spTgt spid="7"/>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11" dur="1000" fill="hold"/>
                                        <p:tgtEl>
                                          <p:spTgt spid="7"/>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260648"/>
            <a:ext cx="8229600" cy="868362"/>
          </a:xfrm>
        </p:spPr>
        <p:txBody>
          <a:bodyPr/>
          <a:lstStyle/>
          <a:p>
            <a:pPr algn="r"/>
            <a:r>
              <a:rPr lang="fr-CA" sz="3200" i="1" dirty="0">
                <a:solidFill>
                  <a:schemeClr val="tx1"/>
                </a:solidFill>
              </a:rPr>
              <a:t>Première demande d’analyse </a:t>
            </a:r>
            <a:br>
              <a:rPr lang="fr-CA" sz="3200" i="1" dirty="0">
                <a:solidFill>
                  <a:schemeClr val="tx1"/>
                </a:solidFill>
              </a:rPr>
            </a:br>
            <a:r>
              <a:rPr lang="fr-CA" sz="3200" i="1" dirty="0">
                <a:solidFill>
                  <a:schemeClr val="tx1"/>
                </a:solidFill>
              </a:rPr>
              <a:t>hydraulique de la rivière Gatineau</a:t>
            </a:r>
          </a:p>
        </p:txBody>
      </p:sp>
      <p:sp>
        <p:nvSpPr>
          <p:cNvPr id="3" name="ZoneTexte 2">
            <a:extLst>
              <a:ext uri="{FF2B5EF4-FFF2-40B4-BE49-F238E27FC236}">
                <a16:creationId xmlns:a16="http://schemas.microsoft.com/office/drawing/2014/main" id="{0DF395EA-7464-1831-80C6-C800779D10A5}"/>
              </a:ext>
            </a:extLst>
          </p:cNvPr>
          <p:cNvSpPr txBox="1"/>
          <p:nvPr>
            <p:custDataLst>
              <p:tags r:id="rId2"/>
            </p:custDataLst>
          </p:nvPr>
        </p:nvSpPr>
        <p:spPr>
          <a:xfrm>
            <a:off x="467544" y="1484784"/>
            <a:ext cx="8147248" cy="3477875"/>
          </a:xfrm>
          <a:prstGeom prst="rect">
            <a:avLst/>
          </a:prstGeom>
          <a:noFill/>
        </p:spPr>
        <p:txBody>
          <a:bodyPr wrap="square" rtlCol="0">
            <a:spAutoFit/>
          </a:bodyPr>
          <a:lstStyle/>
          <a:p>
            <a:pPr algn="just"/>
            <a:r>
              <a:rPr lang="fr-CA" sz="2200" dirty="0"/>
              <a:t>Dans le cadre des inondations 2017 et 2019, la Ville de Gatineau a procédé, comme beaucoup d’autres villes au Québec, à la réalisation d’un modèle hydraulique 2D du comportement de la rivière Gatineau et de la rivière des Outaouais.</a:t>
            </a:r>
          </a:p>
          <a:p>
            <a:pPr algn="just"/>
            <a:endParaRPr lang="fr-CA" sz="2200" dirty="0"/>
          </a:p>
          <a:p>
            <a:pPr algn="just"/>
            <a:r>
              <a:rPr lang="fr-CA" sz="2200" dirty="0"/>
              <a:t>Bien qu’intéressant, un modèle 2D demande un temps de calcul pour un scénario de débit « X » de l’ordre de 18 heures, ce qui est beaucoup trop long en période de crise où des décisions se doivent d’être prise rapidement.</a:t>
            </a:r>
          </a:p>
        </p:txBody>
      </p:sp>
    </p:spTree>
    <p:extLst>
      <p:ext uri="{BB962C8B-B14F-4D97-AF65-F5344CB8AC3E}">
        <p14:creationId xmlns:p14="http://schemas.microsoft.com/office/powerpoint/2010/main" val="85980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260648"/>
            <a:ext cx="8229600" cy="868362"/>
          </a:xfrm>
        </p:spPr>
        <p:txBody>
          <a:bodyPr/>
          <a:lstStyle/>
          <a:p>
            <a:pPr algn="r"/>
            <a:r>
              <a:rPr lang="fr-CA" sz="3200" i="1" dirty="0">
                <a:solidFill>
                  <a:schemeClr val="tx1"/>
                </a:solidFill>
              </a:rPr>
              <a:t>Experts pour aider le Bureau de la sécurité civile dans la prise de décisions</a:t>
            </a:r>
          </a:p>
        </p:txBody>
      </p:sp>
      <p:sp>
        <p:nvSpPr>
          <p:cNvPr id="3" name="ZoneTexte 2">
            <a:extLst>
              <a:ext uri="{FF2B5EF4-FFF2-40B4-BE49-F238E27FC236}">
                <a16:creationId xmlns:a16="http://schemas.microsoft.com/office/drawing/2014/main" id="{0DF395EA-7464-1831-80C6-C800779D10A5}"/>
              </a:ext>
            </a:extLst>
          </p:cNvPr>
          <p:cNvSpPr txBox="1"/>
          <p:nvPr>
            <p:custDataLst>
              <p:tags r:id="rId2"/>
            </p:custDataLst>
          </p:nvPr>
        </p:nvSpPr>
        <p:spPr>
          <a:xfrm>
            <a:off x="483344" y="1484784"/>
            <a:ext cx="8121104" cy="2123658"/>
          </a:xfrm>
          <a:prstGeom prst="rect">
            <a:avLst/>
          </a:prstGeom>
          <a:noFill/>
        </p:spPr>
        <p:txBody>
          <a:bodyPr wrap="square" rtlCol="0">
            <a:spAutoFit/>
          </a:bodyPr>
          <a:lstStyle/>
          <a:p>
            <a:pPr algn="just"/>
            <a:r>
              <a:rPr lang="fr-CA" sz="2200" dirty="0"/>
              <a:t>Pendant cette période d’incertitude du 22 au 23 mai 2022, la Ville de Gatineau a finalement retenu les services de JFSA en soirée, consultant expert en ressources hydriques afin de questionner le comportement anticipé de la rivière selon le débit annoncé au barrage des Rapides-Farmer.</a:t>
            </a:r>
          </a:p>
          <a:p>
            <a:pPr algn="just"/>
            <a:endParaRPr lang="fr-CA" sz="2200" dirty="0"/>
          </a:p>
        </p:txBody>
      </p:sp>
    </p:spTree>
    <p:extLst>
      <p:ext uri="{BB962C8B-B14F-4D97-AF65-F5344CB8AC3E}">
        <p14:creationId xmlns:p14="http://schemas.microsoft.com/office/powerpoint/2010/main" val="421983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260648"/>
            <a:ext cx="8229600" cy="868362"/>
          </a:xfrm>
        </p:spPr>
        <p:txBody>
          <a:bodyPr/>
          <a:lstStyle/>
          <a:p>
            <a:pPr algn="r"/>
            <a:r>
              <a:rPr lang="fr-CA" sz="3200" i="1" dirty="0">
                <a:solidFill>
                  <a:schemeClr val="tx1"/>
                </a:solidFill>
              </a:rPr>
              <a:t>Présentation</a:t>
            </a:r>
            <a:r>
              <a:rPr lang="fr-CA" sz="3200" i="1" dirty="0">
                <a:solidFill>
                  <a:schemeClr val="tx1"/>
                </a:solidFill>
                <a:effectLst>
                  <a:outerShdw blurRad="38100" dist="38100" dir="2700000" algn="tl">
                    <a:srgbClr val="000000">
                      <a:alpha val="43137"/>
                    </a:srgbClr>
                  </a:outerShdw>
                </a:effectLst>
              </a:rPr>
              <a:t> des conclusions </a:t>
            </a:r>
            <a:br>
              <a:rPr lang="fr-CA" sz="3200" i="1" dirty="0">
                <a:solidFill>
                  <a:schemeClr val="tx1"/>
                </a:solidFill>
                <a:effectLst>
                  <a:outerShdw blurRad="38100" dist="38100" dir="2700000" algn="tl">
                    <a:srgbClr val="000000">
                      <a:alpha val="43137"/>
                    </a:srgbClr>
                  </a:outerShdw>
                </a:effectLst>
              </a:rPr>
            </a:br>
            <a:r>
              <a:rPr lang="fr-CA" sz="3200" i="1" dirty="0">
                <a:solidFill>
                  <a:schemeClr val="tx1"/>
                </a:solidFill>
                <a:effectLst>
                  <a:outerShdw blurRad="38100" dist="38100" dir="2700000" algn="tl">
                    <a:srgbClr val="000000">
                      <a:alpha val="43137"/>
                    </a:srgbClr>
                  </a:outerShdw>
                </a:effectLst>
              </a:rPr>
              <a:t>de la modélisation </a:t>
            </a:r>
          </a:p>
        </p:txBody>
      </p:sp>
      <p:sp>
        <p:nvSpPr>
          <p:cNvPr id="3" name="ZoneTexte 2">
            <a:extLst>
              <a:ext uri="{FF2B5EF4-FFF2-40B4-BE49-F238E27FC236}">
                <a16:creationId xmlns:a16="http://schemas.microsoft.com/office/drawing/2014/main" id="{0DF395EA-7464-1831-80C6-C800779D10A5}"/>
              </a:ext>
            </a:extLst>
          </p:cNvPr>
          <p:cNvSpPr txBox="1"/>
          <p:nvPr>
            <p:custDataLst>
              <p:tags r:id="rId2"/>
            </p:custDataLst>
          </p:nvPr>
        </p:nvSpPr>
        <p:spPr>
          <a:xfrm>
            <a:off x="483344" y="1484784"/>
            <a:ext cx="8121104" cy="3139321"/>
          </a:xfrm>
          <a:prstGeom prst="rect">
            <a:avLst/>
          </a:prstGeom>
          <a:noFill/>
        </p:spPr>
        <p:txBody>
          <a:bodyPr wrap="square" rtlCol="0">
            <a:spAutoFit/>
          </a:bodyPr>
          <a:lstStyle/>
          <a:p>
            <a:pPr algn="just"/>
            <a:r>
              <a:rPr lang="fr-CA" sz="2200" dirty="0"/>
              <a:t>En moins de 12 h, soit le 24 mai au matin, JFSA a présenté les résultats de la simulation 1D aux membres de l’OMSC de la Ville de Gatineau mobilisé au CCMU afin de les informer du comportement anticipé de la rivière Gatineau:</a:t>
            </a:r>
          </a:p>
          <a:p>
            <a:pPr algn="just"/>
            <a:endParaRPr lang="fr-CA" sz="2200" dirty="0"/>
          </a:p>
          <a:p>
            <a:pPr marL="342900" indent="-342900" algn="just">
              <a:buFont typeface="Arial" panose="020B0604020202020204" pitchFamily="34" charset="0"/>
              <a:buChar char="•"/>
            </a:pPr>
            <a:r>
              <a:rPr lang="fr-CA" sz="2200" dirty="0"/>
              <a:t>Aucune inondation à prévoir sur la rivière Gatineau;</a:t>
            </a:r>
          </a:p>
          <a:p>
            <a:pPr marL="342900" indent="-342900" algn="just">
              <a:buFont typeface="Arial" panose="020B0604020202020204" pitchFamily="34" charset="0"/>
              <a:buChar char="•"/>
            </a:pPr>
            <a:r>
              <a:rPr lang="fr-CA" sz="2200" dirty="0"/>
              <a:t>Pour obtenir une inondation similaire à 2017 ou 2019, le débit au barrage des Rapides-Farmer devrait être le double de celui annoncé par Hydro-Québec. </a:t>
            </a:r>
          </a:p>
        </p:txBody>
      </p:sp>
    </p:spTree>
    <p:extLst>
      <p:ext uri="{BB962C8B-B14F-4D97-AF65-F5344CB8AC3E}">
        <p14:creationId xmlns:p14="http://schemas.microsoft.com/office/powerpoint/2010/main" val="122880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260648"/>
            <a:ext cx="8229600" cy="868362"/>
          </a:xfrm>
        </p:spPr>
        <p:txBody>
          <a:bodyPr/>
          <a:lstStyle/>
          <a:p>
            <a:pPr algn="r"/>
            <a:r>
              <a:rPr lang="fr-CA" sz="3200" i="1" dirty="0">
                <a:solidFill>
                  <a:schemeClr val="tx1"/>
                </a:solidFill>
              </a:rPr>
              <a:t>Outil de modélisation 1D</a:t>
            </a:r>
          </a:p>
        </p:txBody>
      </p:sp>
      <p:sp>
        <p:nvSpPr>
          <p:cNvPr id="3" name="ZoneTexte 2">
            <a:extLst>
              <a:ext uri="{FF2B5EF4-FFF2-40B4-BE49-F238E27FC236}">
                <a16:creationId xmlns:a16="http://schemas.microsoft.com/office/drawing/2014/main" id="{0DF395EA-7464-1831-80C6-C800779D10A5}"/>
              </a:ext>
            </a:extLst>
          </p:cNvPr>
          <p:cNvSpPr txBox="1"/>
          <p:nvPr>
            <p:custDataLst>
              <p:tags r:id="rId2"/>
            </p:custDataLst>
          </p:nvPr>
        </p:nvSpPr>
        <p:spPr>
          <a:xfrm>
            <a:off x="495300" y="1484784"/>
            <a:ext cx="8109148" cy="3139321"/>
          </a:xfrm>
          <a:prstGeom prst="rect">
            <a:avLst/>
          </a:prstGeom>
          <a:noFill/>
        </p:spPr>
        <p:txBody>
          <a:bodyPr wrap="square" rtlCol="0">
            <a:spAutoFit/>
          </a:bodyPr>
          <a:lstStyle/>
          <a:p>
            <a:pPr algn="just"/>
            <a:r>
              <a:rPr lang="fr-CA" sz="2200" dirty="0"/>
              <a:t>L’outil 1D de la rivière Gatineau de 2009 est un modèle hydraulique simple et efficace qui permet de comprendre et de générer le niveau d’eau anticipé selon le débit au barrage des Rapides-Farmer et selon la condition frontière avec la rivière des Outaouais.  La condition frontière représente le point de jonction entre la rivière Gatineau et la rivière des Outaouais.</a:t>
            </a:r>
          </a:p>
          <a:p>
            <a:pPr algn="just"/>
            <a:endParaRPr lang="fr-CA" sz="2200" dirty="0"/>
          </a:p>
          <a:p>
            <a:pPr algn="just"/>
            <a:r>
              <a:rPr lang="fr-CA" sz="2200" dirty="0"/>
              <a:t>Une simulation (débit/hauteur) prend en moyenne de 10 à 15 secondes, comparativement à 18 heures pour un modèle 2D.</a:t>
            </a:r>
          </a:p>
        </p:txBody>
      </p:sp>
    </p:spTree>
    <p:extLst>
      <p:ext uri="{BB962C8B-B14F-4D97-AF65-F5344CB8AC3E}">
        <p14:creationId xmlns:p14="http://schemas.microsoft.com/office/powerpoint/2010/main" val="422935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519D4-462D-D76C-B325-2A27BF7E6B6C}"/>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Définition</a:t>
            </a:r>
          </a:p>
        </p:txBody>
      </p:sp>
      <p:sp>
        <p:nvSpPr>
          <p:cNvPr id="3" name="ZoneTexte 2">
            <a:extLst>
              <a:ext uri="{FF2B5EF4-FFF2-40B4-BE49-F238E27FC236}">
                <a16:creationId xmlns:a16="http://schemas.microsoft.com/office/drawing/2014/main" id="{31641356-4044-B2DA-A39E-8E5B936787F3}"/>
              </a:ext>
            </a:extLst>
          </p:cNvPr>
          <p:cNvSpPr txBox="1"/>
          <p:nvPr>
            <p:custDataLst>
              <p:tags r:id="rId2"/>
            </p:custDataLst>
          </p:nvPr>
        </p:nvSpPr>
        <p:spPr>
          <a:xfrm>
            <a:off x="457200" y="1345034"/>
            <a:ext cx="6213560" cy="430887"/>
          </a:xfrm>
          <a:prstGeom prst="rect">
            <a:avLst/>
          </a:prstGeom>
          <a:noFill/>
        </p:spPr>
        <p:txBody>
          <a:bodyPr wrap="none" rtlCol="0">
            <a:spAutoFit/>
          </a:bodyPr>
          <a:lstStyle/>
          <a:p>
            <a:r>
              <a:rPr lang="fr-CA" sz="2200" dirty="0"/>
              <a:t>Condition frontière avec la rivière des Outaouais</a:t>
            </a:r>
          </a:p>
        </p:txBody>
      </p:sp>
      <p:pic>
        <p:nvPicPr>
          <p:cNvPr id="11" name="Image 10">
            <a:extLst>
              <a:ext uri="{FF2B5EF4-FFF2-40B4-BE49-F238E27FC236}">
                <a16:creationId xmlns:a16="http://schemas.microsoft.com/office/drawing/2014/main" id="{A1428AC0-B83C-96DE-33DF-7199099557DD}"/>
              </a:ext>
            </a:extLst>
          </p:cNvPr>
          <p:cNvPicPr>
            <a:picLocks noChangeAspect="1"/>
          </p:cNvPicPr>
          <p:nvPr>
            <p:custDataLst>
              <p:tags r:id="rId3"/>
            </p:custDataLst>
          </p:nvPr>
        </p:nvPicPr>
        <p:blipFill>
          <a:blip r:embed="rId12"/>
          <a:stretch>
            <a:fillRect/>
          </a:stretch>
        </p:blipFill>
        <p:spPr>
          <a:xfrm>
            <a:off x="632863" y="1916832"/>
            <a:ext cx="7878274" cy="4182059"/>
          </a:xfrm>
          <a:prstGeom prst="rect">
            <a:avLst/>
          </a:prstGeom>
        </p:spPr>
      </p:pic>
      <p:sp>
        <p:nvSpPr>
          <p:cNvPr id="12" name="ZoneTexte 11">
            <a:extLst>
              <a:ext uri="{FF2B5EF4-FFF2-40B4-BE49-F238E27FC236}">
                <a16:creationId xmlns:a16="http://schemas.microsoft.com/office/drawing/2014/main" id="{16F112A7-F0DD-4925-69CF-6FB91C245E28}"/>
              </a:ext>
            </a:extLst>
          </p:cNvPr>
          <p:cNvSpPr txBox="1"/>
          <p:nvPr>
            <p:custDataLst>
              <p:tags r:id="rId4"/>
            </p:custDataLst>
          </p:nvPr>
        </p:nvSpPr>
        <p:spPr>
          <a:xfrm>
            <a:off x="3563888" y="3244334"/>
            <a:ext cx="1229824" cy="307777"/>
          </a:xfrm>
          <a:prstGeom prst="rect">
            <a:avLst/>
          </a:prstGeom>
          <a:solidFill>
            <a:schemeClr val="accent1"/>
          </a:solidFill>
        </p:spPr>
        <p:txBody>
          <a:bodyPr wrap="none" rtlCol="0">
            <a:spAutoFit/>
          </a:bodyPr>
          <a:lstStyle/>
          <a:p>
            <a:r>
              <a:rPr lang="fr-CA" sz="1400" dirty="0"/>
              <a:t>Niveau d’eau</a:t>
            </a:r>
          </a:p>
        </p:txBody>
      </p:sp>
      <p:cxnSp>
        <p:nvCxnSpPr>
          <p:cNvPr id="14" name="Connecteur droit avec flèche 13">
            <a:extLst>
              <a:ext uri="{FF2B5EF4-FFF2-40B4-BE49-F238E27FC236}">
                <a16:creationId xmlns:a16="http://schemas.microsoft.com/office/drawing/2014/main" id="{41679B29-C19E-CEC6-815B-2B58891DA4A2}"/>
              </a:ext>
            </a:extLst>
          </p:cNvPr>
          <p:cNvCxnSpPr>
            <a:cxnSpLocks/>
            <a:stCxn id="12" idx="2"/>
          </p:cNvCxnSpPr>
          <p:nvPr>
            <p:custDataLst>
              <p:tags r:id="rId5"/>
            </p:custDataLst>
          </p:nvPr>
        </p:nvCxnSpPr>
        <p:spPr>
          <a:xfrm flipH="1">
            <a:off x="4067944" y="3552111"/>
            <a:ext cx="110856" cy="59696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C4D369C2-A0E1-0524-62A2-650868DAB79E}"/>
              </a:ext>
            </a:extLst>
          </p:cNvPr>
          <p:cNvSpPr txBox="1"/>
          <p:nvPr>
            <p:custDataLst>
              <p:tags r:id="rId6"/>
            </p:custDataLst>
          </p:nvPr>
        </p:nvSpPr>
        <p:spPr>
          <a:xfrm>
            <a:off x="2639419" y="5445224"/>
            <a:ext cx="2989921" cy="307777"/>
          </a:xfrm>
          <a:prstGeom prst="rect">
            <a:avLst/>
          </a:prstGeom>
          <a:solidFill>
            <a:schemeClr val="accent1"/>
          </a:solidFill>
        </p:spPr>
        <p:txBody>
          <a:bodyPr wrap="none" rtlCol="0">
            <a:spAutoFit/>
          </a:bodyPr>
          <a:lstStyle/>
          <a:p>
            <a:r>
              <a:rPr lang="fr-CA" sz="1400" dirty="0"/>
              <a:t>Profil du fond de la rivière Gatineau</a:t>
            </a:r>
          </a:p>
        </p:txBody>
      </p:sp>
      <p:cxnSp>
        <p:nvCxnSpPr>
          <p:cNvPr id="18" name="Connecteur droit avec flèche 17">
            <a:extLst>
              <a:ext uri="{FF2B5EF4-FFF2-40B4-BE49-F238E27FC236}">
                <a16:creationId xmlns:a16="http://schemas.microsoft.com/office/drawing/2014/main" id="{433B51B7-3030-FDA0-89A5-457F2E76CDC5}"/>
              </a:ext>
            </a:extLst>
          </p:cNvPr>
          <p:cNvCxnSpPr/>
          <p:nvPr>
            <p:custDataLst>
              <p:tags r:id="rId7"/>
            </p:custDataLst>
          </p:nvPr>
        </p:nvCxnSpPr>
        <p:spPr>
          <a:xfrm flipV="1">
            <a:off x="5508104" y="4869160"/>
            <a:ext cx="58187" cy="57606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04E139F5-5D62-8F09-A6DB-A362E9900FF5}"/>
              </a:ext>
            </a:extLst>
          </p:cNvPr>
          <p:cNvCxnSpPr>
            <a:cxnSpLocks/>
          </p:cNvCxnSpPr>
          <p:nvPr>
            <p:custDataLst>
              <p:tags r:id="rId8"/>
            </p:custDataLst>
          </p:nvPr>
        </p:nvCxnSpPr>
        <p:spPr>
          <a:xfrm flipH="1" flipV="1">
            <a:off x="2563258" y="5013176"/>
            <a:ext cx="448487" cy="49979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7DB12EC-0EE5-9548-A0A2-CCDEA648C5C6}"/>
              </a:ext>
            </a:extLst>
          </p:cNvPr>
          <p:cNvSpPr txBox="1"/>
          <p:nvPr>
            <p:custDataLst>
              <p:tags r:id="rId9"/>
            </p:custDataLst>
          </p:nvPr>
        </p:nvSpPr>
        <p:spPr>
          <a:xfrm rot="16200000">
            <a:off x="440337" y="2807189"/>
            <a:ext cx="1946367" cy="307777"/>
          </a:xfrm>
          <a:prstGeom prst="rect">
            <a:avLst/>
          </a:prstGeom>
          <a:solidFill>
            <a:schemeClr val="accent1"/>
          </a:solidFill>
        </p:spPr>
        <p:txBody>
          <a:bodyPr wrap="none" rtlCol="0">
            <a:spAutoFit/>
          </a:bodyPr>
          <a:lstStyle/>
          <a:p>
            <a:r>
              <a:rPr lang="fr-CA" sz="1400" dirty="0"/>
              <a:t>Rivière des Outaouais</a:t>
            </a:r>
          </a:p>
        </p:txBody>
      </p:sp>
      <p:sp>
        <p:nvSpPr>
          <p:cNvPr id="24" name="ZoneTexte 23">
            <a:extLst>
              <a:ext uri="{FF2B5EF4-FFF2-40B4-BE49-F238E27FC236}">
                <a16:creationId xmlns:a16="http://schemas.microsoft.com/office/drawing/2014/main" id="{923F5879-52E5-F863-B662-439EB9CD6E89}"/>
              </a:ext>
            </a:extLst>
          </p:cNvPr>
          <p:cNvSpPr txBox="1"/>
          <p:nvPr>
            <p:custDataLst>
              <p:tags r:id="rId10"/>
            </p:custDataLst>
          </p:nvPr>
        </p:nvSpPr>
        <p:spPr>
          <a:xfrm rot="16200000">
            <a:off x="6427714" y="3085454"/>
            <a:ext cx="2501006" cy="307777"/>
          </a:xfrm>
          <a:prstGeom prst="rect">
            <a:avLst/>
          </a:prstGeom>
          <a:solidFill>
            <a:schemeClr val="accent1"/>
          </a:solidFill>
        </p:spPr>
        <p:txBody>
          <a:bodyPr wrap="none" rtlCol="0">
            <a:spAutoFit/>
          </a:bodyPr>
          <a:lstStyle/>
          <a:p>
            <a:r>
              <a:rPr lang="fr-CA" sz="1400" dirty="0"/>
              <a:t>Barrage des Rapides-Farmer</a:t>
            </a:r>
          </a:p>
        </p:txBody>
      </p:sp>
    </p:spTree>
    <p:extLst>
      <p:ext uri="{BB962C8B-B14F-4D97-AF65-F5344CB8AC3E}">
        <p14:creationId xmlns:p14="http://schemas.microsoft.com/office/powerpoint/2010/main" val="340856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519D4-462D-D76C-B325-2A27BF7E6B6C}"/>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Définition</a:t>
            </a:r>
          </a:p>
        </p:txBody>
      </p:sp>
      <p:sp>
        <p:nvSpPr>
          <p:cNvPr id="3" name="ZoneTexte 2">
            <a:extLst>
              <a:ext uri="{FF2B5EF4-FFF2-40B4-BE49-F238E27FC236}">
                <a16:creationId xmlns:a16="http://schemas.microsoft.com/office/drawing/2014/main" id="{31641356-4044-B2DA-A39E-8E5B936787F3}"/>
              </a:ext>
            </a:extLst>
          </p:cNvPr>
          <p:cNvSpPr txBox="1"/>
          <p:nvPr>
            <p:custDataLst>
              <p:tags r:id="rId2"/>
            </p:custDataLst>
          </p:nvPr>
        </p:nvSpPr>
        <p:spPr>
          <a:xfrm>
            <a:off x="457200" y="1345034"/>
            <a:ext cx="6213560" cy="430887"/>
          </a:xfrm>
          <a:prstGeom prst="rect">
            <a:avLst/>
          </a:prstGeom>
          <a:noFill/>
        </p:spPr>
        <p:txBody>
          <a:bodyPr wrap="none" rtlCol="0">
            <a:spAutoFit/>
          </a:bodyPr>
          <a:lstStyle/>
          <a:p>
            <a:r>
              <a:rPr lang="fr-CA" sz="2200" dirty="0"/>
              <a:t>Condition frontière avec la rivière des Outaouais</a:t>
            </a:r>
          </a:p>
        </p:txBody>
      </p:sp>
      <p:pic>
        <p:nvPicPr>
          <p:cNvPr id="11" name="Image 10">
            <a:extLst>
              <a:ext uri="{FF2B5EF4-FFF2-40B4-BE49-F238E27FC236}">
                <a16:creationId xmlns:a16="http://schemas.microsoft.com/office/drawing/2014/main" id="{A1428AC0-B83C-96DE-33DF-7199099557DD}"/>
              </a:ext>
            </a:extLst>
          </p:cNvPr>
          <p:cNvPicPr>
            <a:picLocks noChangeAspect="1"/>
          </p:cNvPicPr>
          <p:nvPr>
            <p:custDataLst>
              <p:tags r:id="rId3"/>
            </p:custDataLst>
          </p:nvPr>
        </p:nvPicPr>
        <p:blipFill>
          <a:blip r:embed="rId5"/>
          <a:stretch>
            <a:fillRect/>
          </a:stretch>
        </p:blipFill>
        <p:spPr>
          <a:xfrm>
            <a:off x="632863" y="1916832"/>
            <a:ext cx="7878274" cy="4182059"/>
          </a:xfrm>
          <a:prstGeom prst="rect">
            <a:avLst/>
          </a:prstGeom>
        </p:spPr>
      </p:pic>
    </p:spTree>
    <p:extLst>
      <p:ext uri="{BB962C8B-B14F-4D97-AF65-F5344CB8AC3E}">
        <p14:creationId xmlns:p14="http://schemas.microsoft.com/office/powerpoint/2010/main" val="350301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519D4-462D-D76C-B325-2A27BF7E6B6C}"/>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Définition</a:t>
            </a:r>
          </a:p>
        </p:txBody>
      </p:sp>
      <p:sp>
        <p:nvSpPr>
          <p:cNvPr id="3" name="ZoneTexte 2">
            <a:extLst>
              <a:ext uri="{FF2B5EF4-FFF2-40B4-BE49-F238E27FC236}">
                <a16:creationId xmlns:a16="http://schemas.microsoft.com/office/drawing/2014/main" id="{31641356-4044-B2DA-A39E-8E5B936787F3}"/>
              </a:ext>
            </a:extLst>
          </p:cNvPr>
          <p:cNvSpPr txBox="1"/>
          <p:nvPr>
            <p:custDataLst>
              <p:tags r:id="rId2"/>
            </p:custDataLst>
          </p:nvPr>
        </p:nvSpPr>
        <p:spPr>
          <a:xfrm>
            <a:off x="457200" y="1345034"/>
            <a:ext cx="6213560" cy="430887"/>
          </a:xfrm>
          <a:prstGeom prst="rect">
            <a:avLst/>
          </a:prstGeom>
          <a:noFill/>
        </p:spPr>
        <p:txBody>
          <a:bodyPr wrap="none" rtlCol="0">
            <a:spAutoFit/>
          </a:bodyPr>
          <a:lstStyle/>
          <a:p>
            <a:r>
              <a:rPr lang="fr-CA" sz="2200" dirty="0"/>
              <a:t>Condition frontière avec la rivière des Outaouais</a:t>
            </a:r>
          </a:p>
        </p:txBody>
      </p:sp>
      <p:pic>
        <p:nvPicPr>
          <p:cNvPr id="5" name="Image 4">
            <a:extLst>
              <a:ext uri="{FF2B5EF4-FFF2-40B4-BE49-F238E27FC236}">
                <a16:creationId xmlns:a16="http://schemas.microsoft.com/office/drawing/2014/main" id="{5AB1FEB9-0F5B-1243-7141-2FB56C38205C}"/>
              </a:ext>
            </a:extLst>
          </p:cNvPr>
          <p:cNvPicPr>
            <a:picLocks noChangeAspect="1"/>
          </p:cNvPicPr>
          <p:nvPr>
            <p:custDataLst>
              <p:tags r:id="rId3"/>
            </p:custDataLst>
          </p:nvPr>
        </p:nvPicPr>
        <p:blipFill>
          <a:blip r:embed="rId7">
            <a:alphaModFix/>
          </a:blip>
          <a:stretch>
            <a:fillRect/>
          </a:stretch>
        </p:blipFill>
        <p:spPr>
          <a:xfrm>
            <a:off x="791737" y="1892185"/>
            <a:ext cx="7668695" cy="4201111"/>
          </a:xfrm>
          <a:prstGeom prst="rect">
            <a:avLst/>
          </a:prstGeom>
        </p:spPr>
      </p:pic>
      <p:sp>
        <p:nvSpPr>
          <p:cNvPr id="6" name="ZoneTexte 5">
            <a:extLst>
              <a:ext uri="{FF2B5EF4-FFF2-40B4-BE49-F238E27FC236}">
                <a16:creationId xmlns:a16="http://schemas.microsoft.com/office/drawing/2014/main" id="{8DCE6DE1-AB34-54FD-303F-0DAA03E5E91F}"/>
              </a:ext>
            </a:extLst>
          </p:cNvPr>
          <p:cNvSpPr txBox="1"/>
          <p:nvPr>
            <p:custDataLst>
              <p:tags r:id="rId4"/>
            </p:custDataLst>
          </p:nvPr>
        </p:nvSpPr>
        <p:spPr>
          <a:xfrm>
            <a:off x="3563888" y="3100318"/>
            <a:ext cx="1229824" cy="307777"/>
          </a:xfrm>
          <a:prstGeom prst="rect">
            <a:avLst/>
          </a:prstGeom>
          <a:solidFill>
            <a:schemeClr val="accent1"/>
          </a:solidFill>
        </p:spPr>
        <p:txBody>
          <a:bodyPr wrap="none" rtlCol="0">
            <a:spAutoFit/>
          </a:bodyPr>
          <a:lstStyle/>
          <a:p>
            <a:r>
              <a:rPr lang="fr-CA" sz="1400" dirty="0"/>
              <a:t>Niveau d’eau</a:t>
            </a:r>
          </a:p>
        </p:txBody>
      </p:sp>
      <p:cxnSp>
        <p:nvCxnSpPr>
          <p:cNvPr id="7" name="Connecteur droit avec flèche 6">
            <a:extLst>
              <a:ext uri="{FF2B5EF4-FFF2-40B4-BE49-F238E27FC236}">
                <a16:creationId xmlns:a16="http://schemas.microsoft.com/office/drawing/2014/main" id="{E514F9FB-1DFE-9F70-0B0B-E7CF55F650AF}"/>
              </a:ext>
            </a:extLst>
          </p:cNvPr>
          <p:cNvCxnSpPr>
            <a:cxnSpLocks/>
            <a:stCxn id="6" idx="2"/>
          </p:cNvCxnSpPr>
          <p:nvPr>
            <p:custDataLst>
              <p:tags r:id="rId5"/>
            </p:custDataLst>
          </p:nvPr>
        </p:nvCxnSpPr>
        <p:spPr>
          <a:xfrm flipH="1">
            <a:off x="4067944" y="3408095"/>
            <a:ext cx="110856" cy="59696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35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A95816A-1E20-4CBE-B913-2EB7D7045442}"/>
              </a:ext>
            </a:extLst>
          </p:cNvPr>
          <p:cNvSpPr>
            <a:spLocks noGrp="1"/>
          </p:cNvSpPr>
          <p:nvPr>
            <p:ph type="title"/>
            <p:custDataLst>
              <p:tags r:id="rId1"/>
            </p:custDataLst>
          </p:nvPr>
        </p:nvSpPr>
        <p:spPr>
          <a:xfrm>
            <a:off x="179512" y="274638"/>
            <a:ext cx="8507288" cy="868362"/>
          </a:xfrm>
        </p:spPr>
        <p:txBody>
          <a:bodyPr/>
          <a:lstStyle/>
          <a:p>
            <a:pPr algn="r"/>
            <a:r>
              <a:rPr lang="fr-CA" sz="3200" i="1" dirty="0">
                <a:solidFill>
                  <a:schemeClr val="tx1"/>
                </a:solidFill>
              </a:rPr>
              <a:t>Contexte particulier de la Ville de Gatineau</a:t>
            </a:r>
            <a:br>
              <a:rPr lang="fr-CA" sz="3200" i="1" dirty="0">
                <a:solidFill>
                  <a:schemeClr val="tx1"/>
                </a:solidFill>
              </a:rPr>
            </a:br>
            <a:r>
              <a:rPr lang="fr-CA" sz="3200" i="1" dirty="0">
                <a:solidFill>
                  <a:schemeClr val="tx1"/>
                </a:solidFill>
              </a:rPr>
              <a:t>en lien avec les crues printanières</a:t>
            </a:r>
            <a:endParaRPr lang="fr-CA" sz="3200" dirty="0"/>
          </a:p>
        </p:txBody>
      </p:sp>
      <p:pic>
        <p:nvPicPr>
          <p:cNvPr id="2050" name="Picture 2">
            <a:extLst>
              <a:ext uri="{FF2B5EF4-FFF2-40B4-BE49-F238E27FC236}">
                <a16:creationId xmlns:a16="http://schemas.microsoft.com/office/drawing/2014/main" id="{B4DF8428-12CF-476A-ED05-51D36596D5F2}"/>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39552" y="1556792"/>
            <a:ext cx="5191205" cy="388843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33DD359-FE59-A378-5520-EE435C3F8F76}"/>
              </a:ext>
            </a:extLst>
          </p:cNvPr>
          <p:cNvSpPr txBox="1"/>
          <p:nvPr>
            <p:custDataLst>
              <p:tags r:id="rId3"/>
            </p:custDataLst>
          </p:nvPr>
        </p:nvSpPr>
        <p:spPr>
          <a:xfrm>
            <a:off x="6084168" y="2276872"/>
            <a:ext cx="2518638" cy="646331"/>
          </a:xfrm>
          <a:prstGeom prst="rect">
            <a:avLst/>
          </a:prstGeom>
          <a:solidFill>
            <a:schemeClr val="accent1"/>
          </a:solidFill>
          <a:ln w="25400">
            <a:solidFill>
              <a:srgbClr val="FF0000"/>
            </a:solidFill>
          </a:ln>
        </p:spPr>
        <p:txBody>
          <a:bodyPr wrap="none" rtlCol="0">
            <a:spAutoFit/>
          </a:bodyPr>
          <a:lstStyle/>
          <a:p>
            <a:r>
              <a:rPr lang="fr-CA" dirty="0"/>
              <a:t>Rivière des Outaouais:</a:t>
            </a:r>
          </a:p>
          <a:p>
            <a:pPr algn="ctr"/>
            <a:r>
              <a:rPr lang="fr-CA" dirty="0"/>
              <a:t>146 300 km</a:t>
            </a:r>
            <a:r>
              <a:rPr lang="fr-CA" baseline="30000" dirty="0"/>
              <a:t>2</a:t>
            </a:r>
          </a:p>
        </p:txBody>
      </p:sp>
      <p:sp>
        <p:nvSpPr>
          <p:cNvPr id="7" name="ZoneTexte 6">
            <a:extLst>
              <a:ext uri="{FF2B5EF4-FFF2-40B4-BE49-F238E27FC236}">
                <a16:creationId xmlns:a16="http://schemas.microsoft.com/office/drawing/2014/main" id="{6CD6354C-B1CD-BE21-5A26-47D4B5A9AC26}"/>
              </a:ext>
            </a:extLst>
          </p:cNvPr>
          <p:cNvSpPr txBox="1"/>
          <p:nvPr>
            <p:custDataLst>
              <p:tags r:id="rId4"/>
            </p:custDataLst>
          </p:nvPr>
        </p:nvSpPr>
        <p:spPr>
          <a:xfrm>
            <a:off x="6228184" y="3356992"/>
            <a:ext cx="2249334" cy="646331"/>
          </a:xfrm>
          <a:prstGeom prst="rect">
            <a:avLst/>
          </a:prstGeom>
          <a:solidFill>
            <a:srgbClr val="92D050"/>
          </a:solidFill>
          <a:ln w="25400">
            <a:solidFill>
              <a:srgbClr val="FF0000"/>
            </a:solidFill>
          </a:ln>
        </p:spPr>
        <p:txBody>
          <a:bodyPr wrap="none" rtlCol="0">
            <a:spAutoFit/>
          </a:bodyPr>
          <a:lstStyle/>
          <a:p>
            <a:r>
              <a:rPr lang="fr-CA" dirty="0"/>
              <a:t>Rivière Gatineau (3)</a:t>
            </a:r>
          </a:p>
          <a:p>
            <a:pPr algn="ctr"/>
            <a:r>
              <a:rPr lang="fr-CA" dirty="0"/>
              <a:t>23 908 km</a:t>
            </a:r>
            <a:r>
              <a:rPr lang="fr-CA" baseline="30000" dirty="0"/>
              <a:t>2</a:t>
            </a:r>
          </a:p>
        </p:txBody>
      </p:sp>
      <p:sp>
        <p:nvSpPr>
          <p:cNvPr id="8" name="Ellipse 7">
            <a:extLst>
              <a:ext uri="{FF2B5EF4-FFF2-40B4-BE49-F238E27FC236}">
                <a16:creationId xmlns:a16="http://schemas.microsoft.com/office/drawing/2014/main" id="{7E577180-79D3-D708-E097-9C5D57E0820A}"/>
              </a:ext>
            </a:extLst>
          </p:cNvPr>
          <p:cNvSpPr/>
          <p:nvPr>
            <p:custDataLst>
              <p:tags r:id="rId5"/>
            </p:custDataLst>
          </p:nvPr>
        </p:nvSpPr>
        <p:spPr>
          <a:xfrm>
            <a:off x="3491880" y="4941168"/>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38900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519D4-462D-D76C-B325-2A27BF7E6B6C}"/>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Définition</a:t>
            </a:r>
          </a:p>
        </p:txBody>
      </p:sp>
      <p:sp>
        <p:nvSpPr>
          <p:cNvPr id="3" name="ZoneTexte 2">
            <a:extLst>
              <a:ext uri="{FF2B5EF4-FFF2-40B4-BE49-F238E27FC236}">
                <a16:creationId xmlns:a16="http://schemas.microsoft.com/office/drawing/2014/main" id="{31641356-4044-B2DA-A39E-8E5B936787F3}"/>
              </a:ext>
            </a:extLst>
          </p:cNvPr>
          <p:cNvSpPr txBox="1"/>
          <p:nvPr>
            <p:custDataLst>
              <p:tags r:id="rId2"/>
            </p:custDataLst>
          </p:nvPr>
        </p:nvSpPr>
        <p:spPr>
          <a:xfrm>
            <a:off x="457200" y="1345034"/>
            <a:ext cx="6213560" cy="430887"/>
          </a:xfrm>
          <a:prstGeom prst="rect">
            <a:avLst/>
          </a:prstGeom>
          <a:noFill/>
        </p:spPr>
        <p:txBody>
          <a:bodyPr wrap="none" rtlCol="0">
            <a:spAutoFit/>
          </a:bodyPr>
          <a:lstStyle/>
          <a:p>
            <a:r>
              <a:rPr lang="fr-CA" sz="2200" dirty="0"/>
              <a:t>Condition frontière avec la rivière des Outaouais</a:t>
            </a:r>
          </a:p>
        </p:txBody>
      </p:sp>
      <p:pic>
        <p:nvPicPr>
          <p:cNvPr id="5" name="Image 4">
            <a:extLst>
              <a:ext uri="{FF2B5EF4-FFF2-40B4-BE49-F238E27FC236}">
                <a16:creationId xmlns:a16="http://schemas.microsoft.com/office/drawing/2014/main" id="{5AB1FEB9-0F5B-1243-7141-2FB56C38205C}"/>
              </a:ext>
            </a:extLst>
          </p:cNvPr>
          <p:cNvPicPr>
            <a:picLocks noChangeAspect="1"/>
          </p:cNvPicPr>
          <p:nvPr>
            <p:custDataLst>
              <p:tags r:id="rId3"/>
            </p:custDataLst>
          </p:nvPr>
        </p:nvPicPr>
        <p:blipFill>
          <a:blip r:embed="rId6">
            <a:alphaModFix/>
          </a:blip>
          <a:stretch>
            <a:fillRect/>
          </a:stretch>
        </p:blipFill>
        <p:spPr>
          <a:xfrm>
            <a:off x="791737" y="1892185"/>
            <a:ext cx="7668695" cy="4201111"/>
          </a:xfrm>
          <a:prstGeom prst="rect">
            <a:avLst/>
          </a:prstGeom>
        </p:spPr>
      </p:pic>
      <p:sp>
        <p:nvSpPr>
          <p:cNvPr id="4" name="ZoneTexte 3">
            <a:extLst>
              <a:ext uri="{FF2B5EF4-FFF2-40B4-BE49-F238E27FC236}">
                <a16:creationId xmlns:a16="http://schemas.microsoft.com/office/drawing/2014/main" id="{B5EEA2D7-9263-3412-AB3F-DB8101640A59}"/>
              </a:ext>
            </a:extLst>
          </p:cNvPr>
          <p:cNvSpPr txBox="1"/>
          <p:nvPr>
            <p:custDataLst>
              <p:tags r:id="rId4"/>
            </p:custDataLst>
          </p:nvPr>
        </p:nvSpPr>
        <p:spPr>
          <a:xfrm>
            <a:off x="2267744" y="2996952"/>
            <a:ext cx="4248472" cy="523220"/>
          </a:xfrm>
          <a:prstGeom prst="rect">
            <a:avLst/>
          </a:prstGeom>
          <a:solidFill>
            <a:schemeClr val="accent1"/>
          </a:solidFill>
        </p:spPr>
        <p:txBody>
          <a:bodyPr wrap="square" rtlCol="0">
            <a:spAutoFit/>
          </a:bodyPr>
          <a:lstStyle/>
          <a:p>
            <a:pPr algn="ctr"/>
            <a:r>
              <a:rPr lang="fr-CA" sz="1400" dirty="0"/>
              <a:t>Pour un même débit, le niveau sera variable selon le niveau de la rivière des Outaouais</a:t>
            </a:r>
          </a:p>
        </p:txBody>
      </p:sp>
    </p:spTree>
    <p:extLst>
      <p:ext uri="{BB962C8B-B14F-4D97-AF65-F5344CB8AC3E}">
        <p14:creationId xmlns:p14="http://schemas.microsoft.com/office/powerpoint/2010/main" val="186742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22 mai 2022</a:t>
            </a:r>
          </a:p>
        </p:txBody>
      </p:sp>
      <p:sp>
        <p:nvSpPr>
          <p:cNvPr id="4" name="ZoneTexte 3">
            <a:extLst>
              <a:ext uri="{FF2B5EF4-FFF2-40B4-BE49-F238E27FC236}">
                <a16:creationId xmlns:a16="http://schemas.microsoft.com/office/drawing/2014/main" id="{C30A1341-BE04-8CBA-A9EB-6B93BC9E5AC2}"/>
              </a:ext>
            </a:extLst>
          </p:cNvPr>
          <p:cNvSpPr txBox="1"/>
          <p:nvPr>
            <p:custDataLst>
              <p:tags r:id="rId2"/>
            </p:custDataLst>
          </p:nvPr>
        </p:nvSpPr>
        <p:spPr>
          <a:xfrm>
            <a:off x="467544" y="1340768"/>
            <a:ext cx="7992888" cy="769441"/>
          </a:xfrm>
          <a:prstGeom prst="rect">
            <a:avLst/>
          </a:prstGeom>
          <a:noFill/>
        </p:spPr>
        <p:txBody>
          <a:bodyPr wrap="square" rtlCol="0">
            <a:spAutoFit/>
          </a:bodyPr>
          <a:lstStyle/>
          <a:p>
            <a:pPr algn="just"/>
            <a:r>
              <a:rPr lang="fr-CA" sz="2200" dirty="0"/>
              <a:t>Inondation imminente entre le barrage des Rapides-Farmer et la jonction de la rivière des Outaouais</a:t>
            </a:r>
          </a:p>
        </p:txBody>
      </p:sp>
      <p:pic>
        <p:nvPicPr>
          <p:cNvPr id="5" name="Image 4">
            <a:extLst>
              <a:ext uri="{FF2B5EF4-FFF2-40B4-BE49-F238E27FC236}">
                <a16:creationId xmlns:a16="http://schemas.microsoft.com/office/drawing/2014/main" id="{3ED98064-F238-B2E4-C1B3-25CB4F2EF2F0}"/>
              </a:ext>
            </a:extLst>
          </p:cNvPr>
          <p:cNvPicPr>
            <a:picLocks noChangeAspect="1"/>
          </p:cNvPicPr>
          <p:nvPr>
            <p:custDataLst>
              <p:tags r:id="rId3"/>
            </p:custDataLst>
          </p:nvPr>
        </p:nvPicPr>
        <p:blipFill>
          <a:blip r:embed="rId6"/>
          <a:stretch>
            <a:fillRect/>
          </a:stretch>
        </p:blipFill>
        <p:spPr>
          <a:xfrm rot="20474783">
            <a:off x="-24856" y="3151350"/>
            <a:ext cx="9440969" cy="2527427"/>
          </a:xfrm>
          <a:prstGeom prst="rect">
            <a:avLst/>
          </a:prstGeom>
        </p:spPr>
      </p:pic>
      <p:pic>
        <p:nvPicPr>
          <p:cNvPr id="7" name="Image 6">
            <a:extLst>
              <a:ext uri="{FF2B5EF4-FFF2-40B4-BE49-F238E27FC236}">
                <a16:creationId xmlns:a16="http://schemas.microsoft.com/office/drawing/2014/main" id="{9A29D597-4D06-916C-2AF4-A30D31C3002D}"/>
              </a:ext>
            </a:extLst>
          </p:cNvPr>
          <p:cNvPicPr>
            <a:picLocks noChangeAspect="1"/>
          </p:cNvPicPr>
          <p:nvPr>
            <p:custDataLst>
              <p:tags r:id="rId4"/>
            </p:custDataLst>
          </p:nvPr>
        </p:nvPicPr>
        <p:blipFill>
          <a:blip r:embed="rId7"/>
          <a:stretch>
            <a:fillRect/>
          </a:stretch>
        </p:blipFill>
        <p:spPr>
          <a:xfrm rot="20488412">
            <a:off x="777235" y="2965029"/>
            <a:ext cx="2610214" cy="562053"/>
          </a:xfrm>
          <a:prstGeom prst="rect">
            <a:avLst/>
          </a:prstGeom>
        </p:spPr>
      </p:pic>
    </p:spTree>
    <p:extLst>
      <p:ext uri="{BB962C8B-B14F-4D97-AF65-F5344CB8AC3E}">
        <p14:creationId xmlns:p14="http://schemas.microsoft.com/office/powerpoint/2010/main" val="2312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703D38A-91D3-7E08-FFC9-D0F3A24AA94A}"/>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L’outil d’aide à la décision</a:t>
            </a:r>
          </a:p>
        </p:txBody>
      </p:sp>
      <p:sp>
        <p:nvSpPr>
          <p:cNvPr id="4" name="ZoneTexte 3">
            <a:extLst>
              <a:ext uri="{FF2B5EF4-FFF2-40B4-BE49-F238E27FC236}">
                <a16:creationId xmlns:a16="http://schemas.microsoft.com/office/drawing/2014/main" id="{478FEB80-F0D4-E94D-0208-C495BD38DF10}"/>
              </a:ext>
            </a:extLst>
          </p:cNvPr>
          <p:cNvSpPr txBox="1"/>
          <p:nvPr>
            <p:custDataLst>
              <p:tags r:id="rId2"/>
            </p:custDataLst>
          </p:nvPr>
        </p:nvSpPr>
        <p:spPr>
          <a:xfrm>
            <a:off x="467544" y="1484784"/>
            <a:ext cx="8136904" cy="4493538"/>
          </a:xfrm>
          <a:prstGeom prst="rect">
            <a:avLst/>
          </a:prstGeom>
          <a:noFill/>
        </p:spPr>
        <p:txBody>
          <a:bodyPr wrap="square" rtlCol="0">
            <a:spAutoFit/>
          </a:bodyPr>
          <a:lstStyle/>
          <a:p>
            <a:pPr algn="just"/>
            <a:r>
              <a:rPr lang="fr-CA" sz="2200" dirty="0"/>
              <a:t>Comment répéter le travail de 2022, mais sans avoir à demander systématiquement l’aide de ressources externes  (JFSA dans cet exemple) ?</a:t>
            </a:r>
          </a:p>
          <a:p>
            <a:pPr algn="just"/>
            <a:endParaRPr lang="fr-CA" sz="2200" dirty="0"/>
          </a:p>
          <a:p>
            <a:pPr algn="just"/>
            <a:r>
              <a:rPr lang="fr-CA" sz="2200" dirty="0"/>
              <a:t>En février 2023, JFSA a proposé de créer un outil d’aide à la décision simple et efficace qui ne demande aucune connaissance en hydrologie ou en hydraulique, et qui permet de connaître instantanément le niveau d’eau tout le long du tracé de la rivière Gatineau entre le barrage des Rapides-Farmer et la rivière des Outaouais.</a:t>
            </a:r>
          </a:p>
          <a:p>
            <a:pPr algn="just"/>
            <a:endParaRPr lang="fr-CA" sz="2200" dirty="0"/>
          </a:p>
          <a:p>
            <a:pPr algn="just"/>
            <a:endParaRPr lang="fr-CA" sz="2200" dirty="0"/>
          </a:p>
          <a:p>
            <a:pPr algn="just"/>
            <a:endParaRPr lang="fr-CA" sz="2200" dirty="0"/>
          </a:p>
        </p:txBody>
      </p:sp>
    </p:spTree>
    <p:extLst>
      <p:ext uri="{BB962C8B-B14F-4D97-AF65-F5344CB8AC3E}">
        <p14:creationId xmlns:p14="http://schemas.microsoft.com/office/powerpoint/2010/main" val="97758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703D38A-91D3-7E08-FFC9-D0F3A24AA94A}"/>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L’outil d’aide à la décision</a:t>
            </a:r>
          </a:p>
        </p:txBody>
      </p:sp>
      <p:sp>
        <p:nvSpPr>
          <p:cNvPr id="4" name="ZoneTexte 3">
            <a:extLst>
              <a:ext uri="{FF2B5EF4-FFF2-40B4-BE49-F238E27FC236}">
                <a16:creationId xmlns:a16="http://schemas.microsoft.com/office/drawing/2014/main" id="{478FEB80-F0D4-E94D-0208-C495BD38DF10}"/>
              </a:ext>
            </a:extLst>
          </p:cNvPr>
          <p:cNvSpPr txBox="1"/>
          <p:nvPr>
            <p:custDataLst>
              <p:tags r:id="rId2"/>
            </p:custDataLst>
          </p:nvPr>
        </p:nvSpPr>
        <p:spPr>
          <a:xfrm>
            <a:off x="467544" y="1484784"/>
            <a:ext cx="8136904" cy="4493538"/>
          </a:xfrm>
          <a:prstGeom prst="rect">
            <a:avLst/>
          </a:prstGeom>
          <a:noFill/>
        </p:spPr>
        <p:txBody>
          <a:bodyPr wrap="square" rtlCol="0">
            <a:spAutoFit/>
          </a:bodyPr>
          <a:lstStyle/>
          <a:p>
            <a:pPr algn="just"/>
            <a:r>
              <a:rPr lang="fr-CA" sz="2200" dirty="0"/>
              <a:t>L’outil utilise le modèle 1D développé en 2009 ainsi que 40 000 combinaisons de débit / condition frontière. Le débit peut varier de 500 m</a:t>
            </a:r>
            <a:r>
              <a:rPr lang="fr-CA" sz="2200" baseline="30000" dirty="0"/>
              <a:t>3</a:t>
            </a:r>
            <a:r>
              <a:rPr lang="fr-CA" sz="2200" dirty="0"/>
              <a:t>/s jusqu’à 3 000 m</a:t>
            </a:r>
            <a:r>
              <a:rPr lang="fr-CA" sz="2200" baseline="30000" dirty="0"/>
              <a:t>3</a:t>
            </a:r>
            <a:r>
              <a:rPr lang="fr-CA" sz="2200" dirty="0"/>
              <a:t>/s et la condition frontière de 42 m à 46 m, soit dans les deux cas des périodes de retour largement supérieures à 100 ans.</a:t>
            </a:r>
          </a:p>
          <a:p>
            <a:pPr algn="just"/>
            <a:endParaRPr lang="fr-CA" sz="2200" dirty="0"/>
          </a:p>
          <a:p>
            <a:pPr algn="just"/>
            <a:r>
              <a:rPr lang="fr-CA" sz="2200" b="1" dirty="0"/>
              <a:t>En jours de calculs d’ordinateur (24 h / 7j) </a:t>
            </a:r>
          </a:p>
          <a:p>
            <a:pPr algn="just"/>
            <a:endParaRPr lang="fr-CA" sz="2200" dirty="0"/>
          </a:p>
          <a:p>
            <a:pPr marL="342900" indent="-342900" algn="just">
              <a:buFont typeface="Arial" panose="020B0604020202020204" pitchFamily="34" charset="0"/>
              <a:buChar char="•"/>
            </a:pPr>
            <a:r>
              <a:rPr lang="fr-CA" sz="2200" dirty="0"/>
              <a:t>1D pour 40 000 </a:t>
            </a:r>
            <a:r>
              <a:rPr lang="fr-CA" sz="2200" dirty="0" err="1"/>
              <a:t>sim</a:t>
            </a:r>
            <a:r>
              <a:rPr lang="fr-CA" sz="2200" dirty="0"/>
              <a:t>. </a:t>
            </a:r>
          </a:p>
          <a:p>
            <a:pPr algn="just"/>
            <a:r>
              <a:rPr lang="fr-CA" sz="2200" dirty="0"/>
              <a:t>     représente </a:t>
            </a:r>
            <a:r>
              <a:rPr lang="fr-CA" sz="2200" b="1" u="sng" dirty="0">
                <a:solidFill>
                  <a:srgbClr val="000000"/>
                </a:solidFill>
              </a:rPr>
              <a:t>15 jours de travail</a:t>
            </a:r>
          </a:p>
          <a:p>
            <a:pPr algn="just"/>
            <a:endParaRPr lang="fr-CA" sz="2200" dirty="0"/>
          </a:p>
          <a:p>
            <a:pPr marL="342900" indent="-342900" algn="just">
              <a:buFont typeface="Arial" panose="020B0604020202020204" pitchFamily="34" charset="0"/>
              <a:buChar char="•"/>
            </a:pPr>
            <a:r>
              <a:rPr lang="fr-CA" sz="2200" dirty="0"/>
              <a:t>2D pour 40 000 </a:t>
            </a:r>
            <a:r>
              <a:rPr lang="fr-CA" sz="2200" dirty="0" err="1"/>
              <a:t>sim</a:t>
            </a:r>
            <a:r>
              <a:rPr lang="fr-CA" sz="2200" dirty="0"/>
              <a:t>. </a:t>
            </a:r>
          </a:p>
          <a:p>
            <a:pPr algn="just"/>
            <a:r>
              <a:rPr lang="fr-CA" sz="2200" dirty="0"/>
              <a:t>     représente </a:t>
            </a:r>
            <a:r>
              <a:rPr lang="fr-CA" sz="2200" b="1" u="sng" dirty="0">
                <a:solidFill>
                  <a:srgbClr val="000000"/>
                </a:solidFill>
              </a:rPr>
              <a:t>30 000 jours de travail ou 82 ans      </a:t>
            </a:r>
          </a:p>
        </p:txBody>
      </p:sp>
    </p:spTree>
    <p:extLst>
      <p:ext uri="{BB962C8B-B14F-4D97-AF65-F5344CB8AC3E}">
        <p14:creationId xmlns:p14="http://schemas.microsoft.com/office/powerpoint/2010/main" val="261943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703D38A-91D3-7E08-FFC9-D0F3A24AA94A}"/>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L’outil d’aide à la décision</a:t>
            </a:r>
          </a:p>
        </p:txBody>
      </p:sp>
      <p:sp>
        <p:nvSpPr>
          <p:cNvPr id="4" name="ZoneTexte 3">
            <a:extLst>
              <a:ext uri="{FF2B5EF4-FFF2-40B4-BE49-F238E27FC236}">
                <a16:creationId xmlns:a16="http://schemas.microsoft.com/office/drawing/2014/main" id="{478FEB80-F0D4-E94D-0208-C495BD38DF10}"/>
              </a:ext>
            </a:extLst>
          </p:cNvPr>
          <p:cNvSpPr txBox="1"/>
          <p:nvPr>
            <p:custDataLst>
              <p:tags r:id="rId2"/>
            </p:custDataLst>
          </p:nvPr>
        </p:nvSpPr>
        <p:spPr>
          <a:xfrm>
            <a:off x="467544" y="1484784"/>
            <a:ext cx="8136904" cy="4154984"/>
          </a:xfrm>
          <a:prstGeom prst="rect">
            <a:avLst/>
          </a:prstGeom>
          <a:noFill/>
        </p:spPr>
        <p:txBody>
          <a:bodyPr wrap="square" rtlCol="0">
            <a:spAutoFit/>
          </a:bodyPr>
          <a:lstStyle/>
          <a:p>
            <a:pPr algn="just"/>
            <a:r>
              <a:rPr lang="fr-CA" sz="2200" dirty="0"/>
              <a:t>L’outil calcule le niveau d’eau pour +/- 50 sections de la rivière Gatineau ce qui génère +/- 2 000 000 niveaux d’eau pour  les 40 000 combinaisons de calcul débit/hauteur.</a:t>
            </a:r>
          </a:p>
          <a:p>
            <a:pPr algn="just"/>
            <a:endParaRPr lang="fr-CA" sz="2200" dirty="0"/>
          </a:p>
          <a:p>
            <a:pPr algn="just"/>
            <a:r>
              <a:rPr lang="fr-CA" sz="2200" dirty="0"/>
              <a:t>Les résultats sont par la suite enregistrés dans un fichier Excel avec cellules bloquées afin d’éviter que par inadvertance les données soient corrompues.</a:t>
            </a:r>
          </a:p>
          <a:p>
            <a:pPr algn="just"/>
            <a:endParaRPr lang="fr-CA" sz="2200" dirty="0"/>
          </a:p>
          <a:p>
            <a:pPr algn="just"/>
            <a:r>
              <a:rPr lang="fr-CA" sz="2200" dirty="0"/>
              <a:t>Deux curseurs horizontaux permettent de faire varier le débit selon les plages de 500 à 3 000 m</a:t>
            </a:r>
            <a:r>
              <a:rPr lang="fr-CA" sz="2200" baseline="30000" dirty="0"/>
              <a:t>3</a:t>
            </a:r>
            <a:r>
              <a:rPr lang="fr-CA" sz="2200" dirty="0"/>
              <a:t>/s pour le débit et  de 42 à 46 m pour le niveau de la condition frontière.  </a:t>
            </a:r>
          </a:p>
          <a:p>
            <a:pPr algn="just"/>
            <a:endParaRPr lang="fr-CA" sz="2200" dirty="0"/>
          </a:p>
        </p:txBody>
      </p:sp>
      <p:sp>
        <p:nvSpPr>
          <p:cNvPr id="2" name="Bouton d’action : avant ou précédent 1">
            <a:hlinkClick r:id="rId5" action="ppaction://hlinkfile" highlightClick="1"/>
            <a:extLst>
              <a:ext uri="{FF2B5EF4-FFF2-40B4-BE49-F238E27FC236}">
                <a16:creationId xmlns:a16="http://schemas.microsoft.com/office/drawing/2014/main" id="{80C091E1-1F6C-A453-8FA8-1FD85DF9FD29}"/>
              </a:ext>
            </a:extLst>
          </p:cNvPr>
          <p:cNvSpPr/>
          <p:nvPr>
            <p:custDataLst>
              <p:tags r:id="rId3"/>
            </p:custDataLst>
          </p:nvPr>
        </p:nvSpPr>
        <p:spPr>
          <a:xfrm>
            <a:off x="3898268" y="5805264"/>
            <a:ext cx="1080120" cy="7200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4264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703D38A-91D3-7E08-FFC9-D0F3A24AA94A}"/>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Leçons apprises</a:t>
            </a:r>
          </a:p>
        </p:txBody>
      </p:sp>
      <p:sp>
        <p:nvSpPr>
          <p:cNvPr id="4" name="ZoneTexte 3">
            <a:extLst>
              <a:ext uri="{FF2B5EF4-FFF2-40B4-BE49-F238E27FC236}">
                <a16:creationId xmlns:a16="http://schemas.microsoft.com/office/drawing/2014/main" id="{478FEB80-F0D4-E94D-0208-C495BD38DF10}"/>
              </a:ext>
            </a:extLst>
          </p:cNvPr>
          <p:cNvSpPr txBox="1"/>
          <p:nvPr>
            <p:custDataLst>
              <p:tags r:id="rId2"/>
            </p:custDataLst>
          </p:nvPr>
        </p:nvSpPr>
        <p:spPr>
          <a:xfrm>
            <a:off x="467544" y="1484784"/>
            <a:ext cx="8085584" cy="4739759"/>
          </a:xfrm>
          <a:prstGeom prst="rect">
            <a:avLst/>
          </a:prstGeom>
          <a:noFill/>
        </p:spPr>
        <p:txBody>
          <a:bodyPr wrap="square" rtlCol="0">
            <a:spAutoFit/>
          </a:bodyPr>
          <a:lstStyle/>
          <a:p>
            <a:pPr algn="just"/>
            <a:r>
              <a:rPr lang="fr-CA" sz="2200" dirty="0"/>
              <a:t>La Ville de Gatineau a probablement pris les meilleures décisions avec les informations qu’elle avait au moment que celles-ci étaient connues.  Mais, est-ce qu’elle aurait pu faire mieux si elle avait eu un meilleur outil d’aide à la décision ? </a:t>
            </a:r>
          </a:p>
          <a:p>
            <a:pPr algn="just"/>
            <a:endParaRPr lang="fr-CA" sz="800" b="1" dirty="0"/>
          </a:p>
          <a:p>
            <a:pPr algn="just"/>
            <a:r>
              <a:rPr lang="fr-CA" sz="2200" b="1" dirty="0"/>
              <a:t>La réponse est oui, bien évidemment!</a:t>
            </a:r>
          </a:p>
          <a:p>
            <a:pPr algn="just"/>
            <a:endParaRPr lang="fr-CA" sz="2200" dirty="0"/>
          </a:p>
          <a:p>
            <a:pPr algn="just"/>
            <a:r>
              <a:rPr lang="fr-CA" sz="2200" dirty="0"/>
              <a:t>Il est important de pouvoir se fier à des outils d’aide à la décision fiables lorsque des inondations sont imminentes.  Mais, est-ce qu’ils permettent une décision rapide lorsque les minutes sont comptées ? </a:t>
            </a:r>
          </a:p>
          <a:p>
            <a:pPr algn="just"/>
            <a:endParaRPr lang="fr-CA" sz="800" b="1" dirty="0"/>
          </a:p>
          <a:p>
            <a:pPr algn="just"/>
            <a:r>
              <a:rPr lang="fr-CA" sz="2200" b="1" dirty="0"/>
              <a:t>La plupart du temps, non! Mais, il existe une solution, comme celle développée pour la Ville de Gatineau.</a:t>
            </a:r>
          </a:p>
          <a:p>
            <a:pPr algn="just"/>
            <a:endParaRPr lang="fr-CA" sz="2200" dirty="0"/>
          </a:p>
        </p:txBody>
      </p:sp>
    </p:spTree>
    <p:extLst>
      <p:ext uri="{BB962C8B-B14F-4D97-AF65-F5344CB8AC3E}">
        <p14:creationId xmlns:p14="http://schemas.microsoft.com/office/powerpoint/2010/main" val="205045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703D38A-91D3-7E08-FFC9-D0F3A24AA94A}"/>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Leçons apprises</a:t>
            </a:r>
          </a:p>
        </p:txBody>
      </p:sp>
      <p:sp>
        <p:nvSpPr>
          <p:cNvPr id="4" name="ZoneTexte 3">
            <a:extLst>
              <a:ext uri="{FF2B5EF4-FFF2-40B4-BE49-F238E27FC236}">
                <a16:creationId xmlns:a16="http://schemas.microsoft.com/office/drawing/2014/main" id="{478FEB80-F0D4-E94D-0208-C495BD38DF10}"/>
              </a:ext>
            </a:extLst>
          </p:cNvPr>
          <p:cNvSpPr txBox="1"/>
          <p:nvPr>
            <p:custDataLst>
              <p:tags r:id="rId2"/>
            </p:custDataLst>
          </p:nvPr>
        </p:nvSpPr>
        <p:spPr>
          <a:xfrm>
            <a:off x="467544" y="1484784"/>
            <a:ext cx="8085584" cy="3139321"/>
          </a:xfrm>
          <a:prstGeom prst="rect">
            <a:avLst/>
          </a:prstGeom>
          <a:noFill/>
        </p:spPr>
        <p:txBody>
          <a:bodyPr wrap="square" rtlCol="0">
            <a:spAutoFit/>
          </a:bodyPr>
          <a:lstStyle/>
          <a:p>
            <a:pPr algn="just"/>
            <a:r>
              <a:rPr lang="fr-CA" sz="2200" dirty="0"/>
              <a:t>La rivière Gatineau est principalement influencée par le niveau d’eau de la rivière des Outaouais.</a:t>
            </a:r>
          </a:p>
          <a:p>
            <a:pPr algn="just"/>
            <a:endParaRPr lang="fr-CA" sz="2200" dirty="0"/>
          </a:p>
          <a:p>
            <a:pPr algn="just"/>
            <a:r>
              <a:rPr lang="fr-CA" sz="2200" dirty="0"/>
              <a:t>Le seul tronçon qui est peu affecté par la rivière des Outaouais se trouve dans la zone des rapides entre le barrage des Rapides-Farmer et le pont Alonzo.</a:t>
            </a:r>
          </a:p>
          <a:p>
            <a:pPr algn="just"/>
            <a:endParaRPr lang="fr-CA" sz="2200" dirty="0"/>
          </a:p>
          <a:p>
            <a:pPr algn="just"/>
            <a:endParaRPr lang="fr-CA" sz="2200" dirty="0"/>
          </a:p>
          <a:p>
            <a:pPr algn="just"/>
            <a:endParaRPr lang="fr-CA" sz="2200" dirty="0"/>
          </a:p>
        </p:txBody>
      </p:sp>
    </p:spTree>
    <p:extLst>
      <p:ext uri="{BB962C8B-B14F-4D97-AF65-F5344CB8AC3E}">
        <p14:creationId xmlns:p14="http://schemas.microsoft.com/office/powerpoint/2010/main" val="222789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703D38A-91D3-7E08-FFC9-D0F3A24AA94A}"/>
              </a:ext>
            </a:extLst>
          </p:cNvPr>
          <p:cNvSpPr txBox="1">
            <a:spLocks/>
          </p:cNvSpPr>
          <p:nvPr>
            <p:custDataLst>
              <p:tags r:id="rId1"/>
            </p:custDataLst>
          </p:nvPr>
        </p:nvSpPr>
        <p:spPr>
          <a:xfrm>
            <a:off x="457200" y="476672"/>
            <a:ext cx="8229600" cy="868362"/>
          </a:xfrm>
          <a:prstGeom prst="rect">
            <a:avLst/>
          </a:prstGeom>
        </p:spPr>
        <p:txBody>
          <a:bodyPr/>
          <a:lstStyle>
            <a:lvl1pPr algn="l" rtl="0" eaLnBrk="0" fontAlgn="base" hangingPunct="0">
              <a:spcBef>
                <a:spcPct val="0"/>
              </a:spcBef>
              <a:spcAft>
                <a:spcPct val="0"/>
              </a:spcAft>
              <a:defRPr sz="4000" b="1" i="0">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Arial" charset="0"/>
              </a:defRPr>
            </a:lvl2pPr>
            <a:lvl3pPr algn="ctr" rtl="0" eaLnBrk="0" fontAlgn="base" hangingPunct="0">
              <a:spcBef>
                <a:spcPct val="0"/>
              </a:spcBef>
              <a:spcAft>
                <a:spcPct val="0"/>
              </a:spcAft>
              <a:defRPr sz="4000" b="1" i="1">
                <a:solidFill>
                  <a:schemeClr val="tx2"/>
                </a:solidFill>
                <a:latin typeface="Arial" charset="0"/>
              </a:defRPr>
            </a:lvl3pPr>
            <a:lvl4pPr algn="ctr" rtl="0" eaLnBrk="0" fontAlgn="base" hangingPunct="0">
              <a:spcBef>
                <a:spcPct val="0"/>
              </a:spcBef>
              <a:spcAft>
                <a:spcPct val="0"/>
              </a:spcAft>
              <a:defRPr sz="4000" b="1" i="1">
                <a:solidFill>
                  <a:schemeClr val="tx2"/>
                </a:solidFill>
                <a:latin typeface="Arial" charset="0"/>
              </a:defRPr>
            </a:lvl4pPr>
            <a:lvl5pPr algn="ctr" rtl="0" eaLnBrk="0" fontAlgn="base" hangingPunct="0">
              <a:spcBef>
                <a:spcPct val="0"/>
              </a:spcBef>
              <a:spcAft>
                <a:spcPct val="0"/>
              </a:spcAft>
              <a:defRPr sz="4000" b="1" i="1">
                <a:solidFill>
                  <a:schemeClr val="tx2"/>
                </a:solidFill>
                <a:latin typeface="Arial" charset="0"/>
              </a:defRPr>
            </a:lvl5pPr>
            <a:lvl6pPr marL="457200" algn="ctr" rtl="0" fontAlgn="base">
              <a:spcBef>
                <a:spcPct val="0"/>
              </a:spcBef>
              <a:spcAft>
                <a:spcPct val="0"/>
              </a:spcAft>
              <a:defRPr sz="4000" b="1" i="1">
                <a:solidFill>
                  <a:schemeClr val="tx2"/>
                </a:solidFill>
                <a:latin typeface="Arial" charset="0"/>
              </a:defRPr>
            </a:lvl6pPr>
            <a:lvl7pPr marL="914400" algn="ctr" rtl="0" fontAlgn="base">
              <a:spcBef>
                <a:spcPct val="0"/>
              </a:spcBef>
              <a:spcAft>
                <a:spcPct val="0"/>
              </a:spcAft>
              <a:defRPr sz="4000" b="1" i="1">
                <a:solidFill>
                  <a:schemeClr val="tx2"/>
                </a:solidFill>
                <a:latin typeface="Arial" charset="0"/>
              </a:defRPr>
            </a:lvl7pPr>
            <a:lvl8pPr marL="1371600" algn="ctr" rtl="0" fontAlgn="base">
              <a:spcBef>
                <a:spcPct val="0"/>
              </a:spcBef>
              <a:spcAft>
                <a:spcPct val="0"/>
              </a:spcAft>
              <a:defRPr sz="4000" b="1" i="1">
                <a:solidFill>
                  <a:schemeClr val="tx2"/>
                </a:solidFill>
                <a:latin typeface="Arial" charset="0"/>
              </a:defRPr>
            </a:lvl8pPr>
            <a:lvl9pPr marL="1828800" algn="ctr" rtl="0" fontAlgn="base">
              <a:spcBef>
                <a:spcPct val="0"/>
              </a:spcBef>
              <a:spcAft>
                <a:spcPct val="0"/>
              </a:spcAft>
              <a:defRPr sz="4000" b="1" i="1">
                <a:solidFill>
                  <a:schemeClr val="tx2"/>
                </a:solidFill>
                <a:latin typeface="Arial" charset="0"/>
              </a:defRPr>
            </a:lvl9pPr>
          </a:lstStyle>
          <a:p>
            <a:pPr algn="r"/>
            <a:r>
              <a:rPr lang="fr-CA" sz="3200" i="1" kern="0" dirty="0">
                <a:solidFill>
                  <a:schemeClr val="tx1"/>
                </a:solidFill>
                <a:effectLst>
                  <a:outerShdw blurRad="38100" dist="38100" dir="2700000" algn="tl">
                    <a:srgbClr val="000000">
                      <a:alpha val="43137"/>
                    </a:srgbClr>
                  </a:outerShdw>
                </a:effectLst>
              </a:rPr>
              <a:t>Épisode d’inondation de 2023 </a:t>
            </a:r>
          </a:p>
        </p:txBody>
      </p:sp>
      <p:sp>
        <p:nvSpPr>
          <p:cNvPr id="4" name="ZoneTexte 3">
            <a:extLst>
              <a:ext uri="{FF2B5EF4-FFF2-40B4-BE49-F238E27FC236}">
                <a16:creationId xmlns:a16="http://schemas.microsoft.com/office/drawing/2014/main" id="{478FEB80-F0D4-E94D-0208-C495BD38DF10}"/>
              </a:ext>
            </a:extLst>
          </p:cNvPr>
          <p:cNvSpPr txBox="1"/>
          <p:nvPr>
            <p:custDataLst>
              <p:tags r:id="rId2"/>
            </p:custDataLst>
          </p:nvPr>
        </p:nvSpPr>
        <p:spPr>
          <a:xfrm>
            <a:off x="467544" y="1484784"/>
            <a:ext cx="8085584" cy="1785104"/>
          </a:xfrm>
          <a:prstGeom prst="rect">
            <a:avLst/>
          </a:prstGeom>
          <a:noFill/>
        </p:spPr>
        <p:txBody>
          <a:bodyPr wrap="square" rtlCol="0">
            <a:spAutoFit/>
          </a:bodyPr>
          <a:lstStyle/>
          <a:p>
            <a:pPr algn="just"/>
            <a:r>
              <a:rPr lang="fr-CA" sz="2200" dirty="0"/>
              <a:t>La Ville de Gatineau vient de subir une autre inondation importante en 2023 et l’outil a été utilisé tout au long de la période critique pour bien planifier ses actions ainsi que déterminer le niveau de services offerts à la population.</a:t>
            </a:r>
          </a:p>
          <a:p>
            <a:pPr algn="just"/>
            <a:endParaRPr lang="fr-CA" sz="2200" dirty="0"/>
          </a:p>
        </p:txBody>
      </p:sp>
    </p:spTree>
    <p:extLst>
      <p:ext uri="{BB962C8B-B14F-4D97-AF65-F5344CB8AC3E}">
        <p14:creationId xmlns:p14="http://schemas.microsoft.com/office/powerpoint/2010/main" val="26285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8BEA589-DE2A-4C79-8EF9-7A422F4A28B0}"/>
              </a:ext>
            </a:extLst>
          </p:cNvPr>
          <p:cNvSpPr txBox="1"/>
          <p:nvPr>
            <p:custDataLst>
              <p:tags r:id="rId1"/>
            </p:custDataLst>
          </p:nvPr>
        </p:nvSpPr>
        <p:spPr>
          <a:xfrm>
            <a:off x="2915816" y="2780928"/>
            <a:ext cx="3147015" cy="707886"/>
          </a:xfrm>
          <a:prstGeom prst="rect">
            <a:avLst/>
          </a:prstGeom>
          <a:noFill/>
        </p:spPr>
        <p:txBody>
          <a:bodyPr wrap="none" rtlCol="0">
            <a:spAutoFit/>
          </a:bodyPr>
          <a:lstStyle/>
          <a:p>
            <a:r>
              <a:rPr lang="fr-CA" sz="4000" b="1" i="1" dirty="0">
                <a:effectLst>
                  <a:outerShdw blurRad="38100" dist="38100" dir="2700000" algn="tl">
                    <a:srgbClr val="000000">
                      <a:alpha val="43137"/>
                    </a:srgbClr>
                  </a:outerShdw>
                </a:effectLst>
              </a:rPr>
              <a:t>Questions ?</a:t>
            </a:r>
            <a:endParaRPr lang="fr-CA" sz="4000" b="1" dirty="0"/>
          </a:p>
        </p:txBody>
      </p:sp>
    </p:spTree>
    <p:extLst>
      <p:ext uri="{BB962C8B-B14F-4D97-AF65-F5344CB8AC3E}">
        <p14:creationId xmlns:p14="http://schemas.microsoft.com/office/powerpoint/2010/main" val="164263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A95816A-1E20-4CBE-B913-2EB7D7045442}"/>
              </a:ext>
            </a:extLst>
          </p:cNvPr>
          <p:cNvSpPr>
            <a:spLocks noGrp="1"/>
          </p:cNvSpPr>
          <p:nvPr>
            <p:ph type="title"/>
            <p:custDataLst>
              <p:tags r:id="rId1"/>
            </p:custDataLst>
          </p:nvPr>
        </p:nvSpPr>
        <p:spPr>
          <a:xfrm>
            <a:off x="179512" y="274638"/>
            <a:ext cx="8507288" cy="868362"/>
          </a:xfrm>
        </p:spPr>
        <p:txBody>
          <a:bodyPr/>
          <a:lstStyle/>
          <a:p>
            <a:pPr algn="r"/>
            <a:r>
              <a:rPr lang="fr-CA" sz="3200" i="1" dirty="0">
                <a:solidFill>
                  <a:schemeClr val="tx1"/>
                </a:solidFill>
              </a:rPr>
              <a:t>Contexte particulier de la Ville de Gatineau</a:t>
            </a:r>
            <a:br>
              <a:rPr lang="fr-CA" sz="3200" i="1" dirty="0">
                <a:solidFill>
                  <a:schemeClr val="tx1"/>
                </a:solidFill>
              </a:rPr>
            </a:br>
            <a:r>
              <a:rPr lang="fr-CA" sz="3200" i="1" dirty="0">
                <a:solidFill>
                  <a:schemeClr val="tx1"/>
                </a:solidFill>
              </a:rPr>
              <a:t>en lien avec les crues printanières</a:t>
            </a:r>
            <a:endParaRPr lang="fr-CA" sz="3200" dirty="0"/>
          </a:p>
        </p:txBody>
      </p:sp>
      <p:pic>
        <p:nvPicPr>
          <p:cNvPr id="9" name="Image 8">
            <a:extLst>
              <a:ext uri="{FF2B5EF4-FFF2-40B4-BE49-F238E27FC236}">
                <a16:creationId xmlns:a16="http://schemas.microsoft.com/office/drawing/2014/main" id="{9BF447C3-1248-DC23-B957-CF63DFB1B697}"/>
              </a:ext>
            </a:extLst>
          </p:cNvPr>
          <p:cNvPicPr>
            <a:picLocks noChangeAspect="1"/>
          </p:cNvPicPr>
          <p:nvPr>
            <p:custDataLst>
              <p:tags r:id="rId2"/>
            </p:custDataLst>
          </p:nvPr>
        </p:nvPicPr>
        <p:blipFill>
          <a:blip r:embed="rId13"/>
          <a:stretch>
            <a:fillRect/>
          </a:stretch>
        </p:blipFill>
        <p:spPr>
          <a:xfrm>
            <a:off x="539552" y="1484784"/>
            <a:ext cx="8076976" cy="4392488"/>
          </a:xfrm>
          <a:prstGeom prst="rect">
            <a:avLst/>
          </a:prstGeom>
          <a:solidFill>
            <a:srgbClr val="FFFF00"/>
          </a:solidFill>
          <a:ln>
            <a:solidFill>
              <a:srgbClr val="FF0000"/>
            </a:solidFill>
          </a:ln>
        </p:spPr>
      </p:pic>
      <p:sp>
        <p:nvSpPr>
          <p:cNvPr id="10" name="ZoneTexte 9">
            <a:extLst>
              <a:ext uri="{FF2B5EF4-FFF2-40B4-BE49-F238E27FC236}">
                <a16:creationId xmlns:a16="http://schemas.microsoft.com/office/drawing/2014/main" id="{04AE283C-08BB-AC02-72B5-3BF1D5049577}"/>
              </a:ext>
            </a:extLst>
          </p:cNvPr>
          <p:cNvSpPr txBox="1"/>
          <p:nvPr>
            <p:custDataLst>
              <p:tags r:id="rId3"/>
            </p:custDataLst>
          </p:nvPr>
        </p:nvSpPr>
        <p:spPr>
          <a:xfrm>
            <a:off x="5940152" y="2996952"/>
            <a:ext cx="2454518" cy="369332"/>
          </a:xfrm>
          <a:prstGeom prst="rect">
            <a:avLst/>
          </a:prstGeom>
          <a:solidFill>
            <a:srgbClr val="FFFF00"/>
          </a:solidFill>
          <a:ln>
            <a:solidFill>
              <a:srgbClr val="FF0000"/>
            </a:solidFill>
          </a:ln>
        </p:spPr>
        <p:txBody>
          <a:bodyPr wrap="none" rtlCol="0">
            <a:spAutoFit/>
          </a:bodyPr>
          <a:lstStyle/>
          <a:p>
            <a:r>
              <a:rPr lang="fr-CA" dirty="0">
                <a:solidFill>
                  <a:srgbClr val="000000"/>
                </a:solidFill>
              </a:rPr>
              <a:t>Rivière des Outaouais</a:t>
            </a:r>
          </a:p>
        </p:txBody>
      </p:sp>
      <p:sp>
        <p:nvSpPr>
          <p:cNvPr id="11" name="ZoneTexte 10">
            <a:extLst>
              <a:ext uri="{FF2B5EF4-FFF2-40B4-BE49-F238E27FC236}">
                <a16:creationId xmlns:a16="http://schemas.microsoft.com/office/drawing/2014/main" id="{DE4FA755-F814-62E8-A787-18DA62396E53}"/>
              </a:ext>
            </a:extLst>
          </p:cNvPr>
          <p:cNvSpPr txBox="1"/>
          <p:nvPr>
            <p:custDataLst>
              <p:tags r:id="rId4"/>
            </p:custDataLst>
          </p:nvPr>
        </p:nvSpPr>
        <p:spPr>
          <a:xfrm>
            <a:off x="611560" y="4221088"/>
            <a:ext cx="2454518" cy="369332"/>
          </a:xfrm>
          <a:prstGeom prst="rect">
            <a:avLst/>
          </a:prstGeom>
          <a:solidFill>
            <a:srgbClr val="FFFF00"/>
          </a:solidFill>
          <a:ln>
            <a:solidFill>
              <a:srgbClr val="FF0000"/>
            </a:solidFill>
          </a:ln>
        </p:spPr>
        <p:txBody>
          <a:bodyPr wrap="none" rtlCol="0">
            <a:spAutoFit/>
          </a:bodyPr>
          <a:lstStyle/>
          <a:p>
            <a:r>
              <a:rPr lang="fr-CA" dirty="0">
                <a:solidFill>
                  <a:srgbClr val="000000"/>
                </a:solidFill>
              </a:rPr>
              <a:t>Rivière des Outaouais</a:t>
            </a:r>
          </a:p>
        </p:txBody>
      </p:sp>
      <p:sp>
        <p:nvSpPr>
          <p:cNvPr id="12" name="ZoneTexte 11">
            <a:extLst>
              <a:ext uri="{FF2B5EF4-FFF2-40B4-BE49-F238E27FC236}">
                <a16:creationId xmlns:a16="http://schemas.microsoft.com/office/drawing/2014/main" id="{AE2DAFC2-29B0-EBE4-B105-95B214273955}"/>
              </a:ext>
            </a:extLst>
          </p:cNvPr>
          <p:cNvSpPr txBox="1"/>
          <p:nvPr>
            <p:custDataLst>
              <p:tags r:id="rId5"/>
            </p:custDataLst>
          </p:nvPr>
        </p:nvSpPr>
        <p:spPr>
          <a:xfrm>
            <a:off x="1259632" y="2348880"/>
            <a:ext cx="1903085" cy="369332"/>
          </a:xfrm>
          <a:prstGeom prst="rect">
            <a:avLst/>
          </a:prstGeom>
          <a:solidFill>
            <a:srgbClr val="FFFF00"/>
          </a:solidFill>
          <a:ln>
            <a:solidFill>
              <a:srgbClr val="FF0000"/>
            </a:solidFill>
          </a:ln>
        </p:spPr>
        <p:txBody>
          <a:bodyPr wrap="none" rtlCol="0">
            <a:spAutoFit/>
          </a:bodyPr>
          <a:lstStyle/>
          <a:p>
            <a:r>
              <a:rPr lang="fr-CA" dirty="0">
                <a:solidFill>
                  <a:srgbClr val="000000"/>
                </a:solidFill>
              </a:rPr>
              <a:t>Rivière Gatineau</a:t>
            </a:r>
          </a:p>
        </p:txBody>
      </p:sp>
      <p:sp>
        <p:nvSpPr>
          <p:cNvPr id="2" name="ZoneTexte 1">
            <a:extLst>
              <a:ext uri="{FF2B5EF4-FFF2-40B4-BE49-F238E27FC236}">
                <a16:creationId xmlns:a16="http://schemas.microsoft.com/office/drawing/2014/main" id="{A912D534-FCB3-D7F2-929B-7D36BA04B53F}"/>
              </a:ext>
            </a:extLst>
          </p:cNvPr>
          <p:cNvSpPr txBox="1"/>
          <p:nvPr>
            <p:custDataLst>
              <p:tags r:id="rId6"/>
            </p:custDataLst>
          </p:nvPr>
        </p:nvSpPr>
        <p:spPr>
          <a:xfrm>
            <a:off x="3851920" y="4509120"/>
            <a:ext cx="2685351" cy="369332"/>
          </a:xfrm>
          <a:prstGeom prst="rect">
            <a:avLst/>
          </a:prstGeom>
          <a:solidFill>
            <a:schemeClr val="accent1">
              <a:lumMod val="20000"/>
              <a:lumOff val="80000"/>
            </a:schemeClr>
          </a:solidFill>
          <a:ln>
            <a:solidFill>
              <a:srgbClr val="FF0000"/>
            </a:solidFill>
          </a:ln>
        </p:spPr>
        <p:txBody>
          <a:bodyPr wrap="none" rtlCol="0">
            <a:spAutoFit/>
          </a:bodyPr>
          <a:lstStyle/>
          <a:p>
            <a:r>
              <a:rPr lang="fr-CA" dirty="0">
                <a:solidFill>
                  <a:srgbClr val="000000"/>
                </a:solidFill>
              </a:rPr>
              <a:t>Barrage des Chaudières</a:t>
            </a:r>
          </a:p>
        </p:txBody>
      </p:sp>
      <p:sp>
        <p:nvSpPr>
          <p:cNvPr id="3" name="ZoneTexte 2">
            <a:extLst>
              <a:ext uri="{FF2B5EF4-FFF2-40B4-BE49-F238E27FC236}">
                <a16:creationId xmlns:a16="http://schemas.microsoft.com/office/drawing/2014/main" id="{9175FBD1-6D33-EBB2-5A92-C4F42E1311C5}"/>
              </a:ext>
            </a:extLst>
          </p:cNvPr>
          <p:cNvSpPr txBox="1"/>
          <p:nvPr>
            <p:custDataLst>
              <p:tags r:id="rId7"/>
            </p:custDataLst>
          </p:nvPr>
        </p:nvSpPr>
        <p:spPr>
          <a:xfrm>
            <a:off x="3491880" y="1556792"/>
            <a:ext cx="3236784" cy="369332"/>
          </a:xfrm>
          <a:prstGeom prst="rect">
            <a:avLst/>
          </a:prstGeom>
          <a:solidFill>
            <a:schemeClr val="accent1">
              <a:lumMod val="20000"/>
              <a:lumOff val="80000"/>
            </a:schemeClr>
          </a:solidFill>
          <a:ln>
            <a:solidFill>
              <a:srgbClr val="FF0000"/>
            </a:solidFill>
          </a:ln>
        </p:spPr>
        <p:txBody>
          <a:bodyPr wrap="none" rtlCol="0">
            <a:spAutoFit/>
          </a:bodyPr>
          <a:lstStyle/>
          <a:p>
            <a:r>
              <a:rPr lang="fr-CA" dirty="0">
                <a:solidFill>
                  <a:srgbClr val="000000"/>
                </a:solidFill>
              </a:rPr>
              <a:t>Barrage des Rapides-Farmer</a:t>
            </a:r>
          </a:p>
        </p:txBody>
      </p:sp>
      <p:sp>
        <p:nvSpPr>
          <p:cNvPr id="4" name="Ellipse 3">
            <a:extLst>
              <a:ext uri="{FF2B5EF4-FFF2-40B4-BE49-F238E27FC236}">
                <a16:creationId xmlns:a16="http://schemas.microsoft.com/office/drawing/2014/main" id="{43424134-08B4-0661-F958-2BB1728AE2D4}"/>
              </a:ext>
            </a:extLst>
          </p:cNvPr>
          <p:cNvSpPr/>
          <p:nvPr>
            <p:custDataLst>
              <p:tags r:id="rId8"/>
            </p:custDataLst>
          </p:nvPr>
        </p:nvSpPr>
        <p:spPr>
          <a:xfrm>
            <a:off x="2771800" y="155679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llipse 5">
            <a:extLst>
              <a:ext uri="{FF2B5EF4-FFF2-40B4-BE49-F238E27FC236}">
                <a16:creationId xmlns:a16="http://schemas.microsoft.com/office/drawing/2014/main" id="{9B7A1F31-6881-CF8D-1EA1-4050B2BFFE6B}"/>
              </a:ext>
            </a:extLst>
          </p:cNvPr>
          <p:cNvSpPr/>
          <p:nvPr>
            <p:custDataLst>
              <p:tags r:id="rId9"/>
            </p:custDataLst>
          </p:nvPr>
        </p:nvSpPr>
        <p:spPr>
          <a:xfrm>
            <a:off x="3131840" y="4509120"/>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8" name="Connecteur droit 7">
            <a:extLst>
              <a:ext uri="{FF2B5EF4-FFF2-40B4-BE49-F238E27FC236}">
                <a16:creationId xmlns:a16="http://schemas.microsoft.com/office/drawing/2014/main" id="{C9103C8F-1CAD-137F-948E-500BB5C7D067}"/>
              </a:ext>
            </a:extLst>
          </p:cNvPr>
          <p:cNvCxnSpPr/>
          <p:nvPr>
            <p:custDataLst>
              <p:tags r:id="rId10"/>
            </p:custDataLst>
          </p:nvPr>
        </p:nvCxnSpPr>
        <p:spPr>
          <a:xfrm>
            <a:off x="3275856" y="1700808"/>
            <a:ext cx="216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E89E2B69-37DD-57C3-B1FF-4D221D875906}"/>
              </a:ext>
            </a:extLst>
          </p:cNvPr>
          <p:cNvCxnSpPr/>
          <p:nvPr>
            <p:custDataLst>
              <p:tags r:id="rId11"/>
            </p:custDataLst>
          </p:nvPr>
        </p:nvCxnSpPr>
        <p:spPr>
          <a:xfrm>
            <a:off x="3635896" y="4725144"/>
            <a:ext cx="216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7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A95816A-1E20-4CBE-B913-2EB7D7045442}"/>
              </a:ext>
            </a:extLst>
          </p:cNvPr>
          <p:cNvSpPr>
            <a:spLocks noGrp="1"/>
          </p:cNvSpPr>
          <p:nvPr>
            <p:ph type="title"/>
            <p:custDataLst>
              <p:tags r:id="rId1"/>
            </p:custDataLst>
          </p:nvPr>
        </p:nvSpPr>
        <p:spPr>
          <a:xfrm>
            <a:off x="0" y="274638"/>
            <a:ext cx="8686800" cy="868362"/>
          </a:xfrm>
        </p:spPr>
        <p:txBody>
          <a:bodyPr/>
          <a:lstStyle/>
          <a:p>
            <a:pPr algn="r"/>
            <a:r>
              <a:rPr lang="fr-CA" sz="3200" i="1" dirty="0">
                <a:solidFill>
                  <a:schemeClr val="tx1"/>
                </a:solidFill>
              </a:rPr>
              <a:t>Contexte particulier de la Ville de Gatineau</a:t>
            </a:r>
            <a:br>
              <a:rPr lang="fr-CA" sz="3200" i="1" dirty="0">
                <a:solidFill>
                  <a:schemeClr val="tx1"/>
                </a:solidFill>
              </a:rPr>
            </a:br>
            <a:r>
              <a:rPr lang="fr-CA" sz="3200" i="1" dirty="0">
                <a:solidFill>
                  <a:schemeClr val="tx1"/>
                </a:solidFill>
              </a:rPr>
              <a:t>en lien avec les crues printanières</a:t>
            </a:r>
            <a:endParaRPr lang="fr-CA" sz="3200" dirty="0"/>
          </a:p>
        </p:txBody>
      </p:sp>
      <p:pic>
        <p:nvPicPr>
          <p:cNvPr id="6" name="Image 5">
            <a:extLst>
              <a:ext uri="{FF2B5EF4-FFF2-40B4-BE49-F238E27FC236}">
                <a16:creationId xmlns:a16="http://schemas.microsoft.com/office/drawing/2014/main" id="{746BC569-4A4C-A0BE-4D81-3DCC87B9E21C}"/>
              </a:ext>
            </a:extLst>
          </p:cNvPr>
          <p:cNvPicPr>
            <a:picLocks noChangeAspect="1"/>
          </p:cNvPicPr>
          <p:nvPr>
            <p:custDataLst>
              <p:tags r:id="rId2"/>
            </p:custDataLst>
          </p:nvPr>
        </p:nvPicPr>
        <p:blipFill>
          <a:blip r:embed="rId7"/>
          <a:stretch>
            <a:fillRect/>
          </a:stretch>
        </p:blipFill>
        <p:spPr>
          <a:xfrm>
            <a:off x="611560" y="1412776"/>
            <a:ext cx="7944883" cy="4968552"/>
          </a:xfrm>
          <a:prstGeom prst="rect">
            <a:avLst/>
          </a:prstGeom>
          <a:ln w="31750">
            <a:solidFill>
              <a:srgbClr val="FF3300"/>
            </a:solidFill>
          </a:ln>
        </p:spPr>
      </p:pic>
      <p:sp>
        <p:nvSpPr>
          <p:cNvPr id="7" name="Forme libre : forme 6">
            <a:extLst>
              <a:ext uri="{FF2B5EF4-FFF2-40B4-BE49-F238E27FC236}">
                <a16:creationId xmlns:a16="http://schemas.microsoft.com/office/drawing/2014/main" id="{FCBA75CD-1DDC-AD44-EA43-BF7B62241149}"/>
              </a:ext>
            </a:extLst>
          </p:cNvPr>
          <p:cNvSpPr/>
          <p:nvPr>
            <p:custDataLst>
              <p:tags r:id="rId3"/>
            </p:custDataLst>
          </p:nvPr>
        </p:nvSpPr>
        <p:spPr>
          <a:xfrm>
            <a:off x="2411760" y="2348880"/>
            <a:ext cx="464820" cy="312420"/>
          </a:xfrm>
          <a:custGeom>
            <a:avLst/>
            <a:gdLst>
              <a:gd name="connsiteX0" fmla="*/ 0 w 464820"/>
              <a:gd name="connsiteY0" fmla="*/ 45720 h 312420"/>
              <a:gd name="connsiteX1" fmla="*/ 53340 w 464820"/>
              <a:gd name="connsiteY1" fmla="*/ 0 h 312420"/>
              <a:gd name="connsiteX2" fmla="*/ 464820 w 464820"/>
              <a:gd name="connsiteY2" fmla="*/ 243840 h 312420"/>
              <a:gd name="connsiteX3" fmla="*/ 426720 w 464820"/>
              <a:gd name="connsiteY3" fmla="*/ 312420 h 312420"/>
              <a:gd name="connsiteX4" fmla="*/ 167640 w 464820"/>
              <a:gd name="connsiteY4" fmla="*/ 243840 h 312420"/>
              <a:gd name="connsiteX5" fmla="*/ 60960 w 464820"/>
              <a:gd name="connsiteY5" fmla="*/ 190500 h 312420"/>
              <a:gd name="connsiteX6" fmla="*/ 0 w 464820"/>
              <a:gd name="connsiteY6" fmla="*/ 457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20" h="312420">
                <a:moveTo>
                  <a:pt x="0" y="45720"/>
                </a:moveTo>
                <a:lnTo>
                  <a:pt x="53340" y="0"/>
                </a:lnTo>
                <a:lnTo>
                  <a:pt x="464820" y="243840"/>
                </a:lnTo>
                <a:lnTo>
                  <a:pt x="426720" y="312420"/>
                </a:lnTo>
                <a:lnTo>
                  <a:pt x="167640" y="243840"/>
                </a:lnTo>
                <a:lnTo>
                  <a:pt x="60960" y="190500"/>
                </a:lnTo>
                <a:lnTo>
                  <a:pt x="0" y="4572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orme libre : forme 7">
            <a:extLst>
              <a:ext uri="{FF2B5EF4-FFF2-40B4-BE49-F238E27FC236}">
                <a16:creationId xmlns:a16="http://schemas.microsoft.com/office/drawing/2014/main" id="{9CF8D85B-C370-A7AE-7CA1-6915F96434EF}"/>
              </a:ext>
            </a:extLst>
          </p:cNvPr>
          <p:cNvSpPr/>
          <p:nvPr>
            <p:custDataLst>
              <p:tags r:id="rId4"/>
            </p:custDataLst>
          </p:nvPr>
        </p:nvSpPr>
        <p:spPr>
          <a:xfrm rot="21346325">
            <a:off x="4890200" y="3781277"/>
            <a:ext cx="1775460" cy="883920"/>
          </a:xfrm>
          <a:custGeom>
            <a:avLst/>
            <a:gdLst>
              <a:gd name="connsiteX0" fmla="*/ 0 w 1775460"/>
              <a:gd name="connsiteY0" fmla="*/ 464820 h 883920"/>
              <a:gd name="connsiteX1" fmla="*/ 114300 w 1775460"/>
              <a:gd name="connsiteY1" fmla="*/ 342900 h 883920"/>
              <a:gd name="connsiteX2" fmla="*/ 472440 w 1775460"/>
              <a:gd name="connsiteY2" fmla="*/ 594360 h 883920"/>
              <a:gd name="connsiteX3" fmla="*/ 632460 w 1775460"/>
              <a:gd name="connsiteY3" fmla="*/ 647700 h 883920"/>
              <a:gd name="connsiteX4" fmla="*/ 739140 w 1775460"/>
              <a:gd name="connsiteY4" fmla="*/ 662940 h 883920"/>
              <a:gd name="connsiteX5" fmla="*/ 815340 w 1775460"/>
              <a:gd name="connsiteY5" fmla="*/ 601980 h 883920"/>
              <a:gd name="connsiteX6" fmla="*/ 678180 w 1775460"/>
              <a:gd name="connsiteY6" fmla="*/ 335280 h 883920"/>
              <a:gd name="connsiteX7" fmla="*/ 647700 w 1775460"/>
              <a:gd name="connsiteY7" fmla="*/ 99060 h 883920"/>
              <a:gd name="connsiteX8" fmla="*/ 960120 w 1775460"/>
              <a:gd name="connsiteY8" fmla="*/ 0 h 883920"/>
              <a:gd name="connsiteX9" fmla="*/ 1127760 w 1775460"/>
              <a:gd name="connsiteY9" fmla="*/ 91440 h 883920"/>
              <a:gd name="connsiteX10" fmla="*/ 1150620 w 1775460"/>
              <a:gd name="connsiteY10" fmla="*/ 259080 h 883920"/>
              <a:gd name="connsiteX11" fmla="*/ 1165860 w 1775460"/>
              <a:gd name="connsiteY11" fmla="*/ 342900 h 883920"/>
              <a:gd name="connsiteX12" fmla="*/ 1234440 w 1775460"/>
              <a:gd name="connsiteY12" fmla="*/ 449580 h 883920"/>
              <a:gd name="connsiteX13" fmla="*/ 1356360 w 1775460"/>
              <a:gd name="connsiteY13" fmla="*/ 510540 h 883920"/>
              <a:gd name="connsiteX14" fmla="*/ 1531620 w 1775460"/>
              <a:gd name="connsiteY14" fmla="*/ 541020 h 883920"/>
              <a:gd name="connsiteX15" fmla="*/ 1775460 w 1775460"/>
              <a:gd name="connsiteY15" fmla="*/ 655320 h 883920"/>
              <a:gd name="connsiteX16" fmla="*/ 1470660 w 1775460"/>
              <a:gd name="connsiteY16" fmla="*/ 655320 h 883920"/>
              <a:gd name="connsiteX17" fmla="*/ 1242060 w 1775460"/>
              <a:gd name="connsiteY17" fmla="*/ 739140 h 883920"/>
              <a:gd name="connsiteX18" fmla="*/ 1005840 w 1775460"/>
              <a:gd name="connsiteY18" fmla="*/ 861060 h 883920"/>
              <a:gd name="connsiteX19" fmla="*/ 807720 w 1775460"/>
              <a:gd name="connsiteY19" fmla="*/ 883920 h 883920"/>
              <a:gd name="connsiteX20" fmla="*/ 693420 w 1775460"/>
              <a:gd name="connsiteY20" fmla="*/ 868680 h 883920"/>
              <a:gd name="connsiteX21" fmla="*/ 342900 w 1775460"/>
              <a:gd name="connsiteY21" fmla="*/ 731520 h 883920"/>
              <a:gd name="connsiteX22" fmla="*/ 99060 w 1775460"/>
              <a:gd name="connsiteY22" fmla="*/ 594360 h 883920"/>
              <a:gd name="connsiteX23" fmla="*/ 15240 w 1775460"/>
              <a:gd name="connsiteY23" fmla="*/ 525780 h 883920"/>
              <a:gd name="connsiteX24" fmla="*/ 0 w 1775460"/>
              <a:gd name="connsiteY24" fmla="*/ 4648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5460" h="883920">
                <a:moveTo>
                  <a:pt x="0" y="464820"/>
                </a:moveTo>
                <a:lnTo>
                  <a:pt x="114300" y="342900"/>
                </a:lnTo>
                <a:lnTo>
                  <a:pt x="472440" y="594360"/>
                </a:lnTo>
                <a:lnTo>
                  <a:pt x="632460" y="647700"/>
                </a:lnTo>
                <a:lnTo>
                  <a:pt x="739140" y="662940"/>
                </a:lnTo>
                <a:lnTo>
                  <a:pt x="815340" y="601980"/>
                </a:lnTo>
                <a:lnTo>
                  <a:pt x="678180" y="335280"/>
                </a:lnTo>
                <a:lnTo>
                  <a:pt x="647700" y="99060"/>
                </a:lnTo>
                <a:lnTo>
                  <a:pt x="960120" y="0"/>
                </a:lnTo>
                <a:lnTo>
                  <a:pt x="1127760" y="91440"/>
                </a:lnTo>
                <a:lnTo>
                  <a:pt x="1150620" y="259080"/>
                </a:lnTo>
                <a:lnTo>
                  <a:pt x="1165860" y="342900"/>
                </a:lnTo>
                <a:lnTo>
                  <a:pt x="1234440" y="449580"/>
                </a:lnTo>
                <a:lnTo>
                  <a:pt x="1356360" y="510540"/>
                </a:lnTo>
                <a:lnTo>
                  <a:pt x="1531620" y="541020"/>
                </a:lnTo>
                <a:lnTo>
                  <a:pt x="1775460" y="655320"/>
                </a:lnTo>
                <a:lnTo>
                  <a:pt x="1470660" y="655320"/>
                </a:lnTo>
                <a:lnTo>
                  <a:pt x="1242060" y="739140"/>
                </a:lnTo>
                <a:lnTo>
                  <a:pt x="1005840" y="861060"/>
                </a:lnTo>
                <a:lnTo>
                  <a:pt x="807720" y="883920"/>
                </a:lnTo>
                <a:lnTo>
                  <a:pt x="693420" y="868680"/>
                </a:lnTo>
                <a:lnTo>
                  <a:pt x="342900" y="731520"/>
                </a:lnTo>
                <a:lnTo>
                  <a:pt x="99060" y="594360"/>
                </a:lnTo>
                <a:lnTo>
                  <a:pt x="15240" y="525780"/>
                </a:lnTo>
                <a:lnTo>
                  <a:pt x="0" y="46482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B683F745-35F5-F859-6468-FACC9FB0E585}"/>
              </a:ext>
            </a:extLst>
          </p:cNvPr>
          <p:cNvSpPr txBox="1"/>
          <p:nvPr>
            <p:custDataLst>
              <p:tags r:id="rId5"/>
            </p:custDataLst>
          </p:nvPr>
        </p:nvSpPr>
        <p:spPr>
          <a:xfrm>
            <a:off x="251520" y="3573016"/>
            <a:ext cx="3595856" cy="646331"/>
          </a:xfrm>
          <a:prstGeom prst="rect">
            <a:avLst/>
          </a:prstGeom>
          <a:solidFill>
            <a:srgbClr val="FF0000"/>
          </a:solidFill>
          <a:ln>
            <a:solidFill>
              <a:schemeClr val="accent1">
                <a:shade val="50000"/>
              </a:schemeClr>
            </a:solidFill>
          </a:ln>
        </p:spPr>
        <p:txBody>
          <a:bodyPr wrap="none" rtlCol="0">
            <a:spAutoFit/>
          </a:bodyPr>
          <a:lstStyle/>
          <a:p>
            <a:r>
              <a:rPr lang="fr-CA" dirty="0"/>
              <a:t>Zones sensibles aux inondations </a:t>
            </a:r>
          </a:p>
          <a:p>
            <a:pPr algn="ctr"/>
            <a:r>
              <a:rPr lang="fr-CA" dirty="0"/>
              <a:t>sur la rivière Gatineau</a:t>
            </a:r>
          </a:p>
        </p:txBody>
      </p:sp>
    </p:spTree>
    <p:extLst>
      <p:ext uri="{BB962C8B-B14F-4D97-AF65-F5344CB8AC3E}">
        <p14:creationId xmlns:p14="http://schemas.microsoft.com/office/powerpoint/2010/main" val="22167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repeatCount="indefinite" fill="hold" grpId="0" nodeType="afterEffect">
                                  <p:stCondLst>
                                    <p:cond delay="0"/>
                                  </p:stCondLst>
                                  <p:childTnLst>
                                    <p:anim calcmode="discrete" valueType="str">
                                      <p:cBhvr>
                                        <p:cTn id="9"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Avant le 22 mai 2022</a:t>
            </a:r>
          </a:p>
        </p:txBody>
      </p:sp>
      <p:sp>
        <p:nvSpPr>
          <p:cNvPr id="4" name="ZoneTexte 3">
            <a:extLst>
              <a:ext uri="{FF2B5EF4-FFF2-40B4-BE49-F238E27FC236}">
                <a16:creationId xmlns:a16="http://schemas.microsoft.com/office/drawing/2014/main" id="{C30A1341-BE04-8CBA-A9EB-6B93BC9E5AC2}"/>
              </a:ext>
            </a:extLst>
          </p:cNvPr>
          <p:cNvSpPr txBox="1"/>
          <p:nvPr>
            <p:custDataLst>
              <p:tags r:id="rId2"/>
            </p:custDataLst>
          </p:nvPr>
        </p:nvSpPr>
        <p:spPr>
          <a:xfrm>
            <a:off x="611560" y="1340768"/>
            <a:ext cx="7848872" cy="430887"/>
          </a:xfrm>
          <a:prstGeom prst="rect">
            <a:avLst/>
          </a:prstGeom>
          <a:noFill/>
        </p:spPr>
        <p:txBody>
          <a:bodyPr wrap="square" rtlCol="0">
            <a:spAutoFit/>
          </a:bodyPr>
          <a:lstStyle/>
          <a:p>
            <a:pPr algn="just"/>
            <a:r>
              <a:rPr lang="fr-CA" sz="2200" b="1" dirty="0"/>
              <a:t>Inondation imminente le long de la rivière Gatineau;</a:t>
            </a:r>
          </a:p>
        </p:txBody>
      </p:sp>
    </p:spTree>
    <p:extLst>
      <p:ext uri="{BB962C8B-B14F-4D97-AF65-F5344CB8AC3E}">
        <p14:creationId xmlns:p14="http://schemas.microsoft.com/office/powerpoint/2010/main" val="23981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Avant le 22 mai 2022</a:t>
            </a:r>
          </a:p>
        </p:txBody>
      </p:sp>
      <p:pic>
        <p:nvPicPr>
          <p:cNvPr id="6" name="Image 5">
            <a:extLst>
              <a:ext uri="{FF2B5EF4-FFF2-40B4-BE49-F238E27FC236}">
                <a16:creationId xmlns:a16="http://schemas.microsoft.com/office/drawing/2014/main" id="{97BACF96-B991-D35C-8AED-04FD89BBAFC7}"/>
              </a:ext>
            </a:extLst>
          </p:cNvPr>
          <p:cNvPicPr>
            <a:picLocks noChangeAspect="1"/>
          </p:cNvPicPr>
          <p:nvPr>
            <p:custDataLst>
              <p:tags r:id="rId2"/>
            </p:custDataLst>
          </p:nvPr>
        </p:nvPicPr>
        <p:blipFill>
          <a:blip r:embed="rId4"/>
          <a:stretch>
            <a:fillRect/>
          </a:stretch>
        </p:blipFill>
        <p:spPr>
          <a:xfrm>
            <a:off x="1259632" y="1484784"/>
            <a:ext cx="6644890" cy="5040560"/>
          </a:xfrm>
          <a:prstGeom prst="rect">
            <a:avLst/>
          </a:prstGeom>
          <a:ln w="63500">
            <a:solidFill>
              <a:srgbClr val="FF0000"/>
            </a:solidFill>
          </a:ln>
        </p:spPr>
      </p:pic>
    </p:spTree>
    <p:extLst>
      <p:ext uri="{BB962C8B-B14F-4D97-AF65-F5344CB8AC3E}">
        <p14:creationId xmlns:p14="http://schemas.microsoft.com/office/powerpoint/2010/main" val="260388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Avant le 22 mai 2022</a:t>
            </a:r>
          </a:p>
        </p:txBody>
      </p:sp>
      <p:sp>
        <p:nvSpPr>
          <p:cNvPr id="4" name="ZoneTexte 3">
            <a:extLst>
              <a:ext uri="{FF2B5EF4-FFF2-40B4-BE49-F238E27FC236}">
                <a16:creationId xmlns:a16="http://schemas.microsoft.com/office/drawing/2014/main" id="{C30A1341-BE04-8CBA-A9EB-6B93BC9E5AC2}"/>
              </a:ext>
            </a:extLst>
          </p:cNvPr>
          <p:cNvSpPr txBox="1"/>
          <p:nvPr>
            <p:custDataLst>
              <p:tags r:id="rId2"/>
            </p:custDataLst>
          </p:nvPr>
        </p:nvSpPr>
        <p:spPr>
          <a:xfrm>
            <a:off x="611560" y="1340768"/>
            <a:ext cx="7848872" cy="1446550"/>
          </a:xfrm>
          <a:prstGeom prst="rect">
            <a:avLst/>
          </a:prstGeom>
          <a:noFill/>
        </p:spPr>
        <p:txBody>
          <a:bodyPr wrap="square" rtlCol="0">
            <a:spAutoFit/>
          </a:bodyPr>
          <a:lstStyle/>
          <a:p>
            <a:pPr algn="just"/>
            <a:r>
              <a:rPr lang="fr-CA" sz="2200" dirty="0">
                <a:solidFill>
                  <a:schemeClr val="tx1">
                    <a:lumMod val="50000"/>
                  </a:schemeClr>
                </a:solidFill>
              </a:rPr>
              <a:t>Inondation imminente le long de la rivière Gatineau;</a:t>
            </a:r>
          </a:p>
          <a:p>
            <a:pPr algn="just"/>
            <a:endParaRPr lang="fr-CA" sz="2200" dirty="0">
              <a:solidFill>
                <a:schemeClr val="tx1">
                  <a:lumMod val="50000"/>
                </a:schemeClr>
              </a:solidFill>
            </a:endParaRPr>
          </a:p>
          <a:p>
            <a:pPr algn="just"/>
            <a:r>
              <a:rPr lang="fr-CA" sz="2200" b="1" dirty="0"/>
              <a:t>Analyse de l’information par le Bureau de la sécurité civile de la Ville de Gatineau;</a:t>
            </a:r>
          </a:p>
        </p:txBody>
      </p:sp>
    </p:spTree>
    <p:extLst>
      <p:ext uri="{BB962C8B-B14F-4D97-AF65-F5344CB8AC3E}">
        <p14:creationId xmlns:p14="http://schemas.microsoft.com/office/powerpoint/2010/main" val="203036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Avant le 22 mai 2022</a:t>
            </a:r>
          </a:p>
        </p:txBody>
      </p:sp>
      <p:sp>
        <p:nvSpPr>
          <p:cNvPr id="4" name="ZoneTexte 3">
            <a:extLst>
              <a:ext uri="{FF2B5EF4-FFF2-40B4-BE49-F238E27FC236}">
                <a16:creationId xmlns:a16="http://schemas.microsoft.com/office/drawing/2014/main" id="{C30A1341-BE04-8CBA-A9EB-6B93BC9E5AC2}"/>
              </a:ext>
            </a:extLst>
          </p:cNvPr>
          <p:cNvSpPr txBox="1"/>
          <p:nvPr>
            <p:custDataLst>
              <p:tags r:id="rId2"/>
            </p:custDataLst>
          </p:nvPr>
        </p:nvSpPr>
        <p:spPr>
          <a:xfrm>
            <a:off x="611560" y="1340768"/>
            <a:ext cx="7848872" cy="2800767"/>
          </a:xfrm>
          <a:prstGeom prst="rect">
            <a:avLst/>
          </a:prstGeom>
          <a:noFill/>
        </p:spPr>
        <p:txBody>
          <a:bodyPr wrap="square" rtlCol="0">
            <a:spAutoFit/>
          </a:bodyPr>
          <a:lstStyle/>
          <a:p>
            <a:pPr algn="just"/>
            <a:r>
              <a:rPr lang="fr-CA" sz="2200" dirty="0">
                <a:solidFill>
                  <a:schemeClr val="tx1">
                    <a:lumMod val="50000"/>
                  </a:schemeClr>
                </a:solidFill>
              </a:rPr>
              <a:t>Inondation imminente le long de la rivière Gatineau;</a:t>
            </a:r>
          </a:p>
          <a:p>
            <a:pPr algn="just"/>
            <a:endParaRPr lang="fr-CA" sz="2200" dirty="0">
              <a:solidFill>
                <a:schemeClr val="tx1">
                  <a:lumMod val="50000"/>
                </a:schemeClr>
              </a:solidFill>
            </a:endParaRPr>
          </a:p>
          <a:p>
            <a:pPr algn="just"/>
            <a:r>
              <a:rPr lang="fr-CA" sz="2200" dirty="0">
                <a:solidFill>
                  <a:schemeClr val="tx1">
                    <a:lumMod val="50000"/>
                  </a:schemeClr>
                </a:solidFill>
              </a:rPr>
              <a:t>Analyse de l’information par le Bureau de la sécurité civile de la Ville de Gatineau;</a:t>
            </a:r>
          </a:p>
          <a:p>
            <a:pPr algn="just"/>
            <a:endParaRPr lang="fr-CA" sz="2200" dirty="0">
              <a:solidFill>
                <a:schemeClr val="tx1">
                  <a:lumMod val="50000"/>
                </a:schemeClr>
              </a:solidFill>
            </a:endParaRPr>
          </a:p>
          <a:p>
            <a:pPr algn="just"/>
            <a:r>
              <a:rPr lang="fr-CA" sz="2200" b="1" dirty="0"/>
              <a:t>Le manque d’information, de précision et de communication amène des enjeux majeurs pour prendre les meilleures décisions;</a:t>
            </a:r>
          </a:p>
        </p:txBody>
      </p:sp>
    </p:spTree>
    <p:extLst>
      <p:ext uri="{BB962C8B-B14F-4D97-AF65-F5344CB8AC3E}">
        <p14:creationId xmlns:p14="http://schemas.microsoft.com/office/powerpoint/2010/main" val="294940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C099D-438C-895C-6D32-9D07A6EEB5EA}"/>
              </a:ext>
            </a:extLst>
          </p:cNvPr>
          <p:cNvSpPr>
            <a:spLocks noGrp="1"/>
          </p:cNvSpPr>
          <p:nvPr>
            <p:ph type="title"/>
            <p:custDataLst>
              <p:tags r:id="rId1"/>
            </p:custDataLst>
          </p:nvPr>
        </p:nvSpPr>
        <p:spPr>
          <a:xfrm>
            <a:off x="457200" y="404664"/>
            <a:ext cx="8229600" cy="868362"/>
          </a:xfrm>
        </p:spPr>
        <p:txBody>
          <a:bodyPr/>
          <a:lstStyle/>
          <a:p>
            <a:pPr algn="r"/>
            <a:r>
              <a:rPr lang="fr-CA" sz="3200" i="1" dirty="0">
                <a:solidFill>
                  <a:schemeClr val="tx1"/>
                </a:solidFill>
              </a:rPr>
              <a:t>Avant le 22 mai 2022</a:t>
            </a:r>
          </a:p>
        </p:txBody>
      </p:sp>
      <p:sp>
        <p:nvSpPr>
          <p:cNvPr id="4" name="ZoneTexte 3">
            <a:extLst>
              <a:ext uri="{FF2B5EF4-FFF2-40B4-BE49-F238E27FC236}">
                <a16:creationId xmlns:a16="http://schemas.microsoft.com/office/drawing/2014/main" id="{C30A1341-BE04-8CBA-A9EB-6B93BC9E5AC2}"/>
              </a:ext>
            </a:extLst>
          </p:cNvPr>
          <p:cNvSpPr txBox="1"/>
          <p:nvPr>
            <p:custDataLst>
              <p:tags r:id="rId2"/>
            </p:custDataLst>
          </p:nvPr>
        </p:nvSpPr>
        <p:spPr>
          <a:xfrm>
            <a:off x="611560" y="1340768"/>
            <a:ext cx="7848872" cy="3477875"/>
          </a:xfrm>
          <a:prstGeom prst="rect">
            <a:avLst/>
          </a:prstGeom>
          <a:noFill/>
        </p:spPr>
        <p:txBody>
          <a:bodyPr wrap="square" rtlCol="0">
            <a:spAutoFit/>
          </a:bodyPr>
          <a:lstStyle/>
          <a:p>
            <a:pPr algn="just"/>
            <a:r>
              <a:rPr lang="fr-CA" sz="2200" dirty="0">
                <a:solidFill>
                  <a:schemeClr val="tx1">
                    <a:lumMod val="50000"/>
                  </a:schemeClr>
                </a:solidFill>
              </a:rPr>
              <a:t>Inondation imminente le long de la rivière Gatineau;</a:t>
            </a:r>
          </a:p>
          <a:p>
            <a:pPr algn="just"/>
            <a:endParaRPr lang="fr-CA" sz="2200" dirty="0">
              <a:solidFill>
                <a:schemeClr val="tx1">
                  <a:lumMod val="50000"/>
                </a:schemeClr>
              </a:solidFill>
            </a:endParaRPr>
          </a:p>
          <a:p>
            <a:pPr algn="just"/>
            <a:r>
              <a:rPr lang="fr-CA" sz="2200" dirty="0">
                <a:solidFill>
                  <a:schemeClr val="tx1">
                    <a:lumMod val="50000"/>
                  </a:schemeClr>
                </a:solidFill>
              </a:rPr>
              <a:t>Analyse de l’information par le Bureau de la sécurité civile de la Ville de Gatineau;</a:t>
            </a:r>
          </a:p>
          <a:p>
            <a:pPr algn="just"/>
            <a:endParaRPr lang="fr-CA" sz="2200" dirty="0">
              <a:solidFill>
                <a:schemeClr val="tx1">
                  <a:lumMod val="50000"/>
                </a:schemeClr>
              </a:solidFill>
            </a:endParaRPr>
          </a:p>
          <a:p>
            <a:pPr algn="just"/>
            <a:r>
              <a:rPr lang="fr-CA" sz="2200" dirty="0">
                <a:solidFill>
                  <a:schemeClr val="tx1">
                    <a:lumMod val="50000"/>
                  </a:schemeClr>
                </a:solidFill>
              </a:rPr>
              <a:t>Le manque d’information, de précision et de communication amène des enjeux majeurs pour prendre les meilleures décisions;</a:t>
            </a:r>
          </a:p>
          <a:p>
            <a:pPr algn="just"/>
            <a:endParaRPr lang="fr-CA" sz="2200" dirty="0"/>
          </a:p>
          <a:p>
            <a:pPr algn="just"/>
            <a:r>
              <a:rPr lang="fr-CA" sz="2200" b="1" dirty="0"/>
              <a:t>Est-ce que l’inaction est une option ?</a:t>
            </a:r>
          </a:p>
        </p:txBody>
      </p:sp>
    </p:spTree>
    <p:extLst>
      <p:ext uri="{BB962C8B-B14F-4D97-AF65-F5344CB8AC3E}">
        <p14:creationId xmlns:p14="http://schemas.microsoft.com/office/powerpoint/2010/main" val="1373216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20260</TotalTime>
  <Words>1290</Words>
  <Application>Microsoft Office PowerPoint</Application>
  <PresentationFormat>Affichage à l'écran (4:3)</PresentationFormat>
  <Paragraphs>120</Paragraphs>
  <Slides>28</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28</vt:i4>
      </vt:variant>
    </vt:vector>
  </HeadingPairs>
  <TitlesOfParts>
    <vt:vector size="30" baseType="lpstr">
      <vt:lpstr>Arial</vt:lpstr>
      <vt:lpstr>Sample presentation slides</vt:lpstr>
      <vt:lpstr>Un outil de modélisation 1D  pour prendre des décisions rapides  lorsque des inondations  sont appréhendées</vt:lpstr>
      <vt:lpstr>Contexte particulier de la Ville de Gatineau en lien avec les crues printanières</vt:lpstr>
      <vt:lpstr>Contexte particulier de la Ville de Gatineau en lien avec les crues printanières</vt:lpstr>
      <vt:lpstr>Contexte particulier de la Ville de Gatineau en lien avec les crues printanières</vt:lpstr>
      <vt:lpstr>Avant le 22 mai 2022</vt:lpstr>
      <vt:lpstr>Avant le 22 mai 2022</vt:lpstr>
      <vt:lpstr>Avant le 22 mai 2022</vt:lpstr>
      <vt:lpstr>Avant le 22 mai 2022</vt:lpstr>
      <vt:lpstr>Avant le 22 mai 2022</vt:lpstr>
      <vt:lpstr>Présentation PowerPoint</vt:lpstr>
      <vt:lpstr>Présentation PowerPoint</vt:lpstr>
      <vt:lpstr>22 mai 2022</vt:lpstr>
      <vt:lpstr>Première demande d’analyse  hydraulique de la rivière Gatineau</vt:lpstr>
      <vt:lpstr>Experts pour aider le Bureau de la sécurité civile dans la prise de décisions</vt:lpstr>
      <vt:lpstr>Présentation des conclusions  de la modélisation </vt:lpstr>
      <vt:lpstr>Outil de modélisation 1D</vt:lpstr>
      <vt:lpstr>Présentation PowerPoint</vt:lpstr>
      <vt:lpstr>Présentation PowerPoint</vt:lpstr>
      <vt:lpstr>Présentation PowerPoint</vt:lpstr>
      <vt:lpstr>Présentation PowerPoint</vt:lpstr>
      <vt:lpstr>22 mai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User</dc:creator>
  <cp:keywords/>
  <dc:description/>
  <cp:lastModifiedBy>Jasmine Lafleur</cp:lastModifiedBy>
  <cp:revision>270</cp:revision>
  <dcterms:created xsi:type="dcterms:W3CDTF">2007-07-24T18:22:36Z</dcterms:created>
  <dcterms:modified xsi:type="dcterms:W3CDTF">2023-07-19T07:39:44Z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TC011367941033</vt:lpwstr>
  </property>
  <property fmtid="{D5CDD505-2E9C-101B-9397-08002B2CF9AE}" pid="3" name="CognivaPresentationIdentifier">
    <vt:lpwstr>0eb5a062-faf8-4fc6-83ff-6f8d8c755c45</vt:lpwstr>
  </property>
  <property fmtid="{D5CDD505-2E9C-101B-9397-08002B2CF9AE}" pid="4" name="CognivaFacetProcessus">
    <vt:lpwstr>AdmP030</vt:lpwstr>
  </property>
  <property fmtid="{D5CDD505-2E9C-101B-9397-08002B2CF9AE}" pid="5" name="CognivaFacetFonction">
    <vt:lpwstr>Sécurité incendie</vt:lpwstr>
  </property>
  <property fmtid="{D5CDD505-2E9C-101B-9397-08002B2CF9AE}" pid="6" name="CognivaFacetPoste">
    <vt:lpwstr>Directrice</vt:lpwstr>
  </property>
  <property fmtid="{D5CDD505-2E9C-101B-9397-08002B2CF9AE}" pid="7" name="CognivaFacetContientrenseignementspersonnels">
    <vt:lpwstr>Non</vt:lpwstr>
  </property>
  <property fmtid="{D5CDD505-2E9C-101B-9397-08002B2CF9AE}" pid="8" name="CognivaFacetCotedeconfidentialite">
    <vt:lpwstr>2</vt:lpwstr>
  </property>
  <property fmtid="{D5CDD505-2E9C-101B-9397-08002B2CF9AE}" pid="9" name="CognivaFacetCotedintegrite">
    <vt:lpwstr>1</vt:lpwstr>
  </property>
  <property fmtid="{D5CDD505-2E9C-101B-9397-08002B2CF9AE}" pid="10" name="CognivaFacetExemplaire">
    <vt:lpwstr>Principal</vt:lpwstr>
  </property>
  <property fmtid="{D5CDD505-2E9C-101B-9397-08002B2CF9AE}" pid="11" name="CognivaFacetAuteur">
    <vt:lpwstr>GATINEAU\belands</vt:lpwstr>
  </property>
  <property fmtid="{D5CDD505-2E9C-101B-9397-08002B2CF9AE}" pid="12" name="CognivaFacetNumerodePosteRH">
    <vt:lpwstr>INC-CAD-054</vt:lpwstr>
  </property>
</Properties>
</file>