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7" r:id="rId3"/>
    <p:sldId id="290" r:id="rId4"/>
    <p:sldId id="289" r:id="rId5"/>
    <p:sldId id="298" r:id="rId6"/>
    <p:sldId id="294" r:id="rId7"/>
    <p:sldId id="297" r:id="rId8"/>
    <p:sldId id="296" r:id="rId9"/>
    <p:sldId id="300" r:id="rId10"/>
    <p:sldId id="295" r:id="rId11"/>
    <p:sldId id="293" r:id="rId12"/>
    <p:sldId id="309" r:id="rId13"/>
    <p:sldId id="303" r:id="rId14"/>
    <p:sldId id="302" r:id="rId15"/>
    <p:sldId id="299" r:id="rId16"/>
    <p:sldId id="305" r:id="rId17"/>
    <p:sldId id="301" r:id="rId18"/>
    <p:sldId id="304" r:id="rId19"/>
    <p:sldId id="308" r:id="rId20"/>
    <p:sldId id="307" r:id="rId21"/>
    <p:sldId id="291"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AC"/>
    <a:srgbClr val="EB6653"/>
    <a:srgbClr val="10585C"/>
    <a:srgbClr val="176C74"/>
    <a:srgbClr val="2DB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0E4AB-3D3B-3E23-1DEE-652E8639DA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7D93D77-8796-5078-2469-4ADCEC9C0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CB0E5110-F395-5F44-E847-9587736C1C09}"/>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5" name="Espace réservé du pied de page 4">
            <a:extLst>
              <a:ext uri="{FF2B5EF4-FFF2-40B4-BE49-F238E27FC236}">
                <a16:creationId xmlns:a16="http://schemas.microsoft.com/office/drawing/2014/main" id="{772409AB-001A-D257-08D4-29A2C21871A8}"/>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66251224-65E0-39F9-B1B6-EC839E5F390F}"/>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2534718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5DE477-9529-8029-BE74-E70C47B81A4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B1F17DE7-D523-9011-CEA1-1F09BF3BF44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54B50859-6CCA-C1F3-3A76-E0A15F11DA70}"/>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5" name="Espace réservé du pied de page 4">
            <a:extLst>
              <a:ext uri="{FF2B5EF4-FFF2-40B4-BE49-F238E27FC236}">
                <a16:creationId xmlns:a16="http://schemas.microsoft.com/office/drawing/2014/main" id="{87EF8B17-D47A-3F80-130E-C64EACE214A7}"/>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7C0A890E-0D1B-880B-DE2F-144C319E70AA}"/>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2651290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6221A13-56F0-1A6D-DE46-53FCF85AF210}"/>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39600C3-FE69-1278-496F-5F627146028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7E3EAC7-97F4-9A03-814C-BD04E1F9353E}"/>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5" name="Espace réservé du pied de page 4">
            <a:extLst>
              <a:ext uri="{FF2B5EF4-FFF2-40B4-BE49-F238E27FC236}">
                <a16:creationId xmlns:a16="http://schemas.microsoft.com/office/drawing/2014/main" id="{B6930DBB-722A-DD13-00EC-4EF97E432779}"/>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DD534824-94F9-FDC3-E78E-F6EC88678257}"/>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121370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257F8-778A-8DF6-057A-C92C193FB62A}"/>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F7AC97-1EC5-3B48-92EE-B43E8A4B5CB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CB99F0C-D7CD-F722-1A21-83A105653325}"/>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5" name="Espace réservé du pied de page 4">
            <a:extLst>
              <a:ext uri="{FF2B5EF4-FFF2-40B4-BE49-F238E27FC236}">
                <a16:creationId xmlns:a16="http://schemas.microsoft.com/office/drawing/2014/main" id="{F1574AD5-AA9B-A3FC-312D-FB243BEC2CFA}"/>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874B047F-510F-33EF-C4A9-9F17C4D128DA}"/>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191008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34034-77BC-AD08-879C-03ABF745A06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E63F8D5E-0431-DC81-46A4-A6CF7EFFEF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CB5C1AD-04C0-5944-E178-B22817106E32}"/>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5" name="Espace réservé du pied de page 4">
            <a:extLst>
              <a:ext uri="{FF2B5EF4-FFF2-40B4-BE49-F238E27FC236}">
                <a16:creationId xmlns:a16="http://schemas.microsoft.com/office/drawing/2014/main" id="{BBF0B056-AB3E-E1C4-9205-D539FE4A399D}"/>
              </a:ext>
            </a:extLst>
          </p:cNvPr>
          <p:cNvSpPr>
            <a:spLocks noGrp="1"/>
          </p:cNvSpPr>
          <p:nvPr>
            <p:ph type="ftr" sz="quarter" idx="11"/>
          </p:nvPr>
        </p:nvSpPr>
        <p:spPr/>
        <p:txBody>
          <a:bodyPr/>
          <a:lstStyle/>
          <a:p>
            <a:endParaRPr lang="fr-CA" dirty="0"/>
          </a:p>
        </p:txBody>
      </p:sp>
      <p:sp>
        <p:nvSpPr>
          <p:cNvPr id="6" name="Espace réservé du numéro de diapositive 5">
            <a:extLst>
              <a:ext uri="{FF2B5EF4-FFF2-40B4-BE49-F238E27FC236}">
                <a16:creationId xmlns:a16="http://schemas.microsoft.com/office/drawing/2014/main" id="{3B813478-8D1B-86C6-3D0B-D69429594706}"/>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427519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4EE67E-87C9-837B-42D6-D64641B28769}"/>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DE00D6B-EDBD-D363-5DB0-0D03D2BDA48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8388C750-7362-8B37-9149-4FCF4B634FB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9F50E427-B451-17B6-B235-1E2BA6CB2FEE}"/>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6" name="Espace réservé du pied de page 5">
            <a:extLst>
              <a:ext uri="{FF2B5EF4-FFF2-40B4-BE49-F238E27FC236}">
                <a16:creationId xmlns:a16="http://schemas.microsoft.com/office/drawing/2014/main" id="{D6502DDF-87D2-C9DF-D1C4-A60C83767056}"/>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01662B4B-2EC5-40B7-4FEC-09C6C91B0B0E}"/>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423779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333AB6-CE55-86BB-BE0C-4874466CE3F3}"/>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A3EAA81-9BA6-9812-951C-CC1F0374FB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46716BA-1E00-F07C-5A27-634A005BBE3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31F0771C-981C-9D20-3F7F-D07B4CFD3F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BB2EDD6-99F5-F806-75D1-29C1DB6A9D9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6086BA55-D177-8217-C203-04CCCF94A558}"/>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8" name="Espace réservé du pied de page 7">
            <a:extLst>
              <a:ext uri="{FF2B5EF4-FFF2-40B4-BE49-F238E27FC236}">
                <a16:creationId xmlns:a16="http://schemas.microsoft.com/office/drawing/2014/main" id="{71C23278-E0E4-0329-0CE3-D4AE308AD97D}"/>
              </a:ext>
            </a:extLst>
          </p:cNvPr>
          <p:cNvSpPr>
            <a:spLocks noGrp="1"/>
          </p:cNvSpPr>
          <p:nvPr>
            <p:ph type="ftr" sz="quarter" idx="11"/>
          </p:nvPr>
        </p:nvSpPr>
        <p:spPr/>
        <p:txBody>
          <a:bodyPr/>
          <a:lstStyle/>
          <a:p>
            <a:endParaRPr lang="fr-CA" dirty="0"/>
          </a:p>
        </p:txBody>
      </p:sp>
      <p:sp>
        <p:nvSpPr>
          <p:cNvPr id="9" name="Espace réservé du numéro de diapositive 8">
            <a:extLst>
              <a:ext uri="{FF2B5EF4-FFF2-40B4-BE49-F238E27FC236}">
                <a16:creationId xmlns:a16="http://schemas.microsoft.com/office/drawing/2014/main" id="{75C79235-674C-F416-88EF-D6F74430EE10}"/>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3302209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809E7E-A894-023E-AD97-C5CC27FB37FE}"/>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E1F2FF3-5273-6072-BFCC-5DC6E7614DE7}"/>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4" name="Espace réservé du pied de page 3">
            <a:extLst>
              <a:ext uri="{FF2B5EF4-FFF2-40B4-BE49-F238E27FC236}">
                <a16:creationId xmlns:a16="http://schemas.microsoft.com/office/drawing/2014/main" id="{C63AF40E-CDE6-993B-DE9B-DF5E034FE7E2}"/>
              </a:ext>
            </a:extLst>
          </p:cNvPr>
          <p:cNvSpPr>
            <a:spLocks noGrp="1"/>
          </p:cNvSpPr>
          <p:nvPr>
            <p:ph type="ftr" sz="quarter" idx="11"/>
          </p:nvPr>
        </p:nvSpPr>
        <p:spPr/>
        <p:txBody>
          <a:bodyPr/>
          <a:lstStyle/>
          <a:p>
            <a:endParaRPr lang="fr-CA" dirty="0"/>
          </a:p>
        </p:txBody>
      </p:sp>
      <p:sp>
        <p:nvSpPr>
          <p:cNvPr id="5" name="Espace réservé du numéro de diapositive 4">
            <a:extLst>
              <a:ext uri="{FF2B5EF4-FFF2-40B4-BE49-F238E27FC236}">
                <a16:creationId xmlns:a16="http://schemas.microsoft.com/office/drawing/2014/main" id="{4BF57006-002C-6D4A-E8E7-082E66A7182D}"/>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2256340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C7B5F6-C2C7-14F5-BE5A-B58A2F04385F}"/>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3" name="Espace réservé du pied de page 2">
            <a:extLst>
              <a:ext uri="{FF2B5EF4-FFF2-40B4-BE49-F238E27FC236}">
                <a16:creationId xmlns:a16="http://schemas.microsoft.com/office/drawing/2014/main" id="{809388AA-0AA5-1474-63A7-AD76C6B1B6A2}"/>
              </a:ext>
            </a:extLst>
          </p:cNvPr>
          <p:cNvSpPr>
            <a:spLocks noGrp="1"/>
          </p:cNvSpPr>
          <p:nvPr>
            <p:ph type="ftr" sz="quarter" idx="1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884E3F12-9351-1231-DB81-14A1350D5E44}"/>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417423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B2CE55-988D-651F-8B4C-CBB78934EA8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EE5E59E-941F-2A62-0773-C9F77338F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CCD4A2C-371C-F721-2CA8-986D8A10F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59DF976-2F46-17A3-7F6D-4B65687284FB}"/>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6" name="Espace réservé du pied de page 5">
            <a:extLst>
              <a:ext uri="{FF2B5EF4-FFF2-40B4-BE49-F238E27FC236}">
                <a16:creationId xmlns:a16="http://schemas.microsoft.com/office/drawing/2014/main" id="{C011B1FA-2953-EE6B-0021-88848DB2FE78}"/>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ED126802-37ED-9CB0-57B2-B3C6D8803BF4}"/>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377430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B142E9-8436-8577-0C7E-12D0317F37C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38FA050F-B17E-5CD8-5DD9-F66694F9B1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
        <p:nvSpPr>
          <p:cNvPr id="4" name="Espace réservé du texte 3">
            <a:extLst>
              <a:ext uri="{FF2B5EF4-FFF2-40B4-BE49-F238E27FC236}">
                <a16:creationId xmlns:a16="http://schemas.microsoft.com/office/drawing/2014/main" id="{F93BB013-7C64-C2C3-DCE6-B085D315F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2778C8-1809-2423-4CFD-5339DD866D25}"/>
              </a:ext>
            </a:extLst>
          </p:cNvPr>
          <p:cNvSpPr>
            <a:spLocks noGrp="1"/>
          </p:cNvSpPr>
          <p:nvPr>
            <p:ph type="dt" sz="half" idx="10"/>
          </p:nvPr>
        </p:nvSpPr>
        <p:spPr/>
        <p:txBody>
          <a:bodyPr/>
          <a:lstStyle/>
          <a:p>
            <a:fld id="{0062A6EC-E1C4-4BE6-BFC4-33772BECF900}" type="datetimeFigureOut">
              <a:rPr lang="fr-CA" smtClean="0"/>
              <a:t>2023-05-18</a:t>
            </a:fld>
            <a:endParaRPr lang="fr-CA" dirty="0"/>
          </a:p>
        </p:txBody>
      </p:sp>
      <p:sp>
        <p:nvSpPr>
          <p:cNvPr id="6" name="Espace réservé du pied de page 5">
            <a:extLst>
              <a:ext uri="{FF2B5EF4-FFF2-40B4-BE49-F238E27FC236}">
                <a16:creationId xmlns:a16="http://schemas.microsoft.com/office/drawing/2014/main" id="{E1F78816-B144-E640-E21D-9451FD4DE323}"/>
              </a:ext>
            </a:extLst>
          </p:cNvPr>
          <p:cNvSpPr>
            <a:spLocks noGrp="1"/>
          </p:cNvSpPr>
          <p:nvPr>
            <p:ph type="ftr" sz="quarter" idx="11"/>
          </p:nvPr>
        </p:nvSpPr>
        <p:spPr/>
        <p:txBody>
          <a:bodyPr/>
          <a:lstStyle/>
          <a:p>
            <a:endParaRPr lang="fr-CA" dirty="0"/>
          </a:p>
        </p:txBody>
      </p:sp>
      <p:sp>
        <p:nvSpPr>
          <p:cNvPr id="7" name="Espace réservé du numéro de diapositive 6">
            <a:extLst>
              <a:ext uri="{FF2B5EF4-FFF2-40B4-BE49-F238E27FC236}">
                <a16:creationId xmlns:a16="http://schemas.microsoft.com/office/drawing/2014/main" id="{4FD0BD19-36EF-9736-4392-1043090F0ECE}"/>
              </a:ext>
            </a:extLst>
          </p:cNvPr>
          <p:cNvSpPr>
            <a:spLocks noGrp="1"/>
          </p:cNvSpPr>
          <p:nvPr>
            <p:ph type="sldNum" sz="quarter" idx="12"/>
          </p:nvPr>
        </p:nvSpPr>
        <p:spPr/>
        <p:txBody>
          <a:bodyPr/>
          <a:lstStyle/>
          <a:p>
            <a:fld id="{7BD5D779-6B2C-485C-9626-0F651E6C96D6}" type="slidenum">
              <a:rPr lang="fr-CA" smtClean="0"/>
              <a:t>‹N°›</a:t>
            </a:fld>
            <a:endParaRPr lang="fr-CA" dirty="0"/>
          </a:p>
        </p:txBody>
      </p:sp>
    </p:spTree>
    <p:extLst>
      <p:ext uri="{BB962C8B-B14F-4D97-AF65-F5344CB8AC3E}">
        <p14:creationId xmlns:p14="http://schemas.microsoft.com/office/powerpoint/2010/main" val="1914910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6930F5-8CE8-FA2A-48BD-62CD8E9AD4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99B304D6-2073-192B-0FD4-CA1E0E291D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2621F77-236D-BFBE-133B-BE50EE5FA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62A6EC-E1C4-4BE6-BFC4-33772BECF900}" type="datetimeFigureOut">
              <a:rPr lang="fr-CA" smtClean="0"/>
              <a:t>2023-05-18</a:t>
            </a:fld>
            <a:endParaRPr lang="fr-CA" dirty="0"/>
          </a:p>
        </p:txBody>
      </p:sp>
      <p:sp>
        <p:nvSpPr>
          <p:cNvPr id="5" name="Espace réservé du pied de page 4">
            <a:extLst>
              <a:ext uri="{FF2B5EF4-FFF2-40B4-BE49-F238E27FC236}">
                <a16:creationId xmlns:a16="http://schemas.microsoft.com/office/drawing/2014/main" id="{FA19EE53-B84E-CD70-CBF5-E67C03DBE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Espace réservé du numéro de diapositive 5">
            <a:extLst>
              <a:ext uri="{FF2B5EF4-FFF2-40B4-BE49-F238E27FC236}">
                <a16:creationId xmlns:a16="http://schemas.microsoft.com/office/drawing/2014/main" id="{3022A5CE-9761-02C6-A4F0-B588505856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5D779-6B2C-485C-9626-0F651E6C96D6}" type="slidenum">
              <a:rPr lang="fr-CA" smtClean="0"/>
              <a:t>‹N°›</a:t>
            </a:fld>
            <a:endParaRPr lang="fr-CA" dirty="0"/>
          </a:p>
        </p:txBody>
      </p:sp>
    </p:spTree>
    <p:extLst>
      <p:ext uri="{BB962C8B-B14F-4D97-AF65-F5344CB8AC3E}">
        <p14:creationId xmlns:p14="http://schemas.microsoft.com/office/powerpoint/2010/main" val="4041085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2.jp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jp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jp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7.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19D6D27-B96B-59CB-8372-E53E22E65606}"/>
              </a:ext>
            </a:extLst>
          </p:cNvPr>
          <p:cNvSpPr txBox="1"/>
          <p:nvPr/>
        </p:nvSpPr>
        <p:spPr>
          <a:xfrm>
            <a:off x="0" y="2161431"/>
            <a:ext cx="12191999" cy="3662541"/>
          </a:xfrm>
          <a:prstGeom prst="rect">
            <a:avLst/>
          </a:prstGeom>
          <a:noFill/>
        </p:spPr>
        <p:txBody>
          <a:bodyPr wrap="square" rtlCol="0">
            <a:spAutoFit/>
          </a:bodyPr>
          <a:lstStyle/>
          <a:p>
            <a:pPr algn="ctr"/>
            <a:r>
              <a:rPr lang="fr-CA" sz="4400" dirty="0">
                <a:solidFill>
                  <a:schemeClr val="bg1"/>
                </a:solidFill>
                <a:latin typeface="Arial Black" panose="020B0A04020102020204" pitchFamily="34" charset="0"/>
                <a:cs typeface="Arial" panose="020B0604020202020204" pitchFamily="34" charset="0"/>
              </a:rPr>
              <a:t>L’effet Domino:  Le défi de la gestion du multi aléas</a:t>
            </a:r>
          </a:p>
          <a:p>
            <a:pPr algn="ctr"/>
            <a:endParaRPr lang="fr-CA" sz="3600" dirty="0">
              <a:solidFill>
                <a:schemeClr val="bg1"/>
              </a:solidFill>
              <a:latin typeface="Arial Black" panose="020B0A04020102020204" pitchFamily="34" charset="0"/>
              <a:cs typeface="Arial" panose="020B0604020202020204" pitchFamily="34" charset="0"/>
            </a:endParaRPr>
          </a:p>
          <a:p>
            <a:pPr algn="ctr"/>
            <a:r>
              <a:rPr lang="fr-CA" sz="3600" dirty="0">
                <a:solidFill>
                  <a:schemeClr val="bg1"/>
                </a:solidFill>
                <a:latin typeface="Arial Black" panose="020B0A04020102020204" pitchFamily="34" charset="0"/>
                <a:cs typeface="Arial" panose="020B0604020202020204" pitchFamily="34" charset="0"/>
              </a:rPr>
              <a:t>Ville de Châteauguay</a:t>
            </a:r>
          </a:p>
          <a:p>
            <a:pPr algn="ctr"/>
            <a:endParaRPr lang="fr-CA" sz="3600" dirty="0">
              <a:solidFill>
                <a:schemeClr val="bg1"/>
              </a:solidFill>
              <a:latin typeface="Arial Black" panose="020B0A04020102020204" pitchFamily="34" charset="0"/>
              <a:cs typeface="Arial" panose="020B0604020202020204" pitchFamily="34" charset="0"/>
            </a:endParaRPr>
          </a:p>
          <a:p>
            <a:pPr algn="ctr"/>
            <a:r>
              <a:rPr lang="fr-CA" sz="3600" dirty="0">
                <a:solidFill>
                  <a:schemeClr val="bg1"/>
                </a:solidFill>
                <a:latin typeface="Arial Black" panose="020B0A04020102020204" pitchFamily="34" charset="0"/>
                <a:cs typeface="Arial" panose="020B0604020202020204" pitchFamily="34" charset="0"/>
              </a:rPr>
              <a:t>Verglas 5 avril 2023</a:t>
            </a:r>
          </a:p>
        </p:txBody>
      </p:sp>
    </p:spTree>
    <p:extLst>
      <p:ext uri="{BB962C8B-B14F-4D97-AF65-F5344CB8AC3E}">
        <p14:creationId xmlns:p14="http://schemas.microsoft.com/office/powerpoint/2010/main" val="2837025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200" b="1" dirty="0">
                <a:latin typeface="Arial Black" panose="020B0A04020102020204" pitchFamily="34" charset="0"/>
              </a:rPr>
              <a:t>La « déclaration d’état d’urgence » du Maire</a:t>
            </a:r>
            <a:endParaRPr lang="fr-CA" sz="32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020932"/>
            <a:ext cx="10515416" cy="519343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u="sng" dirty="0">
                <a:latin typeface="Arial "/>
              </a:rPr>
              <a:t>Pourquoi</a:t>
            </a:r>
            <a:r>
              <a:rPr lang="fr-CA" sz="3000" dirty="0">
                <a:latin typeface="Arial "/>
              </a:rPr>
              <a:t>?</a:t>
            </a:r>
          </a:p>
          <a:p>
            <a:pPr marL="342900" indent="-342900" algn="l">
              <a:lnSpc>
                <a:spcPct val="130000"/>
              </a:lnSpc>
              <a:spcBef>
                <a:spcPts val="600"/>
              </a:spcBef>
              <a:buClr>
                <a:srgbClr val="EB6653"/>
              </a:buClr>
              <a:buFont typeface="Arial" panose="020B0604020202020204" pitchFamily="34" charset="0"/>
              <a:buChar char="•"/>
            </a:pPr>
            <a:r>
              <a:rPr lang="fr-CA" sz="1700" dirty="0">
                <a:latin typeface="Arial "/>
              </a:rPr>
              <a:t>Se prévaloir de pouvoirs supplémentaires conformément à l’article 47 de la Loi sur la sécurité civile car il y a possibilité de 10 000 résidences sinistrés si la rivière sort de son lit;</a:t>
            </a:r>
          </a:p>
          <a:p>
            <a:pPr algn="just">
              <a:spcBef>
                <a:spcPts val="1094"/>
              </a:spcBef>
            </a:pPr>
            <a:r>
              <a:rPr lang="fr-CA" sz="1600" b="0" i="0" dirty="0">
                <a:solidFill>
                  <a:srgbClr val="212529"/>
                </a:solidFill>
                <a:effectLst/>
                <a:latin typeface="Arial" panose="020B0604020202020204" pitchFamily="34" charset="0"/>
              </a:rPr>
              <a:t>Au cours de l’état d’urgence, malgré toute disposition contraire, sous la réserve de respecter toute mesure prise en vertu de l’article 93, la municipalité ou toute personne habilitée à agir en son nom en vertu de la déclaration d’état d’urgence peut, sans délai et sans formalité, pour protéger la vie, la santé ou l’intégrité des personnes :</a:t>
            </a:r>
          </a:p>
          <a:p>
            <a:pPr algn="just">
              <a:spcBef>
                <a:spcPts val="1094"/>
              </a:spcBef>
            </a:pPr>
            <a:r>
              <a:rPr lang="fr-CA" sz="1600" b="0" i="0" dirty="0">
                <a:solidFill>
                  <a:srgbClr val="212529"/>
                </a:solidFill>
                <a:effectLst/>
                <a:latin typeface="Arial" panose="020B0604020202020204" pitchFamily="34" charset="0"/>
              </a:rPr>
              <a:t>1°  contrôler l’accès aux voies de circulation ou au territoire concerné ou les soumettre à des règles particulières ;</a:t>
            </a:r>
          </a:p>
          <a:p>
            <a:pPr algn="just">
              <a:spcBef>
                <a:spcPts val="1094"/>
              </a:spcBef>
            </a:pPr>
            <a:r>
              <a:rPr lang="fr-CA" sz="1600" b="0" i="0" dirty="0">
                <a:solidFill>
                  <a:srgbClr val="212529"/>
                </a:solidFill>
                <a:effectLst/>
                <a:latin typeface="Arial" panose="020B0604020202020204" pitchFamily="34" charset="0"/>
              </a:rPr>
              <a:t>2°  </a:t>
            </a:r>
            <a:r>
              <a:rPr lang="fr-CA" sz="1600" b="0" i="0" dirty="0">
                <a:solidFill>
                  <a:srgbClr val="FF0000"/>
                </a:solidFill>
                <a:effectLst/>
                <a:latin typeface="Arial" panose="020B0604020202020204" pitchFamily="34" charset="0"/>
              </a:rPr>
              <a:t>accorder, pour le temps qu’elle juge nécessaire à l’exécution rapide et efficace des mesures d’intervention, des autorisations ou dérogations dans les domaines qui relèvent de la compétence de la municipalité </a:t>
            </a:r>
            <a:r>
              <a:rPr lang="fr-CA" sz="1600" b="0" i="0" dirty="0">
                <a:solidFill>
                  <a:srgbClr val="212529"/>
                </a:solidFill>
                <a:effectLst/>
                <a:latin typeface="Arial" panose="020B0604020202020204" pitchFamily="34" charset="0"/>
              </a:rPr>
              <a:t>;</a:t>
            </a:r>
          </a:p>
          <a:p>
            <a:pPr algn="just">
              <a:spcBef>
                <a:spcPts val="1094"/>
              </a:spcBef>
            </a:pPr>
            <a:r>
              <a:rPr lang="fr-CA" sz="1600" b="0" i="0" dirty="0">
                <a:solidFill>
                  <a:srgbClr val="212529"/>
                </a:solidFill>
                <a:effectLst/>
                <a:latin typeface="Arial" panose="020B0604020202020204" pitchFamily="34" charset="0"/>
              </a:rPr>
              <a:t>3°  ordonner, lorsqu’il n’y a pas d’autre moyen de protection, l’évacuation des personnes de tout ou partie du territoire concerné qu’elle détermine ou, sur avis de l’autorité responsable de la protection de la santé publique, leur confinement et veiller, si celles-ci n’ont pas d’autres ressources, à leur hébergement, leur ravitaillement et leur habillement ainsi qu’à leur sécurité ;</a:t>
            </a:r>
          </a:p>
          <a:p>
            <a:pPr algn="just">
              <a:spcBef>
                <a:spcPts val="1094"/>
              </a:spcBef>
            </a:pPr>
            <a:r>
              <a:rPr lang="fr-CA" sz="1600" b="0" i="0" dirty="0">
                <a:solidFill>
                  <a:srgbClr val="212529"/>
                </a:solidFill>
                <a:effectLst/>
                <a:latin typeface="Arial" panose="020B0604020202020204" pitchFamily="34" charset="0"/>
              </a:rPr>
              <a:t>4°  requérir l’aide de tout citoyen en mesure d’assister les effectifs déployés ;</a:t>
            </a:r>
          </a:p>
          <a:p>
            <a:pPr algn="just">
              <a:spcBef>
                <a:spcPts val="1094"/>
              </a:spcBef>
            </a:pPr>
            <a:r>
              <a:rPr lang="fr-CA" sz="1600" b="0" i="0" dirty="0">
                <a:solidFill>
                  <a:srgbClr val="212529"/>
                </a:solidFill>
                <a:effectLst/>
                <a:latin typeface="Arial" panose="020B0604020202020204" pitchFamily="34" charset="0"/>
              </a:rPr>
              <a:t>5°  réquisitionner dans son territoire les moyens de secours et lieux d’hébergement privés nécessaires autres que ceux requis pour la mise en œuvre d’un plan de sécurité civile adopté en vertu du présent chapitre ou du chapitre VI ;</a:t>
            </a:r>
          </a:p>
          <a:p>
            <a:pPr algn="just">
              <a:spcBef>
                <a:spcPts val="1094"/>
              </a:spcBef>
            </a:pPr>
            <a:r>
              <a:rPr lang="fr-CA" sz="1600" b="0" i="0" dirty="0">
                <a:solidFill>
                  <a:srgbClr val="212529"/>
                </a:solidFill>
                <a:effectLst/>
                <a:latin typeface="Arial" panose="020B0604020202020204" pitchFamily="34" charset="0"/>
              </a:rPr>
              <a:t>6°  </a:t>
            </a:r>
            <a:r>
              <a:rPr lang="fr-CA" sz="1600" b="0" i="0" dirty="0">
                <a:solidFill>
                  <a:srgbClr val="FF0000"/>
                </a:solidFill>
                <a:effectLst/>
                <a:latin typeface="Arial" panose="020B0604020202020204" pitchFamily="34" charset="0"/>
              </a:rPr>
              <a:t>faire les dépenses et conclure les contrats qu’elle juge nécessaires</a:t>
            </a:r>
            <a:r>
              <a:rPr lang="fr-CA" sz="1600" b="0" i="0" dirty="0">
                <a:solidFill>
                  <a:srgbClr val="212529"/>
                </a:solidFill>
                <a:effectLst/>
                <a:latin typeface="Arial" panose="020B0604020202020204" pitchFamily="34" charset="0"/>
              </a:rPr>
              <a:t>.</a:t>
            </a:r>
          </a:p>
          <a:p>
            <a:pPr algn="just">
              <a:spcBef>
                <a:spcPts val="1094"/>
              </a:spcBef>
            </a:pPr>
            <a:endParaRPr lang="fr-CA" sz="1600" b="0" i="0" dirty="0">
              <a:solidFill>
                <a:srgbClr val="212529"/>
              </a:solidFill>
              <a:effectLst/>
              <a:latin typeface="Arial" panose="020B0604020202020204" pitchFamily="34" charset="0"/>
            </a:endParaRPr>
          </a:p>
          <a:p>
            <a:pPr marL="800100" lvl="1" indent="-342900" algn="l">
              <a:lnSpc>
                <a:spcPct val="130000"/>
              </a:lnSpc>
              <a:spcBef>
                <a:spcPts val="600"/>
              </a:spcBef>
              <a:buClr>
                <a:srgbClr val="EB6653"/>
              </a:buClr>
              <a:buFont typeface="Arial" panose="020B0604020202020204" pitchFamily="34" charset="0"/>
              <a:buChar char="•"/>
            </a:pPr>
            <a:endParaRPr lang="fr-CA" sz="19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2787126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La « déclaration d’état d’urgence » du Maire-suite</a:t>
            </a:r>
            <a:endParaRPr lang="fr-CA" sz="28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48056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2000" dirty="0">
                <a:latin typeface="Arial "/>
              </a:rPr>
              <a:t>Discussion avec notre coordonnateur régional en sécurité civile concernant la déclaration d’état d’urgence:</a:t>
            </a:r>
          </a:p>
          <a:p>
            <a:pPr marL="342900" indent="-342900" algn="l">
              <a:lnSpc>
                <a:spcPct val="130000"/>
              </a:lnSpc>
              <a:spcBef>
                <a:spcPts val="600"/>
              </a:spcBef>
              <a:buClr>
                <a:srgbClr val="EB6653"/>
              </a:buClr>
              <a:buFont typeface="Arial" panose="020B0604020202020204" pitchFamily="34" charset="0"/>
              <a:buChar char="•"/>
            </a:pPr>
            <a:r>
              <a:rPr lang="fr-CA" sz="1800" dirty="0">
                <a:latin typeface="Arial" panose="020B0604020202020204" pitchFamily="34" charset="0"/>
                <a:ea typeface="Calibri" panose="020F0502020204030204" pitchFamily="34" charset="0"/>
                <a:cs typeface="Arial" panose="020B0604020202020204" pitchFamily="34" charset="0"/>
              </a:rPr>
              <a:t>L</a:t>
            </a:r>
            <a:r>
              <a:rPr lang="fr-CA" sz="1800" dirty="0">
                <a:effectLst/>
                <a:latin typeface="Arial" panose="020B0604020202020204" pitchFamily="34" charset="0"/>
                <a:ea typeface="Calibri" panose="020F0502020204030204" pitchFamily="34" charset="0"/>
                <a:cs typeface="Arial" panose="020B0604020202020204" pitchFamily="34" charset="0"/>
              </a:rPr>
              <a:t>’article 42 de la </a:t>
            </a:r>
            <a:r>
              <a:rPr lang="fr-CA" sz="1800" i="1" dirty="0">
                <a:effectLst/>
                <a:latin typeface="Arial" panose="020B0604020202020204" pitchFamily="34" charset="0"/>
                <a:ea typeface="Calibri" panose="020F0502020204030204" pitchFamily="34" charset="0"/>
                <a:cs typeface="Arial" panose="020B0604020202020204" pitchFamily="34" charset="0"/>
              </a:rPr>
              <a:t>Loi sur la sécurité civile</a:t>
            </a:r>
            <a:r>
              <a:rPr lang="fr-CA" sz="1800" dirty="0">
                <a:effectLst/>
                <a:latin typeface="Arial" panose="020B0604020202020204" pitchFamily="34" charset="0"/>
                <a:ea typeface="Calibri" panose="020F0502020204030204" pitchFamily="34" charset="0"/>
                <a:cs typeface="Arial" panose="020B0604020202020204" pitchFamily="34" charset="0"/>
              </a:rPr>
              <a:t> (RLRQ, c. S-2.3) prévoit qu’« une municipalité locale peut déclarer l’état d’urgence, dans tout ou partie de son territoire, lorsqu’un sinistre majeur, réel ou imminent, exige, </a:t>
            </a:r>
            <a:r>
              <a:rPr lang="fr-CA" sz="1800" i="1" u="sng" dirty="0">
                <a:effectLst/>
                <a:latin typeface="Arial" panose="020B0604020202020204" pitchFamily="34" charset="0"/>
                <a:ea typeface="Calibri" panose="020F0502020204030204" pitchFamily="34" charset="0"/>
                <a:cs typeface="Arial" panose="020B0604020202020204" pitchFamily="34" charset="0"/>
              </a:rPr>
              <a:t>pour protéger la vie, la santé ou l’intégrité des personnes, </a:t>
            </a:r>
            <a:r>
              <a:rPr lang="fr-CA" sz="1800" dirty="0">
                <a:effectLst/>
                <a:latin typeface="Arial" panose="020B0604020202020204" pitchFamily="34" charset="0"/>
                <a:ea typeface="Calibri" panose="020F0502020204030204" pitchFamily="34" charset="0"/>
                <a:cs typeface="Arial" panose="020B0604020202020204" pitchFamily="34" charset="0"/>
              </a:rPr>
              <a:t>une action immédiate qu’elle estime ne pas pouvoir réaliser adéquatement dans le cadre de ses règles de fonctionnement habituelles ou dans le cadre d’un plan de sécurité civile applicable »;</a:t>
            </a:r>
            <a:endParaRPr lang="fr-CA" sz="2300" dirty="0">
              <a:latin typeface="Arial" panose="020B0604020202020204" pitchFamily="34" charset="0"/>
              <a:cs typeface="Arial" panose="020B0604020202020204" pitchFamily="34" charset="0"/>
            </a:endParaRPr>
          </a:p>
          <a:p>
            <a:pPr marL="342900" indent="-342900" algn="l">
              <a:lnSpc>
                <a:spcPct val="130000"/>
              </a:lnSpc>
              <a:spcBef>
                <a:spcPts val="600"/>
              </a:spcBef>
              <a:buClr>
                <a:srgbClr val="EB6653"/>
              </a:buClr>
              <a:buFont typeface="Arial" panose="020B0604020202020204" pitchFamily="34" charset="0"/>
              <a:buChar char="•"/>
            </a:pPr>
            <a:r>
              <a:rPr lang="fr-CA" sz="1800" dirty="0">
                <a:latin typeface="Arial "/>
              </a:rPr>
              <a:t>Au moment de la discussion le 6 avril au matin entre le directeur général, le coordonnateur des mesures d’urgence et le coordonnateur régional en sécurité civile, la situation ne représentait pas un de danger imminent pour les gens;</a:t>
            </a:r>
          </a:p>
          <a:p>
            <a:pPr algn="l">
              <a:lnSpc>
                <a:spcPct val="130000"/>
              </a:lnSpc>
              <a:spcBef>
                <a:spcPts val="600"/>
              </a:spcBef>
              <a:buClr>
                <a:srgbClr val="EB6653"/>
              </a:buClr>
            </a:pPr>
            <a:endParaRPr lang="fr-CA" sz="18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96967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La « déclaration d’état d’urgence » du Maire-suite</a:t>
            </a:r>
            <a:endParaRPr lang="fr-CA" sz="28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4"/>
            <a:ext cx="10515416" cy="540936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2000" dirty="0">
                <a:latin typeface="Arial "/>
              </a:rPr>
              <a:t>Discussion avec notre coordonnateur régional en sécurité civile concernant la déclaration d’état d’urgence-suite:</a:t>
            </a:r>
          </a:p>
          <a:p>
            <a:pPr marL="285750" indent="-285750" algn="l">
              <a:lnSpc>
                <a:spcPct val="130000"/>
              </a:lnSpc>
              <a:spcBef>
                <a:spcPts val="600"/>
              </a:spcBef>
              <a:buClr>
                <a:srgbClr val="EB6653"/>
              </a:buClr>
              <a:buFont typeface="Arial" panose="020B0604020202020204" pitchFamily="34" charset="0"/>
              <a:buChar char="•"/>
            </a:pPr>
            <a:r>
              <a:rPr lang="fr-CA" sz="1800" dirty="0">
                <a:latin typeface="Arial "/>
              </a:rPr>
              <a:t>Référence à la Loi sur les cités et villes article 573.2</a:t>
            </a:r>
          </a:p>
          <a:p>
            <a:pPr lvl="1" algn="just">
              <a:spcBef>
                <a:spcPts val="1094"/>
              </a:spcBef>
              <a:spcAft>
                <a:spcPts val="1200"/>
              </a:spcAft>
            </a:pPr>
            <a:r>
              <a:rPr lang="fr-CA" sz="1800" b="0" i="0" dirty="0">
                <a:solidFill>
                  <a:srgbClr val="212529"/>
                </a:solidFill>
                <a:effectLst/>
                <a:latin typeface="Arial" panose="020B0604020202020204" pitchFamily="34" charset="0"/>
              </a:rPr>
              <a:t>Malgré les articles 573, 573.1 et 573.3.0.2, dans un cas de force majeure de nature à mettre en danger la vie ou la santé de la population ou à détériorer sérieusement les équipements municipaux, le maire peut décréter toute dépense qu’il juge nécessaire et octroyer tout contrat nécessaire pour remédier à la situation. Dans ce cas, le maire doit faire un rapport motivé au conseil dès la première assemblée qui suit. Cependant, si la municipalité est dotée d’un comité exécutif et si ce comité siège avant la première séance du conseil qui suit, le maire fait un rapport motivé à ce comité. Le rapport du maire est alors déposé au conseil dès la première séance qui suit.</a:t>
            </a:r>
          </a:p>
          <a:p>
            <a:pPr lvl="1" algn="just">
              <a:spcBef>
                <a:spcPts val="1200"/>
              </a:spcBef>
            </a:pPr>
            <a:r>
              <a:rPr lang="fr-CA" sz="1400" b="0" i="0" dirty="0">
                <a:solidFill>
                  <a:srgbClr val="212529"/>
                </a:solidFill>
                <a:effectLst/>
                <a:latin typeface="Arial" panose="020B0604020202020204" pitchFamily="34" charset="0"/>
              </a:rPr>
              <a:t>1977, c. 52, a. 22; 2006, c. 60, a. 29.</a:t>
            </a:r>
          </a:p>
          <a:p>
            <a:pPr algn="l">
              <a:lnSpc>
                <a:spcPct val="130000"/>
              </a:lnSpc>
              <a:spcBef>
                <a:spcPts val="600"/>
              </a:spcBef>
              <a:buClr>
                <a:srgbClr val="EB6653"/>
              </a:buClr>
            </a:pPr>
            <a:endParaRPr lang="fr-CA" sz="1800" dirty="0">
              <a:latin typeface="Arial "/>
            </a:endParaRPr>
          </a:p>
          <a:p>
            <a:pPr algn="l">
              <a:lnSpc>
                <a:spcPct val="130000"/>
              </a:lnSpc>
              <a:spcBef>
                <a:spcPts val="600"/>
              </a:spcBef>
              <a:buClr>
                <a:srgbClr val="008296"/>
              </a:buCl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284886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La « déclaration d’état d’urgence » du Maire-suite</a:t>
            </a:r>
            <a:endParaRPr lang="fr-CA" sz="28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4858946"/>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dirty="0">
                <a:latin typeface="Arial "/>
              </a:rPr>
              <a:t> </a:t>
            </a:r>
            <a:r>
              <a:rPr lang="fr-CA" sz="2000" dirty="0">
                <a:latin typeface="Arial "/>
              </a:rPr>
              <a:t>« …</a:t>
            </a:r>
            <a:r>
              <a:rPr lang="fr-CA" sz="2000" dirty="0">
                <a:effectLst/>
                <a:latin typeface="Arial" panose="020B0604020202020204" pitchFamily="34" charset="0"/>
                <a:ea typeface="Calibri" panose="020F0502020204030204" pitchFamily="34" charset="0"/>
                <a:cs typeface="Arial" panose="020B0604020202020204" pitchFamily="34" charset="0"/>
              </a:rPr>
              <a:t>lorsqu’un sinistre majeur, réel ou imminent, exige, </a:t>
            </a:r>
            <a:r>
              <a:rPr lang="fr-CA" sz="2000" i="1" dirty="0">
                <a:effectLst/>
                <a:latin typeface="Arial" panose="020B0604020202020204" pitchFamily="34" charset="0"/>
                <a:ea typeface="Calibri" panose="020F0502020204030204" pitchFamily="34" charset="0"/>
                <a:cs typeface="Arial" panose="020B0604020202020204" pitchFamily="34" charset="0"/>
              </a:rPr>
              <a:t>pour protéger la vie, la santé ou l’intégrité des personnes… »</a:t>
            </a:r>
            <a:endParaRPr lang="fr-CA" sz="2000" dirty="0">
              <a:latin typeface="Arial "/>
            </a:endParaRPr>
          </a:p>
          <a:p>
            <a:pPr marL="342900" indent="-342900" algn="l">
              <a:lnSpc>
                <a:spcPct val="130000"/>
              </a:lnSpc>
              <a:spcBef>
                <a:spcPts val="600"/>
              </a:spcBef>
              <a:buClr>
                <a:srgbClr val="EB6653"/>
              </a:buClr>
              <a:buFont typeface="Arial" panose="020B0604020202020204" pitchFamily="34" charset="0"/>
              <a:buChar char="•"/>
            </a:pPr>
            <a:r>
              <a:rPr lang="fr-CA" sz="2000" dirty="0">
                <a:latin typeface="Arial "/>
              </a:rPr>
              <a:t>Problématique avec l’eau potable;</a:t>
            </a:r>
          </a:p>
          <a:p>
            <a:pPr marL="342900" indent="-342900" algn="l">
              <a:lnSpc>
                <a:spcPct val="130000"/>
              </a:lnSpc>
              <a:spcBef>
                <a:spcPts val="600"/>
              </a:spcBef>
              <a:buClr>
                <a:srgbClr val="EB6653"/>
              </a:buClr>
              <a:buFont typeface="Arial" panose="020B0604020202020204" pitchFamily="34" charset="0"/>
              <a:buChar char="•"/>
            </a:pPr>
            <a:r>
              <a:rPr lang="fr-CA" sz="2000" dirty="0">
                <a:latin typeface="Arial "/>
              </a:rPr>
              <a:t>Débordement de la rivière.</a:t>
            </a:r>
          </a:p>
          <a:p>
            <a:pPr marL="342900" indent="-342900" algn="l">
              <a:lnSpc>
                <a:spcPct val="130000"/>
              </a:lnSpc>
              <a:spcBef>
                <a:spcPts val="600"/>
              </a:spcBef>
              <a:buClr>
                <a:srgbClr val="EB6653"/>
              </a:buClr>
              <a:buFont typeface="Arial" panose="020B0604020202020204" pitchFamily="34" charset="0"/>
              <a:buChar char="•"/>
            </a:pPr>
            <a:endParaRPr lang="fr-CA" sz="2000" dirty="0">
              <a:latin typeface="Arial "/>
            </a:endParaRPr>
          </a:p>
          <a:p>
            <a:pPr algn="l">
              <a:lnSpc>
                <a:spcPct val="130000"/>
              </a:lnSpc>
              <a:spcBef>
                <a:spcPts val="600"/>
              </a:spcBef>
              <a:buClr>
                <a:srgbClr val="EB6653"/>
              </a:buClr>
            </a:pPr>
            <a:r>
              <a:rPr lang="fr-CA" sz="2000" dirty="0">
                <a:latin typeface="Arial "/>
              </a:rPr>
              <a:t>Par-contre, lorsque l’on fait mention de « </a:t>
            </a:r>
            <a:r>
              <a:rPr lang="fr-CA" sz="2000" i="1" u="sng" dirty="0">
                <a:latin typeface="Arial "/>
              </a:rPr>
              <a:t>la santé </a:t>
            </a:r>
            <a:r>
              <a:rPr lang="fr-CA" sz="2000" dirty="0">
                <a:latin typeface="Arial "/>
              </a:rPr>
              <a:t>» est-ce que la santé mentale est considérée dans la déclaration de l’État d’urgence?</a:t>
            </a:r>
          </a:p>
          <a:p>
            <a:pPr marL="342900" indent="-342900" algn="l">
              <a:lnSpc>
                <a:spcPct val="130000"/>
              </a:lnSpc>
              <a:spcBef>
                <a:spcPts val="600"/>
              </a:spcBef>
              <a:buClr>
                <a:srgbClr val="EB6653"/>
              </a:buClr>
              <a:buFont typeface="Arial" panose="020B0604020202020204" pitchFamily="34" charset="0"/>
              <a:buChar char="•"/>
            </a:pPr>
            <a:r>
              <a:rPr lang="fr-CA" sz="2000" dirty="0">
                <a:latin typeface="Arial "/>
              </a:rPr>
              <a:t>Citoyens inondés à plusieurs reprises dans les années précédentes suite au débordement de la rivière Châteauguay.  Certains ne se sentent pas assez fort mentalement pour revivre une situation pareille.</a:t>
            </a:r>
          </a:p>
          <a:p>
            <a:pPr marL="342900" indent="-342900" algn="l">
              <a:lnSpc>
                <a:spcPct val="130000"/>
              </a:lnSpc>
              <a:spcBef>
                <a:spcPts val="600"/>
              </a:spcBef>
              <a:buClr>
                <a:srgbClr val="EB6653"/>
              </a:buClr>
              <a:buFont typeface="Arial" panose="020B0604020202020204" pitchFamily="34" charset="0"/>
              <a:buChar char="•"/>
            </a:pPr>
            <a:r>
              <a:rPr lang="fr-CA" sz="2000" dirty="0">
                <a:latin typeface="Arial "/>
              </a:rPr>
              <a:t>Bref cela mérite sûrement réflexion!</a:t>
            </a: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3095809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La « déclaration d’état d’urgence » du Maire-suite</a:t>
            </a:r>
            <a:endParaRPr lang="fr-CA" sz="28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3899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endParaRPr lang="fr-CA" sz="3000" dirty="0">
              <a:latin typeface="Arial "/>
            </a:endParaRP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pic>
        <p:nvPicPr>
          <p:cNvPr id="4" name="Verglas et pannes d’électricité _ Des milliers de maisons menacées d’inondation à Châteauguay _ La Presse">
            <a:hlinkClick r:id="" action="ppaction://media"/>
            <a:extLst>
              <a:ext uri="{FF2B5EF4-FFF2-40B4-BE49-F238E27FC236}">
                <a16:creationId xmlns:a16="http://schemas.microsoft.com/office/drawing/2014/main" id="{A0451F3C-2FD8-B7E7-8538-501FD8C23C6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847850" y="1757559"/>
            <a:ext cx="8292329" cy="4024116"/>
          </a:xfrm>
          <a:prstGeom prst="rect">
            <a:avLst/>
          </a:prstGeom>
        </p:spPr>
      </p:pic>
    </p:spTree>
    <p:extLst>
      <p:ext uri="{BB962C8B-B14F-4D97-AF65-F5344CB8AC3E}">
        <p14:creationId xmlns:p14="http://schemas.microsoft.com/office/powerpoint/2010/main" val="15232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La « déclaration d’état d’urgence » du Maire-suite</a:t>
            </a:r>
            <a:endParaRPr lang="fr-CA" sz="28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074198"/>
            <a:ext cx="10515416" cy="5042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fr-CA" sz="2000" dirty="0">
                <a:latin typeface="Arial "/>
              </a:rPr>
              <a:t>Le soutien du Premier ministre François Legault</a:t>
            </a:r>
            <a:endParaRPr lang="fr-CA" sz="1400" dirty="0">
              <a:latin typeface="Arial "/>
            </a:endParaRPr>
          </a:p>
          <a:p>
            <a:pPr algn="l"/>
            <a:r>
              <a:rPr lang="fr-CA" sz="2000" dirty="0">
                <a:latin typeface="Arial "/>
              </a:rPr>
              <a:t>	</a:t>
            </a:r>
            <a:r>
              <a:rPr lang="fr-CA" sz="2000" u="sng" dirty="0">
                <a:latin typeface="Arial "/>
              </a:rPr>
              <a:t>Avantages engendrés</a:t>
            </a:r>
            <a:r>
              <a:rPr lang="fr-CA" sz="2000" dirty="0">
                <a:latin typeface="Arial "/>
              </a:rPr>
              <a:t>:</a:t>
            </a:r>
          </a:p>
          <a:p>
            <a:pPr marL="1257300" lvl="2" indent="-342900" algn="l">
              <a:buFont typeface="Arial" panose="020B0604020202020204" pitchFamily="34" charset="0"/>
              <a:buChar char="•"/>
            </a:pPr>
            <a:r>
              <a:rPr lang="fr-CA" sz="1600" dirty="0">
                <a:latin typeface="Arial "/>
              </a:rPr>
              <a:t>Plusieurs équipes d’Hydro-Québec sur le terrain (Hydro Sherbrooke);</a:t>
            </a:r>
          </a:p>
          <a:p>
            <a:pPr marL="1257300" lvl="2" indent="-342900" algn="l">
              <a:buFont typeface="Arial" panose="020B0604020202020204" pitchFamily="34" charset="0"/>
              <a:buChar char="•"/>
            </a:pPr>
            <a:r>
              <a:rPr lang="fr-CA" sz="1600" dirty="0">
                <a:latin typeface="Arial "/>
              </a:rPr>
              <a:t>ORSC en amont des demandes potentielles – Ministre de la sécurité publique;</a:t>
            </a:r>
          </a:p>
          <a:p>
            <a:pPr marL="1257300" lvl="2" indent="-342900" algn="l">
              <a:buFont typeface="Arial" panose="020B0604020202020204" pitchFamily="34" charset="0"/>
              <a:buChar char="•"/>
            </a:pPr>
            <a:r>
              <a:rPr lang="fr-CA" sz="1600" dirty="0">
                <a:latin typeface="Arial "/>
              </a:rPr>
              <a:t>Communications d’urgence de Telus;</a:t>
            </a:r>
          </a:p>
          <a:p>
            <a:pPr marL="1257300" lvl="2" indent="-342900" algn="l">
              <a:buFont typeface="Arial" panose="020B0604020202020204" pitchFamily="34" charset="0"/>
              <a:buChar char="•"/>
            </a:pPr>
            <a:r>
              <a:rPr lang="fr-CA" sz="1600" dirty="0">
                <a:latin typeface="Arial "/>
              </a:rPr>
              <a:t>Rapidité de contrôle et de rétablissement de la situation.</a:t>
            </a:r>
          </a:p>
          <a:p>
            <a:pPr lvl="2" algn="l"/>
            <a:endParaRPr lang="fr-CA" sz="1400" dirty="0">
              <a:latin typeface="Arial "/>
            </a:endParaRPr>
          </a:p>
          <a:p>
            <a:pPr lvl="1" algn="l"/>
            <a:r>
              <a:rPr lang="fr-CA" sz="1600" dirty="0">
                <a:latin typeface="Arial "/>
              </a:rPr>
              <a:t>	</a:t>
            </a:r>
            <a:r>
              <a:rPr lang="fr-CA" u="sng" dirty="0">
                <a:latin typeface="Arial "/>
              </a:rPr>
              <a:t>Conséquences possibles sans l’intervention du Premier ministre</a:t>
            </a:r>
            <a:r>
              <a:rPr lang="fr-CA" dirty="0">
                <a:latin typeface="Arial "/>
              </a:rPr>
              <a:t>:</a:t>
            </a:r>
          </a:p>
          <a:p>
            <a:pPr marL="1200150" lvl="2" indent="-285750" algn="l">
              <a:buFont typeface="Arial" panose="020B0604020202020204" pitchFamily="34" charset="0"/>
              <a:buChar char="•"/>
            </a:pPr>
            <a:r>
              <a:rPr lang="fr-CA" sz="1600" dirty="0">
                <a:latin typeface="Arial "/>
              </a:rPr>
              <a:t>Beaucoup plus de sous-sol inondés;</a:t>
            </a:r>
          </a:p>
          <a:p>
            <a:pPr marL="1200150" lvl="2" indent="-285750" algn="l">
              <a:buFont typeface="Arial" panose="020B0604020202020204" pitchFamily="34" charset="0"/>
              <a:buChar char="•"/>
            </a:pPr>
            <a:r>
              <a:rPr lang="fr-CA" sz="1600" dirty="0">
                <a:latin typeface="Arial "/>
              </a:rPr>
              <a:t>Possibilité de problématique avec l’eau potable;</a:t>
            </a:r>
          </a:p>
          <a:p>
            <a:pPr marL="1200150" lvl="2" indent="-285750" algn="l">
              <a:buFont typeface="Arial" panose="020B0604020202020204" pitchFamily="34" charset="0"/>
              <a:buChar char="•"/>
            </a:pPr>
            <a:r>
              <a:rPr lang="fr-CA" sz="1600" dirty="0">
                <a:latin typeface="Arial "/>
              </a:rPr>
              <a:t>Délai de contrôle et de rétablissement beaucoup plus élevés;</a:t>
            </a:r>
          </a:p>
          <a:p>
            <a:pPr marL="1200150" lvl="2" indent="-285750" algn="l">
              <a:buFont typeface="Arial" panose="020B0604020202020204" pitchFamily="34" charset="0"/>
              <a:buChar char="•"/>
            </a:pPr>
            <a:r>
              <a:rPr lang="fr-CA" sz="1600" dirty="0">
                <a:latin typeface="Arial "/>
              </a:rPr>
              <a:t>Plus de sinistrés, donc plus de centres d’hébergements nécessaires – extérieur du territoire de la municipalité;</a:t>
            </a:r>
          </a:p>
          <a:p>
            <a:pPr marL="1200150" lvl="2" indent="-285750" algn="l">
              <a:buFont typeface="Arial" panose="020B0604020202020204" pitchFamily="34" charset="0"/>
              <a:buChar char="•"/>
            </a:pPr>
            <a:r>
              <a:rPr lang="fr-CA" sz="1600" dirty="0">
                <a:latin typeface="Arial "/>
              </a:rPr>
              <a:t>Mobilisation sur une plus longues période des équipes d’intervention – épuisement des intervenants;</a:t>
            </a:r>
          </a:p>
          <a:p>
            <a:pPr marL="1200150" lvl="2" indent="-285750" algn="l">
              <a:buFont typeface="Arial" panose="020B0604020202020204" pitchFamily="34" charset="0"/>
              <a:buChar char="•"/>
            </a:pPr>
            <a:r>
              <a:rPr lang="fr-CA" sz="1600" dirty="0">
                <a:latin typeface="Arial "/>
              </a:rPr>
              <a:t>Plus grands besoins en ressources matérielles (véhicules, génératrices, pompe et accessoires de pompage, etc).</a:t>
            </a:r>
            <a:r>
              <a:rPr lang="fr-CA" sz="1400" dirty="0">
                <a:latin typeface="Arial "/>
              </a:rPr>
              <a:t>	</a:t>
            </a:r>
          </a:p>
        </p:txBody>
      </p:sp>
    </p:spTree>
    <p:extLst>
      <p:ext uri="{BB962C8B-B14F-4D97-AF65-F5344CB8AC3E}">
        <p14:creationId xmlns:p14="http://schemas.microsoft.com/office/powerpoint/2010/main" val="2358688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dirty="0">
                <a:latin typeface="Arial Black" panose="020B0A04020102020204" pitchFamily="34" charset="0"/>
              </a:rPr>
              <a:t>La « déclaration d’état d’urgence » du Maire-suite</a:t>
            </a:r>
            <a:endParaRPr lang="fr-CA" sz="28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3899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endParaRPr lang="fr-CA" sz="23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pic>
        <p:nvPicPr>
          <p:cNvPr id="4" name="Verglas _ Châteauguay déploie des mesures d’urgence devant un risque de refoulement _ Radio-Canada.ca (1)">
            <a:hlinkClick r:id="" action="ppaction://media"/>
            <a:extLst>
              <a:ext uri="{FF2B5EF4-FFF2-40B4-BE49-F238E27FC236}">
                <a16:creationId xmlns:a16="http://schemas.microsoft.com/office/drawing/2014/main" id="{BE2B6607-0743-2DEC-36A0-7C525760C6A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84413" y="1432201"/>
            <a:ext cx="8549196" cy="4018688"/>
          </a:xfrm>
          <a:prstGeom prst="rect">
            <a:avLst/>
          </a:prstGeom>
        </p:spPr>
      </p:pic>
    </p:spTree>
    <p:extLst>
      <p:ext uri="{BB962C8B-B14F-4D97-AF65-F5344CB8AC3E}">
        <p14:creationId xmlns:p14="http://schemas.microsoft.com/office/powerpoint/2010/main" val="26108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Points à retenir</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3899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dirty="0">
                <a:latin typeface="Arial "/>
              </a:rPr>
              <a:t>Prévention:</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Divulguer de l’information aux citoyens de façon continue à savoir comment se préparer à faire face aux aléas;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Promouvoir la trousse 72 heures.</a:t>
            </a: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134142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Points à retenir</a:t>
            </a:r>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200" y="905523"/>
            <a:ext cx="10515416" cy="552048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dirty="0">
                <a:latin typeface="Arial "/>
              </a:rPr>
              <a:t>Préparation:</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Importance d’un plan de sécurité civile à jour</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Connaissance des rôles et responsabilités de chacun des membres du comité de sécurité civile;</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Connaissance des rôles et responsabilités des élus lors de la mise en application du plan de sécurité civile de la municipalité;</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Adaptabilité des responsables de missions – plusieurs aléas à faire face;</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Importance d’informer les nouvelles personnes sur le comité de sécurité civile;</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Faire participer le comité de sécurité civile à des séances de formations;</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Ententes préalables avec nos partenaires externes de la municipalité mais aussi à l’extérieur de la municipalité (ressources matérielles diverses, centres d’hébergements, entente d’entraide incendie, etc);</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Les communications avec les citoyens (des projets de message selon l’événement, les moyens de communications à utiliser);</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Contrat d’entretien des équipements (pompes, génératrices, etc);</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Avoir les ressources matérielles nécessaires pour faire face aux aléas (pompes submersibles, pompes mobiles, génératrices portatives, génératrice mobiles, etc);</a:t>
            </a:r>
          </a:p>
          <a:p>
            <a:pPr marL="342900" indent="-342900" algn="l">
              <a:lnSpc>
                <a:spcPct val="130000"/>
              </a:lnSpc>
              <a:spcBef>
                <a:spcPts val="600"/>
              </a:spcBef>
              <a:buClr>
                <a:srgbClr val="EB6653"/>
              </a:buClr>
              <a:buFont typeface="Arial" panose="020B0604020202020204" pitchFamily="34" charset="0"/>
              <a:buChar char="•"/>
            </a:pPr>
            <a:r>
              <a:rPr lang="fr-CA" sz="1600" dirty="0">
                <a:latin typeface="Arial "/>
              </a:rPr>
              <a:t>2 centres de coordination équipés et efficaces. </a:t>
            </a: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3215138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Points à retenir</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470802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dirty="0">
                <a:latin typeface="Arial "/>
              </a:rPr>
              <a:t>Intervention:</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S’assurer d’avoir une personne dédiée au Maire et aux médias pour les relations publiques (l’art de bien communiquer les messages);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S’assurer d’avoir une personne dédiée aux relations publiques avec les citoyens;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S’assurer d’avoir une personne dédiée au coordonnateur des mesures d’urgence pour assurer le suivi de la situation (log book);</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S’assurer d’avoir une personne dédiée au bien-être du comité de sécurité civile (repas, assistance diverse, etc);</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L’importance d’avoir une personne du service des ressources humaines afin de s’assurer du respect des ententes envers les employés;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S’assurer de faire une rotation des employés (travail-repos) adéquat.</a:t>
            </a: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91536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3747E1-CDDD-D54A-A203-DDB87375A5C3}"/>
              </a:ext>
            </a:extLst>
          </p:cNvPr>
          <p:cNvSpPr txBox="1">
            <a:spLocks/>
          </p:cNvSpPr>
          <p:nvPr/>
        </p:nvSpPr>
        <p:spPr>
          <a:xfrm>
            <a:off x="838200" y="413142"/>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Introduction</a:t>
            </a:r>
            <a:endParaRPr lang="fr-CA" sz="4000" dirty="0"/>
          </a:p>
        </p:txBody>
      </p:sp>
      <p:sp>
        <p:nvSpPr>
          <p:cNvPr id="3" name="Espace réservé du contenu 2">
            <a:extLst>
              <a:ext uri="{FF2B5EF4-FFF2-40B4-BE49-F238E27FC236}">
                <a16:creationId xmlns:a16="http://schemas.microsoft.com/office/drawing/2014/main" id="{98F94DDF-034F-A382-D98B-51FDBA76F8AD}"/>
              </a:ext>
            </a:extLst>
          </p:cNvPr>
          <p:cNvSpPr txBox="1">
            <a:spLocks/>
          </p:cNvSpPr>
          <p:nvPr>
            <p:custDataLst>
              <p:tags r:id="rId1"/>
            </p:custDataLst>
          </p:nvPr>
        </p:nvSpPr>
        <p:spPr>
          <a:xfrm>
            <a:off x="838384" y="1207339"/>
            <a:ext cx="10515416" cy="389993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EB6653"/>
              </a:buClr>
            </a:pPr>
            <a:r>
              <a:rPr lang="fr-CA" sz="3000" dirty="0">
                <a:latin typeface="Arial "/>
              </a:rPr>
              <a:t>Dans nos municipalités, la plupart de nos plans de sécurité civile nous dictent les actions à prendre pour faire face à un aléas en particulier, maintenant qu’en est-il lorsque plusieurs événements se succèdent tel un effet domino et que nous devons faire face à plusieurs aléas en même temps.</a:t>
            </a:r>
          </a:p>
          <a:p>
            <a:pPr algn="l">
              <a:lnSpc>
                <a:spcPct val="130000"/>
              </a:lnSpc>
              <a:spcBef>
                <a:spcPts val="600"/>
              </a:spcBef>
              <a:buClr>
                <a:srgbClr val="EB6653"/>
              </a:buClr>
            </a:pPr>
            <a:endParaRPr lang="fr-CA" sz="3000" dirty="0">
              <a:latin typeface="Arial "/>
            </a:endParaRPr>
          </a:p>
          <a:p>
            <a:pPr algn="l">
              <a:lnSpc>
                <a:spcPct val="130000"/>
              </a:lnSpc>
              <a:spcBef>
                <a:spcPts val="600"/>
              </a:spcBef>
              <a:buClr>
                <a:srgbClr val="EB6653"/>
              </a:buClr>
            </a:pPr>
            <a:r>
              <a:rPr lang="fr-CA" sz="3000" dirty="0">
                <a:latin typeface="Arial "/>
              </a:rPr>
              <a:t>Le thème du congrès 2023 de l’ASCQ reflète exactement l’avenir pour les prochaines années de la sécurité civile au Québec.  Avec les changements climatiques que nous subissons tous, nous sommes confrontés de plus en plus à devoir faire </a:t>
            </a:r>
            <a:r>
              <a:rPr lang="fr-CA" sz="3000" b="1" u="sng" dirty="0">
                <a:latin typeface="Arial "/>
              </a:rPr>
              <a:t>face aux extrêmes</a:t>
            </a:r>
            <a:r>
              <a:rPr lang="fr-CA" sz="3000" dirty="0">
                <a:latin typeface="Arial "/>
              </a:rPr>
              <a:t> quant aux conditions météorologiques et ce, peut importe la saison.  Les municipalités devrons </a:t>
            </a:r>
            <a:r>
              <a:rPr lang="fr-CA" sz="3000" b="1" u="sng" dirty="0">
                <a:latin typeface="Arial "/>
              </a:rPr>
              <a:t>se préparer aux extrêmes et agir</a:t>
            </a:r>
            <a:r>
              <a:rPr lang="fr-CA" sz="3000" dirty="0">
                <a:effectLst>
                  <a:outerShdw blurRad="38100" dist="38100" dir="2700000" algn="tl">
                    <a:srgbClr val="000000">
                      <a:alpha val="43137"/>
                    </a:srgbClr>
                  </a:outerShdw>
                </a:effectLst>
                <a:latin typeface="Arial "/>
              </a:rPr>
              <a:t>.  </a:t>
            </a:r>
            <a:r>
              <a:rPr lang="fr-CA" sz="3000" dirty="0">
                <a:latin typeface="Arial "/>
              </a:rPr>
              <a:t>  </a:t>
            </a:r>
          </a:p>
          <a:p>
            <a:pPr algn="l">
              <a:lnSpc>
                <a:spcPct val="130000"/>
              </a:lnSpc>
              <a:spcBef>
                <a:spcPts val="600"/>
              </a:spcBef>
              <a:buClr>
                <a:srgbClr val="EB6653"/>
              </a:buClr>
            </a:pPr>
            <a:endParaRPr lang="fr-CA" sz="3000" dirty="0">
              <a:latin typeface="Arial "/>
            </a:endParaRPr>
          </a:p>
          <a:p>
            <a:pPr algn="l">
              <a:lnSpc>
                <a:spcPct val="130000"/>
              </a:lnSpc>
              <a:spcBef>
                <a:spcPts val="600"/>
              </a:spcBef>
              <a:buClr>
                <a:srgbClr val="008296"/>
              </a:buCl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169397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Points à retenir</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460149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dirty="0">
                <a:latin typeface="Arial "/>
              </a:rPr>
              <a:t>Rétablissement:</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Nécessite beaucoup d’employés pour rétablir le tout et souvent échelonné sur plusieurs jours encore, donc prévoir des rotation d’employés (travail-repos) adéquat;</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Importance des communications avec les citoyens pour les tenir informés de l’évolution de la situation;</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S’assurer d’avoir des ententes avec la Croix-Rouge ou organismes tel que l’Office Municipal d’Habitation pour venir en aide à des citoyens sans assurances ou sans logis;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Dans le cas en autres d’inondations, le service du greffe de la municipalité risque d’être fortement sollicité, à tord ou à raison, par des demandes de réclamations de la part des citoyens;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L’importance que chaque actions ou interventions soient notées par les différents intervenants;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L’importance d’une rencontre rétroaction (post-mortem) afin d’y déceler des pistes d’améliorations possibles.</a:t>
            </a: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113631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19D6D27-B96B-59CB-8372-E53E22E65606}"/>
              </a:ext>
            </a:extLst>
          </p:cNvPr>
          <p:cNvSpPr txBox="1"/>
          <p:nvPr/>
        </p:nvSpPr>
        <p:spPr>
          <a:xfrm>
            <a:off x="0" y="2595065"/>
            <a:ext cx="12191999" cy="2000548"/>
          </a:xfrm>
          <a:prstGeom prst="rect">
            <a:avLst/>
          </a:prstGeom>
          <a:noFill/>
        </p:spPr>
        <p:txBody>
          <a:bodyPr wrap="square" rtlCol="0">
            <a:spAutoFit/>
          </a:bodyPr>
          <a:lstStyle/>
          <a:p>
            <a:pPr algn="ctr"/>
            <a:r>
              <a:rPr lang="fr-CA" sz="8800" dirty="0">
                <a:solidFill>
                  <a:schemeClr val="bg1"/>
                </a:solidFill>
                <a:latin typeface="Arial Black" panose="020B0A04020102020204" pitchFamily="34" charset="0"/>
                <a:cs typeface="Arial" panose="020B0604020202020204" pitchFamily="34" charset="0"/>
              </a:rPr>
              <a:t>Merci !</a:t>
            </a:r>
          </a:p>
          <a:p>
            <a:pPr algn="ctr"/>
            <a:r>
              <a:rPr lang="fr-CA" sz="3600" dirty="0">
                <a:solidFill>
                  <a:schemeClr val="bg1"/>
                </a:solidFill>
                <a:latin typeface="Arial Black" panose="020B0A04020102020204" pitchFamily="34" charset="0"/>
                <a:cs typeface="Arial" panose="020B0604020202020204" pitchFamily="34" charset="0"/>
              </a:rPr>
              <a:t>Période de questions</a:t>
            </a:r>
          </a:p>
        </p:txBody>
      </p:sp>
      <p:sp>
        <p:nvSpPr>
          <p:cNvPr id="3" name="ZoneTexte 2">
            <a:extLst>
              <a:ext uri="{FF2B5EF4-FFF2-40B4-BE49-F238E27FC236}">
                <a16:creationId xmlns:a16="http://schemas.microsoft.com/office/drawing/2014/main" id="{4278684B-9F58-A66F-BF4E-6EF1D7E990AF}"/>
              </a:ext>
            </a:extLst>
          </p:cNvPr>
          <p:cNvSpPr txBox="1"/>
          <p:nvPr/>
        </p:nvSpPr>
        <p:spPr>
          <a:xfrm>
            <a:off x="2848465" y="5745399"/>
            <a:ext cx="6306532" cy="461665"/>
          </a:xfrm>
          <a:prstGeom prst="rect">
            <a:avLst/>
          </a:prstGeom>
          <a:noFill/>
        </p:spPr>
        <p:txBody>
          <a:bodyPr wrap="square" rtlCol="0">
            <a:spAutoFit/>
          </a:bodyPr>
          <a:lstStyle/>
          <a:p>
            <a:pPr algn="ctr"/>
            <a:r>
              <a:rPr lang="fr-CA" sz="2400" dirty="0">
                <a:solidFill>
                  <a:schemeClr val="bg1"/>
                </a:solidFill>
                <a:latin typeface="Arial" panose="020B0604020202020204" pitchFamily="34" charset="0"/>
                <a:cs typeface="Arial" panose="020B0604020202020204" pitchFamily="34" charset="0"/>
              </a:rPr>
              <a:t>ville.chateauguay.qc.ca/350</a:t>
            </a:r>
          </a:p>
        </p:txBody>
      </p:sp>
    </p:spTree>
    <p:extLst>
      <p:ext uri="{BB962C8B-B14F-4D97-AF65-F5344CB8AC3E}">
        <p14:creationId xmlns:p14="http://schemas.microsoft.com/office/powerpoint/2010/main" val="183003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52B3BF8-3926-0D70-2DB4-7D71F8A41AA6}"/>
              </a:ext>
            </a:extLst>
          </p:cNvPr>
          <p:cNvPicPr>
            <a:picLocks noChangeAspect="1"/>
          </p:cNvPicPr>
          <p:nvPr/>
        </p:nvPicPr>
        <p:blipFill>
          <a:blip r:embed="rId3"/>
          <a:stretch>
            <a:fillRect/>
          </a:stretch>
        </p:blipFill>
        <p:spPr>
          <a:xfrm>
            <a:off x="2385391" y="149087"/>
            <a:ext cx="7166113" cy="6042991"/>
          </a:xfrm>
          <a:prstGeom prst="rect">
            <a:avLst/>
          </a:prstGeom>
        </p:spPr>
      </p:pic>
    </p:spTree>
    <p:extLst>
      <p:ext uri="{BB962C8B-B14F-4D97-AF65-F5344CB8AC3E}">
        <p14:creationId xmlns:p14="http://schemas.microsoft.com/office/powerpoint/2010/main" val="145057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Chronologie des événements</a:t>
            </a:r>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3899933"/>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000" dirty="0">
                <a:latin typeface="Arial "/>
              </a:rPr>
              <a:t>Mercredi 5 avril</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Début du verglas à Châteauguay vers 10:00;</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12:00 la direction générale, par souci de sécurité pour les employés, décide de renvoyer les gens chez eux en télétravail pour le reste de la journée;</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13:00 les appels pour le service de sécurité incendie commencent, les branches commencent à tomber sur les fils électriques;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14:30 le service de sécurité incendie procède à du rappel de personnel pour tenter de répondre à tous les appels d’urgence entrants (près de 20 appels en attentes) et demande au centre 911 secondaire de faire entrer du personnel supplémentaire;</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15:00 le service de sécurité incendie est maintenant doté de 7 équipes de travail pour répondre aux appels d’urgence (± 25 pompiers), nous avons près de 15 appels à l’heure tous pour des arbres ou branches en feu ou touchant des fils électriques;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16:48 feux de bâtiment, l’ensemble des effectifs sont mobilisés pour l’incendie jusqu’à 18:30;</a:t>
            </a: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1471658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Chronologie des événements-suite</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389993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16:50 demande de renfort au service de sécurité incendie avoisinant;</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17:40 le début des appels pour de l’infiltration d’eau dans les sous-sol, nous avons à ce moment des pannes de courants aléatoires à travers la municipalités;</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De 18:00 jusqu’à 22:00 nous faisions face en simultané à des appels pour des branches sur des fils électriques et quelques appels pour de l’infiltration d’eau dans les sous-sol;</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22:00 panne de courant généralisée à travers la municipalité;</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Entre 22:00 le 5 avril et 8:00 le 6 avril nous avions près 100 résidences avec de l’infiltration d’eau dans les sous-sols et avions eu près de 400 appels d’urgence, niveau de la rivière qui ne cesse de monter nous avons dépassé le seuil de veille, 3 stations de pompage ne suffisent plus, panne du service de Vidéotron cellulaire;</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9:00 première rencontre du comité de sécurité civile de la municipalité et un premier centre d’hébergement a été ouvert (café, grignotines et recharges pour cellulaires).  Il a été décidé de se faire un suivi du comité à tous les 3 heures;</a:t>
            </a: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176594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Chronologie des événements-suite</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3899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10:00 première entrevue télévisée du Maire-Radio Canada;</a:t>
            </a: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marL="342900" indent="-342900" algn="l">
              <a:lnSpc>
                <a:spcPct val="130000"/>
              </a:lnSpc>
              <a:spcBef>
                <a:spcPts val="600"/>
              </a:spcBef>
              <a:buClr>
                <a:srgbClr val="EB6653"/>
              </a:buClr>
              <a:buFont typeface="Arial" panose="020B0604020202020204" pitchFamily="34" charset="0"/>
              <a:buChar char="•"/>
            </a:pPr>
            <a:endParaRPr lang="fr-CA" sz="2300" dirty="0">
              <a:latin typeface="Arial "/>
            </a:endParaRPr>
          </a:p>
          <a:p>
            <a:pPr algn="l">
              <a:lnSpc>
                <a:spcPct val="130000"/>
              </a:lnSpc>
              <a:spcBef>
                <a:spcPts val="600"/>
              </a:spcBef>
              <a:buClr>
                <a:srgbClr val="EB6653"/>
              </a:buClr>
            </a:pPr>
            <a:endParaRPr lang="fr-CA" sz="23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pic>
        <p:nvPicPr>
          <p:cNvPr id="6" name="EFD115C8">
            <a:hlinkClick r:id="" action="ppaction://media"/>
            <a:extLst>
              <a:ext uri="{FF2B5EF4-FFF2-40B4-BE49-F238E27FC236}">
                <a16:creationId xmlns:a16="http://schemas.microsoft.com/office/drawing/2014/main" id="{62646182-F51E-25A4-C53D-5C128256CE5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49400" y="1770020"/>
            <a:ext cx="6251575" cy="3899933"/>
          </a:xfrm>
          <a:prstGeom prst="rect">
            <a:avLst/>
          </a:prstGeom>
        </p:spPr>
      </p:pic>
    </p:spTree>
    <p:extLst>
      <p:ext uri="{BB962C8B-B14F-4D97-AF65-F5344CB8AC3E}">
        <p14:creationId xmlns:p14="http://schemas.microsoft.com/office/powerpoint/2010/main" val="24247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Chronologie des événements-suite</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4690270"/>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10:00 demande de renfort à deux services de sécurité incendie avoisinants pour aider dans les opérations de pompages, nous avons un secteur de la municipalité problématique;</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12:00 un 2</a:t>
            </a:r>
            <a:r>
              <a:rPr lang="fr-CA" sz="2300" baseline="30000" dirty="0">
                <a:latin typeface="Arial "/>
              </a:rPr>
              <a:t>e</a:t>
            </a:r>
            <a:r>
              <a:rPr lang="fr-CA" sz="2300" dirty="0">
                <a:latin typeface="Arial "/>
              </a:rPr>
              <a:t> centre d’hébergement est ouvert afin de que les sinistrés puissent se nourrir et se loger, des équipes supplémentaires des travaux publics sont mis à contributions pour les stations de pompage et le dégagement des voies publiques, du personnel supplémentaire a été mis à contribution pour le centre d’appel afin de répondre aux questions des citoyens 24/24, près de 15000 clients sans électricité;</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13:00 reçu appel d’un vice-président aux opérations d’Hydro-Québec afin d’établir les priorités de rebranchement;</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13:30 reçu appel de la direction régionale de la sécurité civile et de la sécurité incendie de la Montérégie pour offres de services – Ministre de la sécurité publique;</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14:00 appel du vice-président des opérations de Telus pour offrir un poste de commandement pour les communications; </a:t>
            </a:r>
          </a:p>
          <a:p>
            <a:pPr algn="l">
              <a:lnSpc>
                <a:spcPct val="130000"/>
              </a:lnSpc>
              <a:spcBef>
                <a:spcPts val="600"/>
              </a:spcBef>
              <a:buClr>
                <a:srgbClr val="008296"/>
              </a:buCl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2238262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Chronologie des événements-suite</a:t>
            </a:r>
            <a:endParaRPr lang="fr-CA" sz="4000" dirty="0"/>
          </a:p>
          <a:p>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451271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15:00 rétablissement de courant sur les 3 stations de pompage, près de 9800 clients sans électricité;</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Vers 21:00 nous avions réussi à faire le pompage de toutes les résidences inondées, près de 6000 clients sans électricité;</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7 avril 8:00 près de 4000 clients sans électricité, service Vidéotron de nouveau fonctionnel, le niveau de la rivière est toujours près du seuil d’alerte mais stable;</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12:00 près de 2000 clients sans électricité;</a:t>
            </a:r>
          </a:p>
          <a:p>
            <a:pPr marL="342900" indent="-342900" algn="l">
              <a:lnSpc>
                <a:spcPct val="130000"/>
              </a:lnSpc>
              <a:spcBef>
                <a:spcPts val="600"/>
              </a:spcBef>
              <a:buClr>
                <a:srgbClr val="EB6653"/>
              </a:buClr>
              <a:buFont typeface="Arial" panose="020B0604020202020204" pitchFamily="34" charset="0"/>
              <a:buChar char="•"/>
            </a:pPr>
            <a:r>
              <a:rPr lang="fr-CA" sz="2300" dirty="0">
                <a:latin typeface="Arial "/>
              </a:rPr>
              <a:t>8 avril 8:00 le courant est revenu sur l’ensemble de la municipalité et nous mettons fin aux mesures d’urgence locale, le niveau de la rivière est passée sous le seuil de veille.</a:t>
            </a:r>
          </a:p>
          <a:p>
            <a:pPr algn="l">
              <a:lnSpc>
                <a:spcPct val="130000"/>
              </a:lnSpc>
              <a:spcBef>
                <a:spcPts val="600"/>
              </a:spcBef>
              <a:buClr>
                <a:srgbClr val="008296"/>
              </a:buCl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277985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2F49DC-A2CA-0BF5-AF77-ABB71EF4DB08}"/>
              </a:ext>
            </a:extLst>
          </p:cNvPr>
          <p:cNvSpPr txBox="1">
            <a:spLocks/>
          </p:cNvSpPr>
          <p:nvPr/>
        </p:nvSpPr>
        <p:spPr>
          <a:xfrm>
            <a:off x="838200" y="431996"/>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a:latin typeface="Arial Black" panose="020B0A04020102020204" pitchFamily="34" charset="0"/>
              </a:rPr>
              <a:t>Rétrospective</a:t>
            </a:r>
            <a:endParaRPr lang="fr-CA" sz="4000" dirty="0"/>
          </a:p>
        </p:txBody>
      </p:sp>
      <p:sp>
        <p:nvSpPr>
          <p:cNvPr id="3" name="Espace réservé du contenu 2">
            <a:extLst>
              <a:ext uri="{FF2B5EF4-FFF2-40B4-BE49-F238E27FC236}">
                <a16:creationId xmlns:a16="http://schemas.microsoft.com/office/drawing/2014/main" id="{50D5834F-12A3-5321-2294-82DAA75FC4FC}"/>
              </a:ext>
            </a:extLst>
          </p:cNvPr>
          <p:cNvSpPr txBox="1">
            <a:spLocks/>
          </p:cNvSpPr>
          <p:nvPr>
            <p:custDataLst>
              <p:tags r:id="rId1"/>
            </p:custDataLst>
          </p:nvPr>
        </p:nvSpPr>
        <p:spPr>
          <a:xfrm>
            <a:off x="838384" y="1311035"/>
            <a:ext cx="10515416" cy="5027621"/>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600"/>
              </a:spcBef>
              <a:buClr>
                <a:srgbClr val="008296"/>
              </a:buClr>
            </a:pPr>
            <a:r>
              <a:rPr lang="fr-CA" sz="3200" dirty="0">
                <a:latin typeface="Arial "/>
              </a:rPr>
              <a:t>Au final:</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Verglas, pannes de courant, inondations et surveillance de la rivière;</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93 mm de verglas et pluie et 12 heures;</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Nous avons eux près de 500 appels d’urgence dont 1 feu de bâtiment et près de 250 sous-sol inondés en l’espace de 48 heures;</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Près de 15 000 clients sans électricité;</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Comité de sécurité civile en place pendant 48 heures;</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Plus de 3500 appels en 48 heures à la ligne centrale pour les citoyens;</a:t>
            </a:r>
          </a:p>
          <a:p>
            <a:pPr marL="457200" indent="-457200" algn="l">
              <a:lnSpc>
                <a:spcPct val="130000"/>
              </a:lnSpc>
              <a:spcBef>
                <a:spcPts val="600"/>
              </a:spcBef>
              <a:buClr>
                <a:srgbClr val="008296"/>
              </a:buClr>
              <a:buFont typeface="Arial" panose="020B0604020202020204" pitchFamily="34" charset="0"/>
              <a:buChar char="•"/>
            </a:pPr>
            <a:r>
              <a:rPr lang="fr-CA" sz="3200" dirty="0">
                <a:latin typeface="Arial "/>
              </a:rPr>
              <a:t>Près de 400 personnes ont utilisées les services des 2 centres d’hébergements.</a:t>
            </a:r>
          </a:p>
          <a:p>
            <a:pPr marL="457200" indent="-457200" algn="l">
              <a:lnSpc>
                <a:spcPct val="130000"/>
              </a:lnSpc>
              <a:spcBef>
                <a:spcPts val="600"/>
              </a:spcBef>
              <a:buClr>
                <a:srgbClr val="008296"/>
              </a:buClr>
              <a:buFont typeface="Arial" panose="020B0604020202020204" pitchFamily="34" charset="0"/>
              <a:buChar char="•"/>
            </a:pPr>
            <a:endParaRPr lang="fr-CA" sz="3200" dirty="0">
              <a:latin typeface="Arial "/>
            </a:endParaRPr>
          </a:p>
          <a:p>
            <a:pPr algn="l">
              <a:lnSpc>
                <a:spcPct val="130000"/>
              </a:lnSpc>
              <a:spcBef>
                <a:spcPts val="600"/>
              </a:spcBef>
              <a:buClr>
                <a:srgbClr val="008296"/>
              </a:buClr>
            </a:pPr>
            <a:endParaRPr lang="fr-CA" sz="3200" dirty="0">
              <a:latin typeface="Arial "/>
            </a:endParaRPr>
          </a:p>
          <a:p>
            <a:pPr algn="l">
              <a:lnSpc>
                <a:spcPct val="130000"/>
              </a:lnSpc>
              <a:spcBef>
                <a:spcPts val="600"/>
              </a:spcBef>
              <a:buClr>
                <a:srgbClr val="008296"/>
              </a:buClr>
            </a:pPr>
            <a:r>
              <a:rPr lang="fr-CA" sz="3200" dirty="0">
                <a:latin typeface="Arial "/>
              </a:rPr>
              <a:t> </a:t>
            </a:r>
          </a:p>
          <a:p>
            <a:pPr algn="l">
              <a:lnSpc>
                <a:spcPct val="130000"/>
              </a:lnSpc>
              <a:spcBef>
                <a:spcPts val="600"/>
              </a:spcBef>
              <a:buClr>
                <a:srgbClr val="008296"/>
              </a:buClr>
            </a:pPr>
            <a:endParaRPr lang="fr-CA" sz="2300" dirty="0">
              <a:latin typeface="Arial "/>
            </a:endParaRPr>
          </a:p>
          <a:p>
            <a:pPr marL="342900" indent="-342900" algn="l">
              <a:lnSpc>
                <a:spcPct val="130000"/>
              </a:lnSpc>
              <a:spcBef>
                <a:spcPts val="600"/>
              </a:spcBef>
              <a:buClr>
                <a:srgbClr val="008296"/>
              </a:buClr>
              <a:buFont typeface="Arial" panose="020B0604020202020204" pitchFamily="34" charset="0"/>
              <a:buChar char="•"/>
            </a:pPr>
            <a:endParaRPr lang="fr-CA" sz="4000" dirty="0">
              <a:latin typeface="Arial "/>
            </a:endParaRPr>
          </a:p>
          <a:p>
            <a:pPr marL="342900" indent="-342900" algn="l">
              <a:buFont typeface="Arial" panose="020B0604020202020204" pitchFamily="34" charset="0"/>
              <a:buChar char="•"/>
            </a:pPr>
            <a:endParaRPr lang="fr-CA" sz="2000" dirty="0">
              <a:latin typeface="Arial "/>
            </a:endParaRPr>
          </a:p>
          <a:p>
            <a:pPr marL="342900" indent="-342900" algn="l">
              <a:buFont typeface="Arial" panose="020B0604020202020204" pitchFamily="34" charset="0"/>
              <a:buChar char="•"/>
            </a:pPr>
            <a:endParaRPr lang="fr-CA" sz="2000" dirty="0">
              <a:latin typeface="Arial "/>
            </a:endParaRPr>
          </a:p>
        </p:txBody>
      </p:sp>
    </p:spTree>
    <p:extLst>
      <p:ext uri="{BB962C8B-B14F-4D97-AF65-F5344CB8AC3E}">
        <p14:creationId xmlns:p14="http://schemas.microsoft.com/office/powerpoint/2010/main" val="3648133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TotalTime>
  <Words>2253</Words>
  <Application>Microsoft Office PowerPoint</Application>
  <PresentationFormat>Grand écran</PresentationFormat>
  <Paragraphs>164</Paragraphs>
  <Slides>21</Slides>
  <Notes>0</Notes>
  <HiddenSlides>0</HiddenSlides>
  <MMClips>3</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21</vt:i4>
      </vt:variant>
    </vt:vector>
  </HeadingPairs>
  <TitlesOfParts>
    <vt:vector size="27" baseType="lpstr">
      <vt:lpstr>Arial</vt:lpstr>
      <vt:lpstr>Arial </vt:lpstr>
      <vt:lpstr>Arial Black</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Ville de Châteauguay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Arsenault, Christine</dc:creator>
  <cp:lastModifiedBy>Jasmine Lafleur</cp:lastModifiedBy>
  <cp:revision>22</cp:revision>
  <dcterms:created xsi:type="dcterms:W3CDTF">2023-01-13T16:21:39Z</dcterms:created>
  <dcterms:modified xsi:type="dcterms:W3CDTF">2023-05-18T12:51:17Z</dcterms:modified>
</cp:coreProperties>
</file>