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12192000" cy="6858000"/>
  <p:notesSz cx="6858000" cy="9144000"/>
  <p:embeddedFontLst>
    <p:embeddedFont>
      <p:font typeface="Arial Black" panose="020B0A04020102020204" pitchFamily="34" charset="0"/>
      <p:regular r:id="rId57"/>
      <p:bold r:id="rId58"/>
    </p:embeddedFont>
    <p:embeddedFont>
      <p:font typeface="Calibri" panose="020F0502020204030204" pitchFamily="34" charset="0"/>
      <p:regular r:id="rId59"/>
      <p:bold r:id="rId60"/>
      <p:italic r:id="rId61"/>
      <p:boldItalic r:id="rId62"/>
    </p:embeddedFont>
    <p:embeddedFont>
      <p:font typeface="Georgia" panose="02040502050405020303" pitchFamily="18" charset="0"/>
      <p:regular r:id="rId63"/>
      <p:bold r:id="rId64"/>
      <p:italic r:id="rId65"/>
      <p:boldItalic r:id="rId66"/>
    </p:embeddedFont>
    <p:embeddedFont>
      <p:font typeface="Verdana" panose="020B0604030504040204" pitchFamily="34"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1" roundtripDataSignature="AMtx7mjvzp93IuXdkrCWTQhLoKDmUzQo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7EFF990-36E9-4804-BD85-8B9D431B1C15}">
  <a:tblStyle styleId="{57EFF990-36E9-4804-BD85-8B9D431B1C1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61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4" name="Google Shape;7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a38f49fafc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ga38f49fafc_1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6: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CA" sz="1200" b="0" i="0" u="none" strike="noStrike" cap="none">
                <a:solidFill>
                  <a:schemeClr val="dk1"/>
                </a:solidFill>
                <a:latin typeface="Arial"/>
                <a:ea typeface="Arial"/>
                <a:cs typeface="Arial"/>
                <a:sym typeface="Arial"/>
              </a:rPr>
              <a:t>19</a:t>
            </a:fld>
            <a:endParaRPr sz="1200" b="0" i="0" u="none" strike="noStrike" cap="none">
              <a:solidFill>
                <a:schemeClr val="dk1"/>
              </a:solidFill>
              <a:latin typeface="Arial"/>
              <a:ea typeface="Arial"/>
              <a:cs typeface="Arial"/>
              <a:sym typeface="Arial"/>
            </a:endParaRPr>
          </a:p>
        </p:txBody>
      </p:sp>
      <p:sp>
        <p:nvSpPr>
          <p:cNvPr id="228" name="Google Shape;22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9" name="Google Shape;22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 name="Google Shape;8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 name="Google Shape;243;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 name="Google Shape;255;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p3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p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9d2a803e7b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9d2a803e7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8" name="Google Shape;28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CA"/>
              <a:t>Insérer image Adobe Stock numéro de fichier 36018143</a:t>
            </a:r>
            <a:endParaRPr/>
          </a:p>
        </p:txBody>
      </p:sp>
      <p:sp>
        <p:nvSpPr>
          <p:cNvPr id="296" name="Google Shape;29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a38f49faf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7" name="Google Shape;87;ga38f49faf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a39084b93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3" name="Google Shape;303;ga39084b93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a39084b93b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0" name="Google Shape;310;ga39084b93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a39084b93b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7" name="Google Shape;317;ga39084b93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a39084b93b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4" name="Google Shape;324;ga39084b93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1" name="Google Shape;33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9d2a8047f4_2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9d2a8047f4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9d2a8047f4_2_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9d2a8047f4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a38b4a4afe_1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a38b4a4afe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a38b4a4afe_1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a38b4a4afe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a38b4a4afe_1_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a38b4a4afe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a38f49fafc_1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 name="Google Shape;94;ga38f49fafc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a38b4a4afe_1_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a38b4a4afe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a38b4a4afe_1_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a38b4a4afe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9d2a8047f4_2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9d2a8047f4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a3ba7c7cc9_0_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a3ba7c7cc9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9d2a8047f4_2_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9d2a8047f4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9d2a8047f4_2_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9d2a8047f4_2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a38b4a4afe_1_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a38b4a4afe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a3ba7c7cc9_0_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a3ba7c7cc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a3ba7c7cc9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a3ba7c7cc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a3ba7c7cc9_0_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a3ba7c7cc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 name="Google Shape;1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a38b4a4afe_1_9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a38b4a4afe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a3ba7c7cc9_0_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a3ba7c7cc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a3b9fdaac1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a3b9fdaac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5" name="Google Shape;48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2" name="Google Shape;49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3" name="Google Shape;11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a38f49fafc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ga38f49fafc_1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a38f49fafc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ga38f49fafc_1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stock.adobe.com/ca/" TargetMode="External"/><Relationship Id="rId5" Type="http://schemas.openxmlformats.org/officeDocument/2006/relationships/hyperlink" Target="https://unsplash.com/" TargetMode="Externa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age Titre">
  <p:cSld name="Page Titre">
    <p:spTree>
      <p:nvGrpSpPr>
        <p:cNvPr id="1" name="Shape 8"/>
        <p:cNvGrpSpPr/>
        <p:nvPr/>
      </p:nvGrpSpPr>
      <p:grpSpPr>
        <a:xfrm>
          <a:off x="0" y="0"/>
          <a:ext cx="0" cy="0"/>
          <a:chOff x="0" y="0"/>
          <a:chExt cx="0" cy="0"/>
        </a:xfrm>
      </p:grpSpPr>
      <p:pic>
        <p:nvPicPr>
          <p:cNvPr id="9" name="Google Shape;9;p13"/>
          <p:cNvPicPr preferRelativeResize="0"/>
          <p:nvPr/>
        </p:nvPicPr>
        <p:blipFill rotWithShape="1">
          <a:blip r:embed="rId2">
            <a:alphaModFix/>
          </a:blip>
          <a:srcRect/>
          <a:stretch/>
        </p:blipFill>
        <p:spPr>
          <a:xfrm>
            <a:off x="0" y="32386"/>
            <a:ext cx="12192000" cy="6858000"/>
          </a:xfrm>
          <a:prstGeom prst="rect">
            <a:avLst/>
          </a:prstGeom>
          <a:noFill/>
          <a:ln>
            <a:noFill/>
          </a:ln>
        </p:spPr>
      </p:pic>
      <p:sp>
        <p:nvSpPr>
          <p:cNvPr id="10" name="Google Shape;10;p13"/>
          <p:cNvSpPr txBox="1">
            <a:spLocks noGrp="1"/>
          </p:cNvSpPr>
          <p:nvPr>
            <p:ph type="title"/>
          </p:nvPr>
        </p:nvSpPr>
        <p:spPr>
          <a:xfrm>
            <a:off x="838200" y="1995487"/>
            <a:ext cx="8894763"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800"/>
              <a:buFont typeface="Arial Black"/>
              <a:buNone/>
              <a:defRPr sz="4800" b="1" i="0" u="none" strike="noStrike" cap="none">
                <a:solidFill>
                  <a:schemeClr val="lt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3461386"/>
            <a:ext cx="8196666" cy="914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p:nvPr/>
        </p:nvSpPr>
        <p:spPr>
          <a:xfrm>
            <a:off x="8983395" y="6058352"/>
            <a:ext cx="262123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5D97"/>
                </a:solidFill>
                <a:latin typeface="Arial"/>
                <a:ea typeface="Arial"/>
                <a:cs typeface="Arial"/>
                <a:sym typeface="Arial"/>
              </a:rPr>
              <a:t>Lundi 19 octobre 2020</a:t>
            </a:r>
            <a:endParaRPr sz="1800" b="1" i="0" u="none" strike="noStrike" cap="none">
              <a:solidFill>
                <a:srgbClr val="005D97"/>
              </a:solidFill>
              <a:latin typeface="Arial"/>
              <a:ea typeface="Arial"/>
              <a:cs typeface="Arial"/>
              <a:sym typeface="Arial"/>
            </a:endParaRPr>
          </a:p>
        </p:txBody>
      </p:sp>
      <p:pic>
        <p:nvPicPr>
          <p:cNvPr id="13" name="Google Shape;13;p13"/>
          <p:cNvPicPr preferRelativeResize="0"/>
          <p:nvPr/>
        </p:nvPicPr>
        <p:blipFill rotWithShape="1">
          <a:blip r:embed="rId3">
            <a:alphaModFix/>
          </a:blip>
          <a:srcRect/>
          <a:stretch/>
        </p:blipFill>
        <p:spPr>
          <a:xfrm>
            <a:off x="559775" y="5949950"/>
            <a:ext cx="1114713" cy="477734"/>
          </a:xfrm>
          <a:prstGeom prst="rect">
            <a:avLst/>
          </a:prstGeom>
          <a:noFill/>
          <a:ln>
            <a:noFill/>
          </a:ln>
        </p:spPr>
      </p:pic>
      <p:pic>
        <p:nvPicPr>
          <p:cNvPr id="14" name="Google Shape;14;p13"/>
          <p:cNvPicPr preferRelativeResize="0"/>
          <p:nvPr/>
        </p:nvPicPr>
        <p:blipFill rotWithShape="1">
          <a:blip r:embed="rId4">
            <a:alphaModFix/>
          </a:blip>
          <a:srcRect/>
          <a:stretch/>
        </p:blipFill>
        <p:spPr>
          <a:xfrm>
            <a:off x="2382000" y="5931660"/>
            <a:ext cx="1598012" cy="542108"/>
          </a:xfrm>
          <a:prstGeom prst="rect">
            <a:avLst/>
          </a:prstGeom>
          <a:noFill/>
          <a:ln>
            <a:noFill/>
          </a:ln>
        </p:spPr>
      </p:pic>
      <p:pic>
        <p:nvPicPr>
          <p:cNvPr id="15" name="Google Shape;15;p13" descr="Logo&#10;&#10;Description automatically generated"/>
          <p:cNvPicPr preferRelativeResize="0"/>
          <p:nvPr/>
        </p:nvPicPr>
        <p:blipFill rotWithShape="1">
          <a:blip r:embed="rId5">
            <a:alphaModFix/>
          </a:blip>
          <a:srcRect/>
          <a:stretch/>
        </p:blipFill>
        <p:spPr>
          <a:xfrm>
            <a:off x="4354818" y="5949950"/>
            <a:ext cx="1404552" cy="54210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age du conférencier">
  <p:cSld name="Page du conférencier">
    <p:spTree>
      <p:nvGrpSpPr>
        <p:cNvPr id="1" name="Shape 16"/>
        <p:cNvGrpSpPr/>
        <p:nvPr/>
      </p:nvGrpSpPr>
      <p:grpSpPr>
        <a:xfrm>
          <a:off x="0" y="0"/>
          <a:ext cx="0" cy="0"/>
          <a:chOff x="0" y="0"/>
          <a:chExt cx="0" cy="0"/>
        </a:xfrm>
      </p:grpSpPr>
      <p:pic>
        <p:nvPicPr>
          <p:cNvPr id="17" name="Google Shape;17;p14"/>
          <p:cNvPicPr preferRelativeResize="0"/>
          <p:nvPr/>
        </p:nvPicPr>
        <p:blipFill rotWithShape="1">
          <a:blip r:embed="rId2">
            <a:alphaModFix/>
          </a:blip>
          <a:srcRect/>
          <a:stretch/>
        </p:blipFill>
        <p:spPr>
          <a:xfrm>
            <a:off x="550863" y="6123214"/>
            <a:ext cx="1114713" cy="477734"/>
          </a:xfrm>
          <a:prstGeom prst="rect">
            <a:avLst/>
          </a:prstGeom>
          <a:noFill/>
          <a:ln>
            <a:noFill/>
          </a:ln>
        </p:spPr>
      </p:pic>
      <p:pic>
        <p:nvPicPr>
          <p:cNvPr id="18" name="Google Shape;18;p14"/>
          <p:cNvPicPr preferRelativeResize="0"/>
          <p:nvPr/>
        </p:nvPicPr>
        <p:blipFill rotWithShape="1">
          <a:blip r:embed="rId3">
            <a:alphaModFix/>
          </a:blip>
          <a:srcRect/>
          <a:stretch/>
        </p:blipFill>
        <p:spPr>
          <a:xfrm>
            <a:off x="2324476" y="6091027"/>
            <a:ext cx="1598012" cy="542108"/>
          </a:xfrm>
          <a:prstGeom prst="rect">
            <a:avLst/>
          </a:prstGeom>
          <a:noFill/>
          <a:ln>
            <a:noFill/>
          </a:ln>
        </p:spPr>
      </p:pic>
      <p:pic>
        <p:nvPicPr>
          <p:cNvPr id="19" name="Google Shape;19;p14" descr="Logo&#10;&#10;Description automatically generated"/>
          <p:cNvPicPr preferRelativeResize="0"/>
          <p:nvPr/>
        </p:nvPicPr>
        <p:blipFill rotWithShape="1">
          <a:blip r:embed="rId4">
            <a:alphaModFix/>
          </a:blip>
          <a:srcRect/>
          <a:stretch/>
        </p:blipFill>
        <p:spPr>
          <a:xfrm>
            <a:off x="4259263" y="6091027"/>
            <a:ext cx="1404552" cy="542108"/>
          </a:xfrm>
          <a:prstGeom prst="rect">
            <a:avLst/>
          </a:prstGeom>
          <a:noFill/>
          <a:ln>
            <a:noFill/>
          </a:ln>
        </p:spPr>
      </p:pic>
      <p:cxnSp>
        <p:nvCxnSpPr>
          <p:cNvPr id="20" name="Google Shape;20;p14"/>
          <p:cNvCxnSpPr/>
          <p:nvPr/>
        </p:nvCxnSpPr>
        <p:spPr>
          <a:xfrm>
            <a:off x="550863" y="5949950"/>
            <a:ext cx="11053762" cy="0"/>
          </a:xfrm>
          <a:prstGeom prst="straightConnector1">
            <a:avLst/>
          </a:prstGeom>
          <a:noFill/>
          <a:ln w="28575" cap="flat" cmpd="sng">
            <a:solidFill>
              <a:srgbClr val="F48242"/>
            </a:solidFill>
            <a:prstDash val="solid"/>
            <a:miter lim="800000"/>
            <a:headEnd type="none" w="sm" len="sm"/>
            <a:tailEnd type="none" w="sm" len="sm"/>
          </a:ln>
        </p:spPr>
      </p:cxnSp>
      <p:sp>
        <p:nvSpPr>
          <p:cNvPr id="21" name="Google Shape;21;p14"/>
          <p:cNvSpPr txBox="1"/>
          <p:nvPr/>
        </p:nvSpPr>
        <p:spPr>
          <a:xfrm>
            <a:off x="10736583" y="6179518"/>
            <a:ext cx="868042"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CA" sz="1600" b="1" i="0" u="none" strike="noStrike" cap="none">
                <a:solidFill>
                  <a:schemeClr val="accent2"/>
                </a:solidFill>
                <a:latin typeface="Arial"/>
                <a:ea typeface="Arial"/>
                <a:cs typeface="Arial"/>
                <a:sym typeface="Arial"/>
              </a:rPr>
              <a:t>‹N°›</a:t>
            </a:fld>
            <a:endParaRPr sz="1600" b="1" i="0" u="none" strike="noStrike" cap="none">
              <a:solidFill>
                <a:schemeClr val="accent2"/>
              </a:solidFill>
              <a:latin typeface="Arial"/>
              <a:ea typeface="Arial"/>
              <a:cs typeface="Arial"/>
              <a:sym typeface="Arial"/>
            </a:endParaRPr>
          </a:p>
        </p:txBody>
      </p:sp>
      <p:sp>
        <p:nvSpPr>
          <p:cNvPr id="22" name="Google Shape;22;p14"/>
          <p:cNvSpPr/>
          <p:nvPr/>
        </p:nvSpPr>
        <p:spPr>
          <a:xfrm>
            <a:off x="550863" y="584200"/>
            <a:ext cx="11053762" cy="536575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 name="Google Shape;23;p14"/>
          <p:cNvSpPr txBox="1">
            <a:spLocks noGrp="1"/>
          </p:cNvSpPr>
          <p:nvPr>
            <p:ph type="title"/>
          </p:nvPr>
        </p:nvSpPr>
        <p:spPr>
          <a:xfrm>
            <a:off x="668916" y="868110"/>
            <a:ext cx="5355647" cy="97656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2800"/>
              <a:buFont typeface="Arial Black"/>
              <a:buNone/>
              <a:defRPr sz="2800" b="1" i="0" u="none" strike="noStrike" cap="none">
                <a:solidFill>
                  <a:schemeClr val="lt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 name="Google Shape;24;p14"/>
          <p:cNvSpPr>
            <a:spLocks noGrp="1"/>
          </p:cNvSpPr>
          <p:nvPr>
            <p:ph type="pic" idx="2"/>
          </p:nvPr>
        </p:nvSpPr>
        <p:spPr>
          <a:xfrm>
            <a:off x="6132513" y="584200"/>
            <a:ext cx="5472112" cy="53657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14"/>
          <p:cNvSpPr txBox="1">
            <a:spLocks noGrp="1"/>
          </p:cNvSpPr>
          <p:nvPr>
            <p:ph type="body" idx="1"/>
          </p:nvPr>
        </p:nvSpPr>
        <p:spPr>
          <a:xfrm>
            <a:off x="668338" y="1902866"/>
            <a:ext cx="5356225" cy="39322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age d'infomation">
  <p:cSld name="Page d'infomation">
    <p:spTree>
      <p:nvGrpSpPr>
        <p:cNvPr id="1" name="Shape 26"/>
        <p:cNvGrpSpPr/>
        <p:nvPr/>
      </p:nvGrpSpPr>
      <p:grpSpPr>
        <a:xfrm>
          <a:off x="0" y="0"/>
          <a:ext cx="0" cy="0"/>
          <a:chOff x="0" y="0"/>
          <a:chExt cx="0" cy="0"/>
        </a:xfrm>
      </p:grpSpPr>
      <p:pic>
        <p:nvPicPr>
          <p:cNvPr id="27" name="Google Shape;27;p15"/>
          <p:cNvPicPr preferRelativeResize="0"/>
          <p:nvPr/>
        </p:nvPicPr>
        <p:blipFill rotWithShape="1">
          <a:blip r:embed="rId2">
            <a:alphaModFix/>
          </a:blip>
          <a:srcRect/>
          <a:stretch/>
        </p:blipFill>
        <p:spPr>
          <a:xfrm>
            <a:off x="550863" y="6123214"/>
            <a:ext cx="1114713" cy="477734"/>
          </a:xfrm>
          <a:prstGeom prst="rect">
            <a:avLst/>
          </a:prstGeom>
          <a:noFill/>
          <a:ln>
            <a:noFill/>
          </a:ln>
        </p:spPr>
      </p:pic>
      <p:pic>
        <p:nvPicPr>
          <p:cNvPr id="28" name="Google Shape;28;p15"/>
          <p:cNvPicPr preferRelativeResize="0"/>
          <p:nvPr/>
        </p:nvPicPr>
        <p:blipFill rotWithShape="1">
          <a:blip r:embed="rId3">
            <a:alphaModFix/>
          </a:blip>
          <a:srcRect/>
          <a:stretch/>
        </p:blipFill>
        <p:spPr>
          <a:xfrm>
            <a:off x="2324476" y="6091027"/>
            <a:ext cx="1598012" cy="542108"/>
          </a:xfrm>
          <a:prstGeom prst="rect">
            <a:avLst/>
          </a:prstGeom>
          <a:noFill/>
          <a:ln>
            <a:noFill/>
          </a:ln>
        </p:spPr>
      </p:pic>
      <p:pic>
        <p:nvPicPr>
          <p:cNvPr id="29" name="Google Shape;29;p15" descr="Logo&#10;&#10;Description automatically generated"/>
          <p:cNvPicPr preferRelativeResize="0"/>
          <p:nvPr/>
        </p:nvPicPr>
        <p:blipFill rotWithShape="1">
          <a:blip r:embed="rId4">
            <a:alphaModFix/>
          </a:blip>
          <a:srcRect/>
          <a:stretch/>
        </p:blipFill>
        <p:spPr>
          <a:xfrm>
            <a:off x="4259263" y="6091027"/>
            <a:ext cx="1404552" cy="542108"/>
          </a:xfrm>
          <a:prstGeom prst="rect">
            <a:avLst/>
          </a:prstGeom>
          <a:noFill/>
          <a:ln>
            <a:noFill/>
          </a:ln>
        </p:spPr>
      </p:pic>
      <p:cxnSp>
        <p:nvCxnSpPr>
          <p:cNvPr id="30" name="Google Shape;30;p15"/>
          <p:cNvCxnSpPr/>
          <p:nvPr/>
        </p:nvCxnSpPr>
        <p:spPr>
          <a:xfrm>
            <a:off x="550863" y="5949950"/>
            <a:ext cx="11053762" cy="0"/>
          </a:xfrm>
          <a:prstGeom prst="straightConnector1">
            <a:avLst/>
          </a:prstGeom>
          <a:noFill/>
          <a:ln w="28575" cap="flat" cmpd="sng">
            <a:solidFill>
              <a:schemeClr val="accent2"/>
            </a:solidFill>
            <a:prstDash val="solid"/>
            <a:miter lim="800000"/>
            <a:headEnd type="none" w="sm" len="sm"/>
            <a:tailEnd type="none" w="sm" len="sm"/>
          </a:ln>
        </p:spPr>
      </p:cxnSp>
      <p:sp>
        <p:nvSpPr>
          <p:cNvPr id="31" name="Google Shape;31;p15"/>
          <p:cNvSpPr txBox="1"/>
          <p:nvPr/>
        </p:nvSpPr>
        <p:spPr>
          <a:xfrm>
            <a:off x="10736583" y="6179518"/>
            <a:ext cx="868042"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CA" sz="1600" b="1" i="0" u="none" strike="noStrike" cap="none">
                <a:solidFill>
                  <a:schemeClr val="accent2"/>
                </a:solidFill>
                <a:latin typeface="Arial"/>
                <a:ea typeface="Arial"/>
                <a:cs typeface="Arial"/>
                <a:sym typeface="Arial"/>
              </a:rPr>
              <a:t>‹N°›</a:t>
            </a:fld>
            <a:endParaRPr sz="1600" b="1" i="0" u="none" strike="noStrike" cap="none">
              <a:solidFill>
                <a:schemeClr val="accent2"/>
              </a:solidFill>
              <a:latin typeface="Arial"/>
              <a:ea typeface="Arial"/>
              <a:cs typeface="Arial"/>
              <a:sym typeface="Arial"/>
            </a:endParaRPr>
          </a:p>
        </p:txBody>
      </p:sp>
      <p:sp>
        <p:nvSpPr>
          <p:cNvPr id="32" name="Google Shape;32;p15"/>
          <p:cNvSpPr>
            <a:spLocks noGrp="1"/>
          </p:cNvSpPr>
          <p:nvPr>
            <p:ph type="pic" idx="2"/>
          </p:nvPr>
        </p:nvSpPr>
        <p:spPr>
          <a:xfrm>
            <a:off x="6132513" y="584200"/>
            <a:ext cx="5472112" cy="53657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15"/>
          <p:cNvSpPr txBox="1">
            <a:spLocks noGrp="1"/>
          </p:cNvSpPr>
          <p:nvPr>
            <p:ph type="title"/>
          </p:nvPr>
        </p:nvSpPr>
        <p:spPr>
          <a:xfrm>
            <a:off x="470555" y="519113"/>
            <a:ext cx="5554008" cy="83367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5D97"/>
              </a:buClr>
              <a:buSzPts val="2800"/>
              <a:buFont typeface="Arial Black"/>
              <a:buNone/>
              <a:defRPr sz="2800" b="1" i="0" u="none" strike="noStrike" cap="none">
                <a:solidFill>
                  <a:srgbClr val="005D97"/>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 name="Google Shape;34;p15"/>
          <p:cNvSpPr txBox="1">
            <a:spLocks noGrp="1"/>
          </p:cNvSpPr>
          <p:nvPr>
            <p:ph type="body" idx="1"/>
          </p:nvPr>
        </p:nvSpPr>
        <p:spPr>
          <a:xfrm>
            <a:off x="470555" y="1622381"/>
            <a:ext cx="5554663" cy="409799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age de transition">
  <p:cSld name="Page de transition">
    <p:spTree>
      <p:nvGrpSpPr>
        <p:cNvPr id="1" name="Shape 35"/>
        <p:cNvGrpSpPr/>
        <p:nvPr/>
      </p:nvGrpSpPr>
      <p:grpSpPr>
        <a:xfrm>
          <a:off x="0" y="0"/>
          <a:ext cx="0" cy="0"/>
          <a:chOff x="0" y="0"/>
          <a:chExt cx="0" cy="0"/>
        </a:xfrm>
      </p:grpSpPr>
      <p:pic>
        <p:nvPicPr>
          <p:cNvPr id="36" name="Google Shape;36;p16"/>
          <p:cNvPicPr preferRelativeResize="0"/>
          <p:nvPr/>
        </p:nvPicPr>
        <p:blipFill rotWithShape="1">
          <a:blip r:embed="rId2">
            <a:alphaModFix/>
          </a:blip>
          <a:srcRect/>
          <a:stretch/>
        </p:blipFill>
        <p:spPr>
          <a:xfrm>
            <a:off x="550863" y="6123214"/>
            <a:ext cx="1114713" cy="477734"/>
          </a:xfrm>
          <a:prstGeom prst="rect">
            <a:avLst/>
          </a:prstGeom>
          <a:noFill/>
          <a:ln>
            <a:noFill/>
          </a:ln>
        </p:spPr>
      </p:pic>
      <p:pic>
        <p:nvPicPr>
          <p:cNvPr id="37" name="Google Shape;37;p16"/>
          <p:cNvPicPr preferRelativeResize="0"/>
          <p:nvPr/>
        </p:nvPicPr>
        <p:blipFill rotWithShape="1">
          <a:blip r:embed="rId3">
            <a:alphaModFix/>
          </a:blip>
          <a:srcRect/>
          <a:stretch/>
        </p:blipFill>
        <p:spPr>
          <a:xfrm>
            <a:off x="2324476" y="6091027"/>
            <a:ext cx="1598012" cy="542108"/>
          </a:xfrm>
          <a:prstGeom prst="rect">
            <a:avLst/>
          </a:prstGeom>
          <a:noFill/>
          <a:ln>
            <a:noFill/>
          </a:ln>
        </p:spPr>
      </p:pic>
      <p:pic>
        <p:nvPicPr>
          <p:cNvPr id="38" name="Google Shape;38;p16" descr="Logo&#10;&#10;Description automatically generated"/>
          <p:cNvPicPr preferRelativeResize="0"/>
          <p:nvPr/>
        </p:nvPicPr>
        <p:blipFill rotWithShape="1">
          <a:blip r:embed="rId4">
            <a:alphaModFix/>
          </a:blip>
          <a:srcRect/>
          <a:stretch/>
        </p:blipFill>
        <p:spPr>
          <a:xfrm>
            <a:off x="4259263" y="6091027"/>
            <a:ext cx="1404552" cy="542108"/>
          </a:xfrm>
          <a:prstGeom prst="rect">
            <a:avLst/>
          </a:prstGeom>
          <a:noFill/>
          <a:ln>
            <a:noFill/>
          </a:ln>
        </p:spPr>
      </p:pic>
      <p:cxnSp>
        <p:nvCxnSpPr>
          <p:cNvPr id="39" name="Google Shape;39;p16"/>
          <p:cNvCxnSpPr/>
          <p:nvPr/>
        </p:nvCxnSpPr>
        <p:spPr>
          <a:xfrm>
            <a:off x="550863" y="5949950"/>
            <a:ext cx="11053762" cy="0"/>
          </a:xfrm>
          <a:prstGeom prst="straightConnector1">
            <a:avLst/>
          </a:prstGeom>
          <a:noFill/>
          <a:ln w="28575" cap="flat" cmpd="sng">
            <a:solidFill>
              <a:schemeClr val="accent2"/>
            </a:solidFill>
            <a:prstDash val="solid"/>
            <a:miter lim="800000"/>
            <a:headEnd type="none" w="sm" len="sm"/>
            <a:tailEnd type="none" w="sm" len="sm"/>
          </a:ln>
        </p:spPr>
      </p:cxnSp>
      <p:sp>
        <p:nvSpPr>
          <p:cNvPr id="40" name="Google Shape;40;p16"/>
          <p:cNvSpPr txBox="1"/>
          <p:nvPr/>
        </p:nvSpPr>
        <p:spPr>
          <a:xfrm>
            <a:off x="10736583" y="6179518"/>
            <a:ext cx="868042"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CA" sz="1600" b="1" i="0" u="none" strike="noStrike" cap="none">
                <a:solidFill>
                  <a:schemeClr val="accent2"/>
                </a:solidFill>
                <a:latin typeface="Arial"/>
                <a:ea typeface="Arial"/>
                <a:cs typeface="Arial"/>
                <a:sym typeface="Arial"/>
              </a:rPr>
              <a:t>‹N°›</a:t>
            </a:fld>
            <a:endParaRPr sz="1600" b="1" i="0" u="none" strike="noStrike" cap="none">
              <a:solidFill>
                <a:schemeClr val="accent2"/>
              </a:solidFill>
              <a:latin typeface="Arial"/>
              <a:ea typeface="Arial"/>
              <a:cs typeface="Arial"/>
              <a:sym typeface="Arial"/>
            </a:endParaRPr>
          </a:p>
        </p:txBody>
      </p:sp>
      <p:sp>
        <p:nvSpPr>
          <p:cNvPr id="41" name="Google Shape;41;p16"/>
          <p:cNvSpPr/>
          <p:nvPr/>
        </p:nvSpPr>
        <p:spPr>
          <a:xfrm>
            <a:off x="550863" y="584200"/>
            <a:ext cx="11053762" cy="5365750"/>
          </a:xfrm>
          <a:prstGeom prst="rect">
            <a:avLst/>
          </a:prstGeom>
          <a:solidFill>
            <a:srgbClr val="005D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16"/>
          <p:cNvSpPr>
            <a:spLocks noGrp="1"/>
          </p:cNvSpPr>
          <p:nvPr>
            <p:ph type="pic" idx="2"/>
          </p:nvPr>
        </p:nvSpPr>
        <p:spPr>
          <a:xfrm>
            <a:off x="6132513" y="584200"/>
            <a:ext cx="5472112" cy="53657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16"/>
          <p:cNvSpPr txBox="1"/>
          <p:nvPr/>
        </p:nvSpPr>
        <p:spPr>
          <a:xfrm>
            <a:off x="6096000" y="-1034236"/>
            <a:ext cx="2932469"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highlight>
                  <a:srgbClr val="FFFF00"/>
                </a:highlight>
                <a:latin typeface="Calibri"/>
                <a:ea typeface="Calibri"/>
                <a:cs typeface="Calibri"/>
                <a:sym typeface="Calibri"/>
              </a:rPr>
              <a:t>Sources pour photos: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0" i="0" u="sng" strike="noStrike" cap="none">
                <a:solidFill>
                  <a:schemeClr val="dk1"/>
                </a:solidFill>
                <a:highlight>
                  <a:srgbClr val="FFFF00"/>
                </a:highlight>
                <a:latin typeface="Calibri"/>
                <a:ea typeface="Calibri"/>
                <a:cs typeface="Calibri"/>
                <a:sym typeface="Calibri"/>
                <a:hlinkClick r:id="rId5">
                  <a:extLst>
                    <a:ext uri="{A12FA001-AC4F-418D-AE19-62706E023703}">
                      <ahyp:hlinkClr xmlns:ahyp="http://schemas.microsoft.com/office/drawing/2018/hyperlinkcolor" val="tx"/>
                    </a:ext>
                  </a:extLst>
                </a:hlinkClick>
              </a:rPr>
              <a:t>https://unsplash.com/</a:t>
            </a:r>
            <a:endParaRPr sz="1800" b="0" i="0" u="none" strike="noStrike" cap="none">
              <a:solidFill>
                <a:schemeClr val="dk1"/>
              </a:solidFill>
              <a:highlight>
                <a:srgbClr val="FFFF00"/>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CA" sz="1800" b="0" i="0" u="sng" strike="noStrike" cap="none">
                <a:solidFill>
                  <a:schemeClr val="dk1"/>
                </a:solidFill>
                <a:highlight>
                  <a:srgbClr val="FFFF00"/>
                </a:highlight>
                <a:latin typeface="Calibri"/>
                <a:ea typeface="Calibri"/>
                <a:cs typeface="Calibri"/>
                <a:sym typeface="Calibri"/>
                <a:hlinkClick r:id="rId6">
                  <a:extLst>
                    <a:ext uri="{A12FA001-AC4F-418D-AE19-62706E023703}">
                      <ahyp:hlinkClr xmlns:ahyp="http://schemas.microsoft.com/office/drawing/2018/hyperlinkcolor" val="tx"/>
                    </a:ext>
                  </a:extLst>
                </a:hlinkClick>
              </a:rPr>
              <a:t>https://stock.adobe.com/ca/</a:t>
            </a:r>
            <a:r>
              <a:rPr lang="en-CA" sz="1800" b="0" i="0" u="none" strike="noStrike" cap="none">
                <a:solidFill>
                  <a:schemeClr val="dk1"/>
                </a:solidFill>
                <a:highlight>
                  <a:srgbClr val="FFFF00"/>
                </a:highlight>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4" name="Google Shape;44;p16"/>
          <p:cNvSpPr txBox="1">
            <a:spLocks noGrp="1"/>
          </p:cNvSpPr>
          <p:nvPr>
            <p:ph type="title"/>
          </p:nvPr>
        </p:nvSpPr>
        <p:spPr>
          <a:xfrm>
            <a:off x="971204" y="2410055"/>
            <a:ext cx="5053359" cy="8030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2800"/>
              <a:buFont typeface="Arial Black"/>
              <a:buNone/>
              <a:defRPr sz="2800" b="1" i="0" u="none" strike="noStrike" cap="none">
                <a:solidFill>
                  <a:schemeClr val="lt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 name="Google Shape;45;p16"/>
          <p:cNvSpPr txBox="1">
            <a:spLocks noGrp="1"/>
          </p:cNvSpPr>
          <p:nvPr>
            <p:ph type="body" idx="1"/>
          </p:nvPr>
        </p:nvSpPr>
        <p:spPr>
          <a:xfrm>
            <a:off x="1013967" y="3321050"/>
            <a:ext cx="5010596" cy="927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age de remerciement ">
  <p:cSld name="Page de remerciement ">
    <p:spTree>
      <p:nvGrpSpPr>
        <p:cNvPr id="1" name="Shape 46"/>
        <p:cNvGrpSpPr/>
        <p:nvPr/>
      </p:nvGrpSpPr>
      <p:grpSpPr>
        <a:xfrm>
          <a:off x="0" y="0"/>
          <a:ext cx="0" cy="0"/>
          <a:chOff x="0" y="0"/>
          <a:chExt cx="0" cy="0"/>
        </a:xfrm>
      </p:grpSpPr>
      <p:pic>
        <p:nvPicPr>
          <p:cNvPr id="47" name="Google Shape;47;p17"/>
          <p:cNvPicPr preferRelativeResize="0"/>
          <p:nvPr/>
        </p:nvPicPr>
        <p:blipFill rotWithShape="1">
          <a:blip r:embed="rId2">
            <a:alphaModFix/>
          </a:blip>
          <a:srcRect/>
          <a:stretch/>
        </p:blipFill>
        <p:spPr>
          <a:xfrm>
            <a:off x="550863" y="6123214"/>
            <a:ext cx="1114713" cy="477734"/>
          </a:xfrm>
          <a:prstGeom prst="rect">
            <a:avLst/>
          </a:prstGeom>
          <a:noFill/>
          <a:ln>
            <a:noFill/>
          </a:ln>
        </p:spPr>
      </p:pic>
      <p:pic>
        <p:nvPicPr>
          <p:cNvPr id="48" name="Google Shape;48;p17"/>
          <p:cNvPicPr preferRelativeResize="0"/>
          <p:nvPr/>
        </p:nvPicPr>
        <p:blipFill rotWithShape="1">
          <a:blip r:embed="rId3">
            <a:alphaModFix/>
          </a:blip>
          <a:srcRect/>
          <a:stretch/>
        </p:blipFill>
        <p:spPr>
          <a:xfrm>
            <a:off x="2324476" y="6091027"/>
            <a:ext cx="1598012" cy="542108"/>
          </a:xfrm>
          <a:prstGeom prst="rect">
            <a:avLst/>
          </a:prstGeom>
          <a:noFill/>
          <a:ln>
            <a:noFill/>
          </a:ln>
        </p:spPr>
      </p:pic>
      <p:pic>
        <p:nvPicPr>
          <p:cNvPr id="49" name="Google Shape;49;p17" descr="Logo&#10;&#10;Description automatically generated"/>
          <p:cNvPicPr preferRelativeResize="0"/>
          <p:nvPr/>
        </p:nvPicPr>
        <p:blipFill rotWithShape="1">
          <a:blip r:embed="rId4">
            <a:alphaModFix/>
          </a:blip>
          <a:srcRect/>
          <a:stretch/>
        </p:blipFill>
        <p:spPr>
          <a:xfrm>
            <a:off x="4259263" y="6091027"/>
            <a:ext cx="1404552" cy="542108"/>
          </a:xfrm>
          <a:prstGeom prst="rect">
            <a:avLst/>
          </a:prstGeom>
          <a:noFill/>
          <a:ln>
            <a:noFill/>
          </a:ln>
        </p:spPr>
      </p:pic>
      <p:cxnSp>
        <p:nvCxnSpPr>
          <p:cNvPr id="50" name="Google Shape;50;p17"/>
          <p:cNvCxnSpPr/>
          <p:nvPr/>
        </p:nvCxnSpPr>
        <p:spPr>
          <a:xfrm>
            <a:off x="550863" y="5949950"/>
            <a:ext cx="11053762" cy="0"/>
          </a:xfrm>
          <a:prstGeom prst="straightConnector1">
            <a:avLst/>
          </a:prstGeom>
          <a:noFill/>
          <a:ln w="28575" cap="flat" cmpd="sng">
            <a:solidFill>
              <a:schemeClr val="accent2"/>
            </a:solidFill>
            <a:prstDash val="solid"/>
            <a:miter lim="800000"/>
            <a:headEnd type="none" w="sm" len="sm"/>
            <a:tailEnd type="none" w="sm" len="sm"/>
          </a:ln>
        </p:spPr>
      </p:cxnSp>
      <p:sp>
        <p:nvSpPr>
          <p:cNvPr id="51" name="Google Shape;51;p17"/>
          <p:cNvSpPr txBox="1"/>
          <p:nvPr/>
        </p:nvSpPr>
        <p:spPr>
          <a:xfrm>
            <a:off x="10736583" y="6179518"/>
            <a:ext cx="868042"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CA" sz="1600" b="1" i="0" u="none" strike="noStrike" cap="none">
                <a:solidFill>
                  <a:schemeClr val="accent2"/>
                </a:solidFill>
                <a:latin typeface="Arial"/>
                <a:ea typeface="Arial"/>
                <a:cs typeface="Arial"/>
                <a:sym typeface="Arial"/>
              </a:rPr>
              <a:t>‹N°›</a:t>
            </a:fld>
            <a:endParaRPr sz="1600" b="1" i="0" u="none" strike="noStrike" cap="none">
              <a:solidFill>
                <a:schemeClr val="accent2"/>
              </a:solidFill>
              <a:latin typeface="Arial"/>
              <a:ea typeface="Arial"/>
              <a:cs typeface="Arial"/>
              <a:sym typeface="Arial"/>
            </a:endParaRPr>
          </a:p>
        </p:txBody>
      </p:sp>
      <p:sp>
        <p:nvSpPr>
          <p:cNvPr id="52" name="Google Shape;52;p17"/>
          <p:cNvSpPr/>
          <p:nvPr/>
        </p:nvSpPr>
        <p:spPr>
          <a:xfrm>
            <a:off x="550863" y="584200"/>
            <a:ext cx="11053762" cy="5365750"/>
          </a:xfrm>
          <a:prstGeom prst="rect">
            <a:avLst/>
          </a:prstGeom>
          <a:solidFill>
            <a:srgbClr val="F482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 name="Google Shape;53;p17"/>
          <p:cNvSpPr txBox="1">
            <a:spLocks noGrp="1"/>
          </p:cNvSpPr>
          <p:nvPr>
            <p:ph type="title"/>
          </p:nvPr>
        </p:nvSpPr>
        <p:spPr>
          <a:xfrm>
            <a:off x="766763" y="1995487"/>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800"/>
              <a:buFont typeface="Arial Black"/>
              <a:buNone/>
              <a:defRPr sz="4800" b="1" i="0" u="none" strike="noStrike" cap="none">
                <a:solidFill>
                  <a:schemeClr val="lt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4" name="Google Shape;54;p17"/>
          <p:cNvSpPr txBox="1">
            <a:spLocks noGrp="1"/>
          </p:cNvSpPr>
          <p:nvPr>
            <p:ph type="body" idx="1"/>
          </p:nvPr>
        </p:nvSpPr>
        <p:spPr>
          <a:xfrm>
            <a:off x="731519" y="3429000"/>
            <a:ext cx="10515600" cy="14636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5"/>
        <p:cNvGrpSpPr/>
        <p:nvPr/>
      </p:nvGrpSpPr>
      <p:grpSpPr>
        <a:xfrm>
          <a:off x="0" y="0"/>
          <a:ext cx="0" cy="0"/>
          <a:chOff x="0" y="0"/>
          <a:chExt cx="0" cy="0"/>
        </a:xfrm>
      </p:grpSpPr>
      <p:sp>
        <p:nvSpPr>
          <p:cNvPr id="56" name="Google Shape;56;p3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SzPts val="1400"/>
              <a:buNone/>
              <a:defRPr sz="6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7" name="Google Shape;57;p3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58" name="Google Shape;58;p3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9" name="Google Shape;59;p3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0" name="Google Shape;60;p3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CA"/>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3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3" name="Google Shape;63;p3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4" name="Google Shape;64;p3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CA"/>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6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37"/>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8" name="Google Shape;68;p37"/>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9" name="Google Shape;69;p3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0" name="Google Shape;70;p3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1" name="Google Shape;71;p37"/>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CA"/>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p:nvPr/>
        </p:nvSpPr>
        <p:spPr>
          <a:xfrm>
            <a:off x="12361025" y="0"/>
            <a:ext cx="648393" cy="648393"/>
          </a:xfrm>
          <a:prstGeom prst="rect">
            <a:avLst/>
          </a:prstGeom>
          <a:solidFill>
            <a:srgbClr val="F482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 name="Google Shape;7;p12"/>
          <p:cNvSpPr/>
          <p:nvPr/>
        </p:nvSpPr>
        <p:spPr>
          <a:xfrm>
            <a:off x="12361025" y="797156"/>
            <a:ext cx="648393" cy="648393"/>
          </a:xfrm>
          <a:prstGeom prst="rect">
            <a:avLst/>
          </a:prstGeom>
          <a:solidFill>
            <a:srgbClr val="005D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748">
          <p15:clr>
            <a:srgbClr val="F26B43"/>
          </p15:clr>
        </p15:guide>
        <p15:guide id="2" orient="horz" pos="368">
          <p15:clr>
            <a:srgbClr val="F26B43"/>
          </p15:clr>
        </p15:guide>
        <p15:guide id="3" orient="horz" pos="1162">
          <p15:clr>
            <a:srgbClr val="F26B43"/>
          </p15:clr>
        </p15:guide>
        <p15:guide id="4" orient="horz" pos="1230">
          <p15:clr>
            <a:srgbClr val="F26B43"/>
          </p15:clr>
        </p15:guide>
        <p15:guide id="5" orient="horz" pos="2024">
          <p15:clr>
            <a:srgbClr val="F26B43"/>
          </p15:clr>
        </p15:guide>
        <p15:guide id="6" orient="horz" pos="2092">
          <p15:clr>
            <a:srgbClr val="F26B43"/>
          </p15:clr>
        </p15:guide>
        <p15:guide id="7" orient="horz" pos="2886">
          <p15:clr>
            <a:srgbClr val="F26B43"/>
          </p15:clr>
        </p15:guide>
        <p15:guide id="8" orient="horz" pos="2954">
          <p15:clr>
            <a:srgbClr val="F26B43"/>
          </p15:clr>
        </p15:guide>
        <p15:guide id="9" pos="347">
          <p15:clr>
            <a:srgbClr val="F26B43"/>
          </p15:clr>
        </p15:guide>
        <p15:guide id="10" pos="1459">
          <p15:clr>
            <a:srgbClr val="F26B43"/>
          </p15:clr>
        </p15:guide>
        <p15:guide id="11" pos="2615">
          <p15:clr>
            <a:srgbClr val="F26B43"/>
          </p15:clr>
        </p15:guide>
        <p15:guide id="12" pos="1527">
          <p15:clr>
            <a:srgbClr val="F26B43"/>
          </p15:clr>
        </p15:guide>
        <p15:guide id="13" pos="7310">
          <p15:clr>
            <a:srgbClr val="F26B43"/>
          </p15:clr>
        </p15:guide>
        <p15:guide id="14" pos="2683">
          <p15:clr>
            <a:srgbClr val="F26B43"/>
          </p15:clr>
        </p15:guide>
        <p15:guide id="15" pos="3795">
          <p15:clr>
            <a:srgbClr val="F26B43"/>
          </p15:clr>
        </p15:guide>
        <p15:guide id="16" pos="3863">
          <p15:clr>
            <a:srgbClr val="F26B43"/>
          </p15:clr>
        </p15:guide>
        <p15:guide id="17" pos="4974">
          <p15:clr>
            <a:srgbClr val="F26B43"/>
          </p15:clr>
        </p15:guide>
        <p15:guide id="18" pos="5042">
          <p15:clr>
            <a:srgbClr val="F26B43"/>
          </p15:clr>
        </p15:guide>
        <p15:guide id="19" pos="6131">
          <p15:clr>
            <a:srgbClr val="F26B43"/>
          </p15:clr>
        </p15:guide>
        <p15:guide id="20" pos="619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9.jpg"/><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
          <p:cNvSpPr txBox="1">
            <a:spLocks noGrp="1"/>
          </p:cNvSpPr>
          <p:nvPr>
            <p:ph type="title"/>
          </p:nvPr>
        </p:nvSpPr>
        <p:spPr>
          <a:xfrm>
            <a:off x="838200" y="1363720"/>
            <a:ext cx="8894763"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800"/>
              <a:buFont typeface="Arial Black"/>
              <a:buNone/>
            </a:pPr>
            <a:r>
              <a:rPr lang="en-CA"/>
              <a:t>APRÈS </a:t>
            </a:r>
            <a:br>
              <a:rPr lang="en-CA"/>
            </a:br>
            <a:r>
              <a:rPr lang="en-CA"/>
              <a:t>LA GRANDE SECOUSSE : </a:t>
            </a:r>
            <a:br>
              <a:rPr lang="en-CA"/>
            </a:br>
            <a:r>
              <a:rPr lang="en-CA"/>
              <a:t>SÉISME ET CONTINUITÉ</a:t>
            </a:r>
            <a:endParaRPr/>
          </a:p>
        </p:txBody>
      </p:sp>
      <p:sp>
        <p:nvSpPr>
          <p:cNvPr id="77" name="Google Shape;77;p1"/>
          <p:cNvSpPr txBox="1">
            <a:spLocks noGrp="1"/>
          </p:cNvSpPr>
          <p:nvPr>
            <p:ph type="body" idx="1"/>
          </p:nvPr>
        </p:nvSpPr>
        <p:spPr>
          <a:xfrm>
            <a:off x="1916325" y="3435525"/>
            <a:ext cx="8377200" cy="914400"/>
          </a:xfrm>
          <a:prstGeom prst="rect">
            <a:avLst/>
          </a:prstGeom>
          <a:noFill/>
          <a:ln>
            <a:noFill/>
          </a:ln>
        </p:spPr>
        <p:txBody>
          <a:bodyPr spcFirstLastPara="1" wrap="square" lIns="91425" tIns="45700" rIns="91425" bIns="45700" anchor="t" anchorCtr="0">
            <a:noAutofit/>
          </a:bodyPr>
          <a:lstStyle/>
          <a:p>
            <a:pPr marL="228600" lvl="0" indent="-228600" algn="ctr" rtl="0">
              <a:lnSpc>
                <a:spcPct val="90000"/>
              </a:lnSpc>
              <a:spcBef>
                <a:spcPts val="0"/>
              </a:spcBef>
              <a:spcAft>
                <a:spcPts val="0"/>
              </a:spcAft>
              <a:buClr>
                <a:schemeClr val="dk1"/>
              </a:buClr>
              <a:buSzPts val="1800"/>
              <a:buNone/>
            </a:pPr>
            <a:r>
              <a:rPr lang="en-CA" b="1">
                <a:solidFill>
                  <a:schemeClr val="accent1"/>
                </a:solidFill>
                <a:latin typeface="Arial"/>
                <a:ea typeface="Arial"/>
                <a:cs typeface="Arial"/>
                <a:sym typeface="Arial"/>
              </a:rPr>
              <a:t>Webinaire sur la continuité des opérations après un tremblement de terre : science,</a:t>
            </a:r>
            <a:r>
              <a:rPr lang="en-CA" b="1">
                <a:solidFill>
                  <a:schemeClr val="accent1"/>
                </a:solidFill>
              </a:rPr>
              <a:t> bonnes pratiques et témoignages</a:t>
            </a:r>
            <a:endParaRPr>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a38f49fafc_1_45"/>
          <p:cNvSpPr txBox="1">
            <a:spLocks noGrp="1"/>
          </p:cNvSpPr>
          <p:nvPr>
            <p:ph type="title"/>
          </p:nvPr>
        </p:nvSpPr>
        <p:spPr>
          <a:xfrm>
            <a:off x="470550" y="519125"/>
            <a:ext cx="9312300" cy="83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CA"/>
              <a:t>Catalogue des séismes dans l’Est du Canada</a:t>
            </a:r>
            <a:endParaRPr/>
          </a:p>
        </p:txBody>
      </p:sp>
      <p:pic>
        <p:nvPicPr>
          <p:cNvPr id="146" name="Google Shape;146;ga38f49fafc_1_45"/>
          <p:cNvPicPr preferRelativeResize="0"/>
          <p:nvPr/>
        </p:nvPicPr>
        <p:blipFill rotWithShape="1">
          <a:blip r:embed="rId3">
            <a:alphaModFix/>
          </a:blip>
          <a:srcRect/>
          <a:stretch/>
        </p:blipFill>
        <p:spPr>
          <a:xfrm>
            <a:off x="3134513" y="987688"/>
            <a:ext cx="6648325" cy="48826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8"/>
          <p:cNvSpPr txBox="1">
            <a:spLocks noGrp="1"/>
          </p:cNvSpPr>
          <p:nvPr>
            <p:ph type="title"/>
          </p:nvPr>
        </p:nvSpPr>
        <p:spPr>
          <a:xfrm>
            <a:off x="470555" y="519113"/>
            <a:ext cx="5554008" cy="8336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5D97"/>
              </a:buClr>
              <a:buSzPts val="2800"/>
              <a:buFont typeface="Arial Black"/>
              <a:buNone/>
            </a:pPr>
            <a:r>
              <a:rPr lang="en-CA"/>
              <a:t>Aléa sismique selon le CNB</a:t>
            </a:r>
            <a:endParaRPr/>
          </a:p>
        </p:txBody>
      </p:sp>
      <p:pic>
        <p:nvPicPr>
          <p:cNvPr id="152" name="Google Shape;152;p18" descr="Carte simplifiée de l'aléa sismique - QC"/>
          <p:cNvPicPr preferRelativeResize="0"/>
          <p:nvPr/>
        </p:nvPicPr>
        <p:blipFill rotWithShape="1">
          <a:blip r:embed="rId3">
            <a:alphaModFix/>
          </a:blip>
          <a:srcRect/>
          <a:stretch/>
        </p:blipFill>
        <p:spPr>
          <a:xfrm>
            <a:off x="1605525" y="1093125"/>
            <a:ext cx="3660425" cy="4671748"/>
          </a:xfrm>
          <a:prstGeom prst="rect">
            <a:avLst/>
          </a:prstGeom>
          <a:noFill/>
          <a:ln>
            <a:noFill/>
          </a:ln>
        </p:spPr>
      </p:pic>
      <p:pic>
        <p:nvPicPr>
          <p:cNvPr id="153" name="Google Shape;153;p18" descr="PGA without soil SP"/>
          <p:cNvPicPr preferRelativeResize="0"/>
          <p:nvPr/>
        </p:nvPicPr>
        <p:blipFill rotWithShape="1">
          <a:blip r:embed="rId4">
            <a:alphaModFix/>
          </a:blip>
          <a:srcRect/>
          <a:stretch/>
        </p:blipFill>
        <p:spPr>
          <a:xfrm>
            <a:off x="5842001" y="1387475"/>
            <a:ext cx="5762624" cy="4083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9"/>
          <p:cNvSpPr txBox="1">
            <a:spLocks noGrp="1"/>
          </p:cNvSpPr>
          <p:nvPr>
            <p:ph type="title"/>
          </p:nvPr>
        </p:nvSpPr>
        <p:spPr>
          <a:xfrm>
            <a:off x="470555" y="519113"/>
            <a:ext cx="5554008" cy="8336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5D97"/>
              </a:buClr>
              <a:buSzPts val="2800"/>
              <a:buFont typeface="Arial Black"/>
              <a:buNone/>
            </a:pPr>
            <a:r>
              <a:rPr lang="en-CA"/>
              <a:t>Aléa sismique au Québec</a:t>
            </a:r>
            <a:endParaRPr/>
          </a:p>
        </p:txBody>
      </p:sp>
      <p:grpSp>
        <p:nvGrpSpPr>
          <p:cNvPr id="159" name="Google Shape;159;p19"/>
          <p:cNvGrpSpPr/>
          <p:nvPr/>
        </p:nvGrpSpPr>
        <p:grpSpPr>
          <a:xfrm>
            <a:off x="1956146" y="146959"/>
            <a:ext cx="9142781" cy="5939844"/>
            <a:chOff x="91" y="369"/>
            <a:chExt cx="5592" cy="3633"/>
          </a:xfrm>
        </p:grpSpPr>
        <p:pic>
          <p:nvPicPr>
            <p:cNvPr id="160" name="Google Shape;160;p19" descr="SH_Quebec Population2.jpg"/>
            <p:cNvPicPr preferRelativeResize="0"/>
            <p:nvPr/>
          </p:nvPicPr>
          <p:blipFill rotWithShape="1">
            <a:blip r:embed="rId3">
              <a:alphaModFix/>
            </a:blip>
            <a:srcRect/>
            <a:stretch/>
          </p:blipFill>
          <p:spPr>
            <a:xfrm>
              <a:off x="91" y="850"/>
              <a:ext cx="5556" cy="3152"/>
            </a:xfrm>
            <a:prstGeom prst="rect">
              <a:avLst/>
            </a:prstGeom>
            <a:noFill/>
            <a:ln>
              <a:noFill/>
            </a:ln>
          </p:spPr>
        </p:pic>
        <p:grpSp>
          <p:nvGrpSpPr>
            <p:cNvPr id="161" name="Google Shape;161;p19"/>
            <p:cNvGrpSpPr/>
            <p:nvPr/>
          </p:nvGrpSpPr>
          <p:grpSpPr>
            <a:xfrm>
              <a:off x="4269" y="369"/>
              <a:ext cx="1414" cy="363"/>
              <a:chOff x="4179" y="159"/>
              <a:chExt cx="1414" cy="363"/>
            </a:xfrm>
          </p:grpSpPr>
          <p:sp>
            <p:nvSpPr>
              <p:cNvPr id="162" name="Google Shape;162;p19"/>
              <p:cNvSpPr/>
              <p:nvPr/>
            </p:nvSpPr>
            <p:spPr>
              <a:xfrm>
                <a:off x="4241" y="341"/>
                <a:ext cx="182" cy="136"/>
              </a:xfrm>
              <a:prstGeom prst="rect">
                <a:avLst/>
              </a:prstGeom>
              <a:solidFill>
                <a:srgbClr val="FF33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eorgia"/>
                  <a:ea typeface="Georgia"/>
                  <a:cs typeface="Georgia"/>
                  <a:sym typeface="Georgia"/>
                </a:endParaRPr>
              </a:p>
            </p:txBody>
          </p:sp>
          <p:sp>
            <p:nvSpPr>
              <p:cNvPr id="163" name="Google Shape;163;p19"/>
              <p:cNvSpPr/>
              <p:nvPr/>
            </p:nvSpPr>
            <p:spPr>
              <a:xfrm>
                <a:off x="4604" y="341"/>
                <a:ext cx="182" cy="136"/>
              </a:xfrm>
              <a:prstGeom prst="rect">
                <a:avLst/>
              </a:prstGeom>
              <a:solidFill>
                <a:srgbClr val="FF33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eorgia"/>
                  <a:ea typeface="Georgia"/>
                  <a:cs typeface="Georgia"/>
                  <a:sym typeface="Georgia"/>
                </a:endParaRPr>
              </a:p>
            </p:txBody>
          </p:sp>
          <p:sp>
            <p:nvSpPr>
              <p:cNvPr id="164" name="Google Shape;164;p19"/>
              <p:cNvSpPr/>
              <p:nvPr/>
            </p:nvSpPr>
            <p:spPr>
              <a:xfrm>
                <a:off x="4967" y="341"/>
                <a:ext cx="182" cy="136"/>
              </a:xfrm>
              <a:prstGeom prst="rect">
                <a:avLst/>
              </a:prstGeom>
              <a:solidFill>
                <a:srgbClr val="CCFF33"/>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eorgia"/>
                  <a:ea typeface="Georgia"/>
                  <a:cs typeface="Georgia"/>
                  <a:sym typeface="Georgia"/>
                </a:endParaRPr>
              </a:p>
            </p:txBody>
          </p:sp>
          <p:sp>
            <p:nvSpPr>
              <p:cNvPr id="165" name="Google Shape;165;p19"/>
              <p:cNvSpPr/>
              <p:nvPr/>
            </p:nvSpPr>
            <p:spPr>
              <a:xfrm>
                <a:off x="5330" y="341"/>
                <a:ext cx="182" cy="136"/>
              </a:xfrm>
              <a:prstGeom prst="rect">
                <a:avLst/>
              </a:prstGeom>
              <a:solidFill>
                <a:srgbClr val="99CC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eorgia"/>
                  <a:ea typeface="Georgia"/>
                  <a:cs typeface="Georgia"/>
                  <a:sym typeface="Georgia"/>
                </a:endParaRPr>
              </a:p>
            </p:txBody>
          </p:sp>
          <p:sp>
            <p:nvSpPr>
              <p:cNvPr id="166" name="Google Shape;166;p19"/>
              <p:cNvSpPr txBox="1"/>
              <p:nvPr/>
            </p:nvSpPr>
            <p:spPr>
              <a:xfrm>
                <a:off x="4179" y="160"/>
                <a:ext cx="355" cy="1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CA" sz="1000" b="1" i="0" u="none" strike="noStrike" cap="none">
                    <a:solidFill>
                      <a:schemeClr val="dk1"/>
                    </a:solidFill>
                    <a:latin typeface="Georgia"/>
                    <a:ea typeface="Georgia"/>
                    <a:cs typeface="Georgia"/>
                    <a:sym typeface="Georgia"/>
                  </a:rPr>
                  <a:t>FORT</a:t>
                </a:r>
                <a:endParaRPr/>
              </a:p>
            </p:txBody>
          </p:sp>
          <p:sp>
            <p:nvSpPr>
              <p:cNvPr id="167" name="Google Shape;167;p19"/>
              <p:cNvSpPr txBox="1"/>
              <p:nvPr/>
            </p:nvSpPr>
            <p:spPr>
              <a:xfrm>
                <a:off x="5152" y="160"/>
                <a:ext cx="441" cy="1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CA" sz="1000" b="1" i="0" u="none" strike="noStrike" cap="none">
                    <a:solidFill>
                      <a:schemeClr val="dk1"/>
                    </a:solidFill>
                    <a:latin typeface="Georgia"/>
                    <a:ea typeface="Georgia"/>
                    <a:cs typeface="Georgia"/>
                    <a:sym typeface="Georgia"/>
                  </a:rPr>
                  <a:t>FAIBLE</a:t>
                </a:r>
                <a:endParaRPr/>
              </a:p>
            </p:txBody>
          </p:sp>
          <p:cxnSp>
            <p:nvCxnSpPr>
              <p:cNvPr id="168" name="Google Shape;168;p19"/>
              <p:cNvCxnSpPr/>
              <p:nvPr/>
            </p:nvCxnSpPr>
            <p:spPr>
              <a:xfrm rot="10800000">
                <a:off x="4559" y="250"/>
                <a:ext cx="499" cy="0"/>
              </a:xfrm>
              <a:prstGeom prst="straightConnector1">
                <a:avLst/>
              </a:prstGeom>
              <a:noFill/>
              <a:ln w="9525" cap="flat" cmpd="sng">
                <a:solidFill>
                  <a:schemeClr val="dk1"/>
                </a:solidFill>
                <a:prstDash val="solid"/>
                <a:round/>
                <a:headEnd type="none" w="med" len="med"/>
                <a:tailEnd type="triangle" w="med" len="med"/>
              </a:ln>
            </p:spPr>
          </p:cxnSp>
          <p:sp>
            <p:nvSpPr>
              <p:cNvPr id="169" name="Google Shape;169;p19"/>
              <p:cNvSpPr/>
              <p:nvPr/>
            </p:nvSpPr>
            <p:spPr>
              <a:xfrm>
                <a:off x="4196" y="159"/>
                <a:ext cx="1361" cy="363"/>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eorgia"/>
                  <a:ea typeface="Georgia"/>
                  <a:cs typeface="Georgia"/>
                  <a:sym typeface="Georgia"/>
                </a:endParaRPr>
              </a:p>
            </p:txBody>
          </p:sp>
        </p:grpSp>
      </p:grpSp>
      <p:graphicFrame>
        <p:nvGraphicFramePr>
          <p:cNvPr id="170" name="Google Shape;170;p19"/>
          <p:cNvGraphicFramePr/>
          <p:nvPr/>
        </p:nvGraphicFramePr>
        <p:xfrm>
          <a:off x="2208214" y="1484313"/>
          <a:ext cx="3000000" cy="3000000"/>
        </p:xfrm>
        <a:graphic>
          <a:graphicData uri="http://schemas.openxmlformats.org/drawingml/2006/table">
            <a:tbl>
              <a:tblPr>
                <a:noFill/>
                <a:tableStyleId>{57EFF990-36E9-4804-BD85-8B9D431B1C15}</a:tableStyleId>
              </a:tblPr>
              <a:tblGrid>
                <a:gridCol w="1500175">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tblGrid>
              <a:tr h="306375">
                <a:tc gridSpan="2">
                  <a:txBody>
                    <a:bodyPr/>
                    <a:lstStyle/>
                    <a:p>
                      <a:pPr marL="0" marR="0" lvl="0" indent="0" algn="ctr" rtl="0">
                        <a:lnSpc>
                          <a:spcPct val="100000"/>
                        </a:lnSpc>
                        <a:spcBef>
                          <a:spcPts val="0"/>
                        </a:spcBef>
                        <a:spcAft>
                          <a:spcPts val="0"/>
                        </a:spcAft>
                        <a:buClr>
                          <a:schemeClr val="dk1"/>
                        </a:buClr>
                        <a:buSzPts val="1200"/>
                        <a:buFont typeface="Arial"/>
                        <a:buNone/>
                      </a:pPr>
                      <a:r>
                        <a:rPr lang="en-CA" sz="1200" b="1" i="0" u="none" strike="noStrike" cap="none">
                          <a:solidFill>
                            <a:schemeClr val="dk1"/>
                          </a:solidFill>
                          <a:latin typeface="Georgia"/>
                          <a:ea typeface="Georgia"/>
                          <a:cs typeface="Georgia"/>
                          <a:sym typeface="Georgia"/>
                        </a:rPr>
                        <a:t>Tous les 100 ans en moyenne …</a:t>
                      </a:r>
                      <a:endParaRPr sz="1200" b="1" i="0" u="none" strike="noStrike" cap="none">
                        <a:solidFill>
                          <a:schemeClr val="dk1"/>
                        </a:solidFill>
                        <a:latin typeface="Georgia"/>
                        <a:ea typeface="Georgia"/>
                        <a:cs typeface="Georgia"/>
                        <a:sym typeface="Georgia"/>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6E6E6"/>
                    </a:solidFill>
                  </a:tcPr>
                </a:tc>
                <a:tc hMerge="1">
                  <a:txBody>
                    <a:bodyPr/>
                    <a:lstStyle/>
                    <a:p>
                      <a:endParaRPr lang="fr-FR"/>
                    </a:p>
                  </a:txBody>
                  <a:tcPr/>
                </a:tc>
                <a:extLst>
                  <a:ext uri="{0D108BD9-81ED-4DB2-BD59-A6C34878D82A}">
                    <a16:rowId xmlns:a16="http://schemas.microsoft.com/office/drawing/2014/main" val="10000"/>
                  </a:ext>
                </a:extLst>
              </a:tr>
              <a:tr h="306375">
                <a:tc>
                  <a:txBody>
                    <a:bodyPr/>
                    <a:lstStyle/>
                    <a:p>
                      <a:pPr marL="0" marR="0" lvl="0" indent="0" algn="ctr" rtl="0">
                        <a:lnSpc>
                          <a:spcPct val="100000"/>
                        </a:lnSpc>
                        <a:spcBef>
                          <a:spcPts val="0"/>
                        </a:spcBef>
                        <a:spcAft>
                          <a:spcPts val="0"/>
                        </a:spcAft>
                        <a:buClr>
                          <a:schemeClr val="dk1"/>
                        </a:buClr>
                        <a:buSzPts val="1400"/>
                        <a:buFont typeface="Arial"/>
                        <a:buNone/>
                      </a:pPr>
                      <a:r>
                        <a:rPr lang="en-CA" sz="1400" b="1" i="0" u="none" strike="noStrike" cap="none">
                          <a:solidFill>
                            <a:schemeClr val="dk1"/>
                          </a:solidFill>
                          <a:latin typeface="Georgia"/>
                          <a:ea typeface="Georgia"/>
                          <a:cs typeface="Georgia"/>
                          <a:sym typeface="Georgia"/>
                        </a:rPr>
                        <a:t>4 ≤ M &lt; 5</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en-CA" sz="1400" b="1" i="0" u="none" strike="noStrike" cap="none">
                          <a:solidFill>
                            <a:schemeClr val="dk1"/>
                          </a:solidFill>
                          <a:latin typeface="Georgia"/>
                          <a:ea typeface="Georgia"/>
                          <a:cs typeface="Georgia"/>
                          <a:sym typeface="Georgia"/>
                        </a:rPr>
                        <a:t>40 séismes</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304800">
                <a:tc>
                  <a:txBody>
                    <a:bodyPr/>
                    <a:lstStyle/>
                    <a:p>
                      <a:pPr marL="0" marR="0" lvl="0" indent="0" algn="ctr" rtl="0">
                        <a:lnSpc>
                          <a:spcPct val="100000"/>
                        </a:lnSpc>
                        <a:spcBef>
                          <a:spcPts val="0"/>
                        </a:spcBef>
                        <a:spcAft>
                          <a:spcPts val="0"/>
                        </a:spcAft>
                        <a:buClr>
                          <a:srgbClr val="595959"/>
                        </a:buClr>
                        <a:buSzPts val="1400"/>
                        <a:buFont typeface="Arial"/>
                        <a:buNone/>
                      </a:pPr>
                      <a:r>
                        <a:rPr lang="en-CA" sz="1400" b="1" i="0" u="none" strike="noStrike" cap="none">
                          <a:solidFill>
                            <a:srgbClr val="595959"/>
                          </a:solidFill>
                          <a:latin typeface="Georgia"/>
                          <a:ea typeface="Georgia"/>
                          <a:cs typeface="Georgia"/>
                          <a:sym typeface="Georgia"/>
                        </a:rPr>
                        <a:t>5 ≤ M &lt; 6</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CCCCC"/>
                    </a:solidFill>
                  </a:tcPr>
                </a:tc>
                <a:tc>
                  <a:txBody>
                    <a:bodyPr/>
                    <a:lstStyle/>
                    <a:p>
                      <a:pPr marL="0" marR="0" lvl="0" indent="0" algn="ctr" rtl="0">
                        <a:lnSpc>
                          <a:spcPct val="100000"/>
                        </a:lnSpc>
                        <a:spcBef>
                          <a:spcPts val="0"/>
                        </a:spcBef>
                        <a:spcAft>
                          <a:spcPts val="0"/>
                        </a:spcAft>
                        <a:buClr>
                          <a:srgbClr val="595959"/>
                        </a:buClr>
                        <a:buSzPts val="1400"/>
                        <a:buFont typeface="Arial"/>
                        <a:buNone/>
                      </a:pPr>
                      <a:r>
                        <a:rPr lang="en-CA" sz="1400" b="1" i="0" u="none" strike="noStrike" cap="none">
                          <a:solidFill>
                            <a:srgbClr val="595959"/>
                          </a:solidFill>
                          <a:latin typeface="Georgia"/>
                          <a:ea typeface="Georgia"/>
                          <a:cs typeface="Georgia"/>
                          <a:sym typeface="Georgia"/>
                        </a:rPr>
                        <a:t>4 </a:t>
                      </a:r>
                      <a:r>
                        <a:rPr lang="en-CA" sz="1400" b="1" i="0" u="none" strike="noStrike" cap="none">
                          <a:solidFill>
                            <a:schemeClr val="dk1"/>
                          </a:solidFill>
                          <a:latin typeface="Georgia"/>
                          <a:ea typeface="Georgia"/>
                          <a:cs typeface="Georgia"/>
                          <a:sym typeface="Georgia"/>
                        </a:rPr>
                        <a:t>séismes</a:t>
                      </a:r>
                      <a:endParaRPr sz="1400" b="1" i="0" u="none" strike="noStrike" cap="none">
                        <a:solidFill>
                          <a:srgbClr val="595959"/>
                        </a:solidFill>
                        <a:latin typeface="Georgia"/>
                        <a:ea typeface="Georgia"/>
                        <a:cs typeface="Georgia"/>
                        <a:sym typeface="Georgia"/>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CCCCC"/>
                    </a:solidFill>
                  </a:tcPr>
                </a:tc>
                <a:extLst>
                  <a:ext uri="{0D108BD9-81ED-4DB2-BD59-A6C34878D82A}">
                    <a16:rowId xmlns:a16="http://schemas.microsoft.com/office/drawing/2014/main" val="10002"/>
                  </a:ext>
                </a:extLst>
              </a:tr>
              <a:tr h="306375">
                <a:tc>
                  <a:txBody>
                    <a:bodyPr/>
                    <a:lstStyle/>
                    <a:p>
                      <a:pPr marL="0" marR="0" lvl="0" indent="0" algn="ctr" rtl="0">
                        <a:lnSpc>
                          <a:spcPct val="100000"/>
                        </a:lnSpc>
                        <a:spcBef>
                          <a:spcPts val="0"/>
                        </a:spcBef>
                        <a:spcAft>
                          <a:spcPts val="0"/>
                        </a:spcAft>
                        <a:buClr>
                          <a:schemeClr val="lt1"/>
                        </a:buClr>
                        <a:buSzPts val="1400"/>
                        <a:buFont typeface="Arial"/>
                        <a:buNone/>
                      </a:pPr>
                      <a:r>
                        <a:rPr lang="en-CA" sz="1400" b="1" i="0" u="none" strike="noStrike" cap="none">
                          <a:solidFill>
                            <a:schemeClr val="lt1"/>
                          </a:solidFill>
                          <a:latin typeface="Georgia"/>
                          <a:ea typeface="Georgia"/>
                          <a:cs typeface="Georgia"/>
                          <a:sym typeface="Georgia"/>
                        </a:rPr>
                        <a:t>M ≥ 6</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chemeClr val="lt1"/>
                        </a:buClr>
                        <a:buSzPts val="1400"/>
                        <a:buFont typeface="Arial"/>
                        <a:buNone/>
                      </a:pPr>
                      <a:r>
                        <a:rPr lang="en-CA" sz="1400" b="1" i="0" u="none" strike="noStrike" cap="none">
                          <a:solidFill>
                            <a:schemeClr val="lt1"/>
                          </a:solidFill>
                          <a:latin typeface="Georgia"/>
                          <a:ea typeface="Georgia"/>
                          <a:cs typeface="Georgia"/>
                          <a:sym typeface="Georgia"/>
                        </a:rPr>
                        <a:t>1 </a:t>
                      </a:r>
                      <a:r>
                        <a:rPr lang="en-CA" sz="1400" b="1" i="0" u="none" strike="noStrike" cap="none">
                          <a:solidFill>
                            <a:schemeClr val="dk1"/>
                          </a:solidFill>
                          <a:latin typeface="Georgia"/>
                          <a:ea typeface="Georgia"/>
                          <a:cs typeface="Georgia"/>
                          <a:sym typeface="Georgia"/>
                        </a:rPr>
                        <a:t>séisme</a:t>
                      </a:r>
                      <a:endParaRPr sz="1400" b="1" i="0" u="none" strike="noStrike" cap="none">
                        <a:solidFill>
                          <a:schemeClr val="lt1"/>
                        </a:solidFill>
                        <a:latin typeface="Georgia"/>
                        <a:ea typeface="Georgia"/>
                        <a:cs typeface="Georgia"/>
                        <a:sym typeface="Georgia"/>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0000"/>
                    </a:solidFill>
                  </a:tcPr>
                </a:tc>
                <a:extLst>
                  <a:ext uri="{0D108BD9-81ED-4DB2-BD59-A6C34878D82A}">
                    <a16:rowId xmlns:a16="http://schemas.microsoft.com/office/drawing/2014/main" val="10003"/>
                  </a:ext>
                </a:extLst>
              </a:tr>
            </a:tbl>
          </a:graphicData>
        </a:graphic>
      </p:graphicFrame>
      <p:sp>
        <p:nvSpPr>
          <p:cNvPr id="171" name="Google Shape;171;p19"/>
          <p:cNvSpPr/>
          <p:nvPr/>
        </p:nvSpPr>
        <p:spPr>
          <a:xfrm>
            <a:off x="4338812" y="907119"/>
            <a:ext cx="6264275" cy="52322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chemeClr val="lt1"/>
                </a:solidFill>
                <a:latin typeface="Georgia"/>
                <a:ea typeface="Georgia"/>
                <a:cs typeface="Georgia"/>
                <a:sym typeface="Georgia"/>
              </a:rPr>
              <a:t>Probabilité qu'un séisme ou tremblement de terre d'une certaine magnitude, puisse affecter une région durant une période donnée. </a:t>
            </a:r>
            <a:endParaRPr/>
          </a:p>
        </p:txBody>
      </p:sp>
      <p:sp>
        <p:nvSpPr>
          <p:cNvPr id="172" name="Google Shape;172;p19"/>
          <p:cNvSpPr/>
          <p:nvPr/>
        </p:nvSpPr>
        <p:spPr>
          <a:xfrm>
            <a:off x="9544625" y="5789063"/>
            <a:ext cx="1392300" cy="214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CA" sz="800" b="0" i="1" u="none" strike="noStrike" cap="none">
                <a:solidFill>
                  <a:schemeClr val="dk1"/>
                </a:solidFill>
                <a:latin typeface="Verdana"/>
                <a:ea typeface="Verdana"/>
                <a:cs typeface="Verdana"/>
                <a:sym typeface="Verdana"/>
              </a:rPr>
              <a:t>D’après Séisme Canada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500"/>
                                        <p:tgtEl>
                                          <p:spTgt spid="1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0"/>
                                        </p:tgtEl>
                                        <p:attrNameLst>
                                          <p:attrName>style.visibility</p:attrName>
                                        </p:attrNameLst>
                                      </p:cBhvr>
                                      <p:to>
                                        <p:strVal val="visible"/>
                                      </p:to>
                                    </p:set>
                                    <p:animEffect transition="in" filter="fade">
                                      <p:cBhvr>
                                        <p:cTn id="12" dur="5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0"/>
          <p:cNvSpPr txBox="1">
            <a:spLocks noGrp="1"/>
          </p:cNvSpPr>
          <p:nvPr>
            <p:ph type="title"/>
          </p:nvPr>
        </p:nvSpPr>
        <p:spPr>
          <a:xfrm>
            <a:off x="470555" y="519113"/>
            <a:ext cx="5554008" cy="8336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5D97"/>
              </a:buClr>
              <a:buSzPts val="2800"/>
              <a:buFont typeface="Arial Black"/>
              <a:buNone/>
            </a:pPr>
            <a:r>
              <a:rPr lang="en-CA"/>
              <a:t>Effets de site</a:t>
            </a:r>
            <a:endParaRPr/>
          </a:p>
        </p:txBody>
      </p:sp>
      <p:sp>
        <p:nvSpPr>
          <p:cNvPr id="178" name="Google Shape;178;p20"/>
          <p:cNvSpPr txBox="1">
            <a:spLocks noGrp="1"/>
          </p:cNvSpPr>
          <p:nvPr>
            <p:ph type="dt" idx="10"/>
          </p:nvPr>
        </p:nvSpPr>
        <p:spPr>
          <a:xfrm>
            <a:off x="0" y="0"/>
            <a:ext cx="0" cy="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179" name="Google Shape;179;p20" descr="figbloc.jpg"/>
          <p:cNvPicPr preferRelativeResize="0"/>
          <p:nvPr/>
        </p:nvPicPr>
        <p:blipFill rotWithShape="1">
          <a:blip r:embed="rId3">
            <a:alphaModFix/>
          </a:blip>
          <a:srcRect t="3876" r="3087" b="2755"/>
          <a:stretch/>
        </p:blipFill>
        <p:spPr>
          <a:xfrm>
            <a:off x="2897224" y="1444851"/>
            <a:ext cx="6943702" cy="4291475"/>
          </a:xfrm>
          <a:prstGeom prst="rect">
            <a:avLst/>
          </a:prstGeom>
          <a:noFill/>
          <a:ln>
            <a:noFill/>
          </a:ln>
        </p:spPr>
      </p:pic>
      <p:sp>
        <p:nvSpPr>
          <p:cNvPr id="180" name="Google Shape;180;p20"/>
          <p:cNvSpPr txBox="1"/>
          <p:nvPr/>
        </p:nvSpPr>
        <p:spPr>
          <a:xfrm>
            <a:off x="3491670" y="1008829"/>
            <a:ext cx="8207400" cy="3438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30000"/>
              </a:lnSpc>
              <a:spcBef>
                <a:spcPts val="0"/>
              </a:spcBef>
              <a:spcAft>
                <a:spcPts val="0"/>
              </a:spcAft>
              <a:buClr>
                <a:srgbClr val="000000"/>
              </a:buClr>
              <a:buSzPts val="1400"/>
              <a:buFont typeface="Arial"/>
              <a:buNone/>
            </a:pPr>
            <a:r>
              <a:rPr lang="en-CA" sz="1400" b="1" i="0" u="none" strike="noStrike" cap="none">
                <a:solidFill>
                  <a:schemeClr val="dk1"/>
                </a:solidFill>
                <a:latin typeface="Georgia"/>
                <a:ea typeface="Georgia"/>
                <a:cs typeface="Georgia"/>
                <a:sym typeface="Georgia"/>
              </a:rPr>
              <a:t>PROPAGATION D’ONDES SUR DE GRANDES DISTANCES</a:t>
            </a:r>
            <a:endParaRPr sz="1400" b="1" i="0" u="none" strike="noStrike" cap="none">
              <a:solidFill>
                <a:srgbClr val="FF3300"/>
              </a:solidFill>
              <a:latin typeface="Georgia"/>
              <a:ea typeface="Georgia"/>
              <a:cs typeface="Georgia"/>
              <a:sym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1"/>
          <p:cNvSpPr/>
          <p:nvPr/>
        </p:nvSpPr>
        <p:spPr>
          <a:xfrm>
            <a:off x="8616951" y="6237288"/>
            <a:ext cx="2028825" cy="2143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CA" sz="800" b="0" i="1" u="none" strike="noStrike" cap="none">
                <a:solidFill>
                  <a:schemeClr val="dk1"/>
                </a:solidFill>
                <a:latin typeface="Verdana"/>
                <a:ea typeface="Verdana"/>
                <a:cs typeface="Verdana"/>
                <a:sym typeface="Verdana"/>
              </a:rPr>
              <a:t>Source: Tinawi et al. (1988) et CGC</a:t>
            </a:r>
            <a:endParaRPr/>
          </a:p>
        </p:txBody>
      </p:sp>
      <p:pic>
        <p:nvPicPr>
          <p:cNvPr id="186" name="Google Shape;186;p21" descr="TownHall3"/>
          <p:cNvPicPr preferRelativeResize="0"/>
          <p:nvPr/>
        </p:nvPicPr>
        <p:blipFill rotWithShape="1">
          <a:blip r:embed="rId3">
            <a:alphaModFix/>
          </a:blip>
          <a:srcRect/>
          <a:stretch/>
        </p:blipFill>
        <p:spPr>
          <a:xfrm>
            <a:off x="1752601" y="1411288"/>
            <a:ext cx="2386013" cy="3465512"/>
          </a:xfrm>
          <a:prstGeom prst="rect">
            <a:avLst/>
          </a:prstGeom>
          <a:noFill/>
          <a:ln>
            <a:noFill/>
          </a:ln>
        </p:spPr>
      </p:pic>
      <p:pic>
        <p:nvPicPr>
          <p:cNvPr id="187" name="Google Shape;187;p21" descr="TownHall2"/>
          <p:cNvPicPr preferRelativeResize="0"/>
          <p:nvPr/>
        </p:nvPicPr>
        <p:blipFill rotWithShape="1">
          <a:blip r:embed="rId4">
            <a:alphaModFix/>
          </a:blip>
          <a:srcRect b="872"/>
          <a:stretch/>
        </p:blipFill>
        <p:spPr>
          <a:xfrm>
            <a:off x="2862525" y="1490099"/>
            <a:ext cx="3270001" cy="4338949"/>
          </a:xfrm>
          <a:prstGeom prst="rect">
            <a:avLst/>
          </a:prstGeom>
          <a:noFill/>
          <a:ln>
            <a:noFill/>
          </a:ln>
        </p:spPr>
      </p:pic>
      <p:pic>
        <p:nvPicPr>
          <p:cNvPr id="188" name="Google Shape;188;p21" descr="tn_1988SaguenayIsoseis_f"/>
          <p:cNvPicPr preferRelativeResize="0"/>
          <p:nvPr/>
        </p:nvPicPr>
        <p:blipFill rotWithShape="1">
          <a:blip r:embed="rId5">
            <a:alphaModFix/>
          </a:blip>
          <a:srcRect/>
          <a:stretch/>
        </p:blipFill>
        <p:spPr>
          <a:xfrm>
            <a:off x="6383338" y="1341438"/>
            <a:ext cx="4114800" cy="3587750"/>
          </a:xfrm>
          <a:prstGeom prst="rect">
            <a:avLst/>
          </a:prstGeom>
          <a:noFill/>
          <a:ln>
            <a:noFill/>
          </a:ln>
        </p:spPr>
      </p:pic>
      <p:sp>
        <p:nvSpPr>
          <p:cNvPr id="189" name="Google Shape;189;p21"/>
          <p:cNvSpPr txBox="1"/>
          <p:nvPr/>
        </p:nvSpPr>
        <p:spPr>
          <a:xfrm>
            <a:off x="6634332" y="5056187"/>
            <a:ext cx="3455988" cy="92075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30000"/>
              </a:lnSpc>
              <a:spcBef>
                <a:spcPts val="0"/>
              </a:spcBef>
              <a:spcAft>
                <a:spcPts val="0"/>
              </a:spcAft>
              <a:buClr>
                <a:srgbClr val="000000"/>
              </a:buClr>
              <a:buSzPts val="1400"/>
              <a:buFont typeface="Arial"/>
              <a:buNone/>
            </a:pPr>
            <a:r>
              <a:rPr lang="en-CA" sz="1400" b="0" i="0" u="none" strike="noStrike" cap="none">
                <a:solidFill>
                  <a:schemeClr val="dk1"/>
                </a:solidFill>
                <a:latin typeface="Georgia"/>
                <a:ea typeface="Georgia"/>
                <a:cs typeface="Georgia"/>
                <a:sym typeface="Georgia"/>
              </a:rPr>
              <a:t>Distance &gt; 300km de la source</a:t>
            </a:r>
            <a:endParaRPr/>
          </a:p>
          <a:p>
            <a:pPr marL="342900" marR="0" lvl="0" indent="-342900" algn="l" rtl="0">
              <a:lnSpc>
                <a:spcPct val="130000"/>
              </a:lnSpc>
              <a:spcBef>
                <a:spcPts val="0"/>
              </a:spcBef>
              <a:spcAft>
                <a:spcPts val="0"/>
              </a:spcAft>
              <a:buClr>
                <a:srgbClr val="000000"/>
              </a:buClr>
              <a:buSzPts val="1400"/>
              <a:buFont typeface="Arial"/>
              <a:buNone/>
            </a:pPr>
            <a:r>
              <a:rPr lang="en-CA" sz="1400" b="0" i="0" u="none" strike="noStrike" cap="none">
                <a:solidFill>
                  <a:schemeClr val="dk1"/>
                </a:solidFill>
                <a:latin typeface="Georgia"/>
                <a:ea typeface="Georgia"/>
                <a:cs typeface="Georgia"/>
                <a:sym typeface="Georgia"/>
              </a:rPr>
              <a:t>Couche d’argile de 17m sous le bâtiment</a:t>
            </a:r>
            <a:endParaRPr/>
          </a:p>
          <a:p>
            <a:pPr marL="342900" marR="0" lvl="0" indent="-342900" algn="l" rtl="0">
              <a:lnSpc>
                <a:spcPct val="130000"/>
              </a:lnSpc>
              <a:spcBef>
                <a:spcPts val="0"/>
              </a:spcBef>
              <a:spcAft>
                <a:spcPts val="0"/>
              </a:spcAft>
              <a:buClr>
                <a:srgbClr val="000000"/>
              </a:buClr>
              <a:buSzPts val="1400"/>
              <a:buFont typeface="Arial"/>
              <a:buNone/>
            </a:pPr>
            <a:r>
              <a:rPr lang="en-CA" sz="1400" b="0" i="0" u="none" strike="noStrike" cap="none">
                <a:solidFill>
                  <a:schemeClr val="dk1"/>
                </a:solidFill>
                <a:latin typeface="Georgia"/>
                <a:ea typeface="Georgia"/>
                <a:cs typeface="Georgia"/>
                <a:sym typeface="Georgia"/>
              </a:rPr>
              <a:t>Construction en mauvais état</a:t>
            </a:r>
            <a:endParaRPr sz="1400" b="1" i="0" u="none" strike="noStrike" cap="none">
              <a:solidFill>
                <a:srgbClr val="FF3300"/>
              </a:solidFill>
              <a:latin typeface="Georgia"/>
              <a:ea typeface="Georgia"/>
              <a:cs typeface="Georgia"/>
              <a:sym typeface="Georgia"/>
            </a:endParaRPr>
          </a:p>
        </p:txBody>
      </p:sp>
      <p:sp>
        <p:nvSpPr>
          <p:cNvPr id="190" name="Google Shape;190;p21"/>
          <p:cNvSpPr/>
          <p:nvPr/>
        </p:nvSpPr>
        <p:spPr>
          <a:xfrm>
            <a:off x="4583113" y="1557339"/>
            <a:ext cx="1460500" cy="644525"/>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en-CA" sz="1400" b="0" i="0" u="none" strike="noStrike" cap="none">
                <a:solidFill>
                  <a:schemeClr val="dk1"/>
                </a:solidFill>
                <a:latin typeface="Georgia"/>
                <a:ea typeface="Georgia"/>
                <a:cs typeface="Georgia"/>
                <a:sym typeface="Georgia"/>
              </a:rPr>
              <a:t>Hôtel de ville </a:t>
            </a:r>
            <a:endParaRPr/>
          </a:p>
          <a:p>
            <a:pPr marL="0" marR="0" lvl="0" indent="0" algn="ctr" rtl="0">
              <a:lnSpc>
                <a:spcPct val="130000"/>
              </a:lnSpc>
              <a:spcBef>
                <a:spcPts val="0"/>
              </a:spcBef>
              <a:spcAft>
                <a:spcPts val="0"/>
              </a:spcAft>
              <a:buClr>
                <a:srgbClr val="000000"/>
              </a:buClr>
              <a:buSzPts val="1400"/>
              <a:buFont typeface="Arial"/>
              <a:buNone/>
            </a:pPr>
            <a:r>
              <a:rPr lang="en-CA" sz="1400" b="0" i="0" u="none" strike="noStrike" cap="none">
                <a:solidFill>
                  <a:schemeClr val="dk1"/>
                </a:solidFill>
                <a:latin typeface="Georgia"/>
                <a:ea typeface="Georgia"/>
                <a:cs typeface="Georgia"/>
                <a:sym typeface="Georgia"/>
              </a:rPr>
              <a:t>de Montréal-Est</a:t>
            </a:r>
            <a:endParaRPr/>
          </a:p>
        </p:txBody>
      </p:sp>
      <p:sp>
        <p:nvSpPr>
          <p:cNvPr id="191" name="Google Shape;191;p21"/>
          <p:cNvSpPr txBox="1">
            <a:spLocks noGrp="1"/>
          </p:cNvSpPr>
          <p:nvPr>
            <p:ph type="title"/>
          </p:nvPr>
        </p:nvSpPr>
        <p:spPr>
          <a:xfrm>
            <a:off x="470555" y="519113"/>
            <a:ext cx="5554008" cy="8336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5D97"/>
              </a:buClr>
              <a:buSzPts val="2800"/>
              <a:buFont typeface="Arial Black"/>
              <a:buNone/>
            </a:pPr>
            <a:r>
              <a:rPr lang="en-CA"/>
              <a:t>Amplification des ondes par les dépôts récents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22" descr="Figure1"/>
          <p:cNvPicPr preferRelativeResize="0"/>
          <p:nvPr/>
        </p:nvPicPr>
        <p:blipFill rotWithShape="1">
          <a:blip r:embed="rId3">
            <a:alphaModFix/>
          </a:blip>
          <a:srcRect/>
          <a:stretch/>
        </p:blipFill>
        <p:spPr>
          <a:xfrm>
            <a:off x="1508675" y="1017700"/>
            <a:ext cx="6819745" cy="4822601"/>
          </a:xfrm>
          <a:prstGeom prst="rect">
            <a:avLst/>
          </a:prstGeom>
          <a:noFill/>
          <a:ln>
            <a:noFill/>
          </a:ln>
        </p:spPr>
      </p:pic>
      <p:pic>
        <p:nvPicPr>
          <p:cNvPr id="197" name="Google Shape;197;p22" descr="Figure 2"/>
          <p:cNvPicPr preferRelativeResize="0"/>
          <p:nvPr/>
        </p:nvPicPr>
        <p:blipFill rotWithShape="1">
          <a:blip r:embed="rId4">
            <a:alphaModFix/>
          </a:blip>
          <a:srcRect/>
          <a:stretch/>
        </p:blipFill>
        <p:spPr>
          <a:xfrm>
            <a:off x="5304300" y="1641350"/>
            <a:ext cx="5937248" cy="4198939"/>
          </a:xfrm>
          <a:prstGeom prst="rect">
            <a:avLst/>
          </a:prstGeom>
          <a:noFill/>
          <a:ln>
            <a:noFill/>
          </a:ln>
        </p:spPr>
      </p:pic>
      <p:sp>
        <p:nvSpPr>
          <p:cNvPr id="198" name="Google Shape;198;p22"/>
          <p:cNvSpPr txBox="1">
            <a:spLocks noGrp="1"/>
          </p:cNvSpPr>
          <p:nvPr>
            <p:ph type="title"/>
          </p:nvPr>
        </p:nvSpPr>
        <p:spPr>
          <a:xfrm>
            <a:off x="470555" y="519113"/>
            <a:ext cx="5554008" cy="8336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5D97"/>
              </a:buClr>
              <a:buSzPts val="2800"/>
              <a:buFont typeface="Arial Black"/>
              <a:buNone/>
            </a:pPr>
            <a:r>
              <a:rPr lang="en-CA"/>
              <a:t>Séismes récents et MMI</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500"/>
                                        <p:tgtEl>
                                          <p:spTgt spid="1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7"/>
                                        </p:tgtEl>
                                        <p:attrNameLst>
                                          <p:attrName>style.visibility</p:attrName>
                                        </p:attrNameLst>
                                      </p:cBhvr>
                                      <p:to>
                                        <p:strVal val="visible"/>
                                      </p:to>
                                    </p:set>
                                    <p:animEffect transition="in" filter="fade">
                                      <p:cBhvr>
                                        <p:cTn id="12"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3" descr="Frequency_4zonesJuly2010.jpg"/>
          <p:cNvPicPr preferRelativeResize="0"/>
          <p:nvPr/>
        </p:nvPicPr>
        <p:blipFill rotWithShape="1">
          <a:blip r:embed="rId3">
            <a:alphaModFix/>
          </a:blip>
          <a:srcRect/>
          <a:stretch/>
        </p:blipFill>
        <p:spPr>
          <a:xfrm>
            <a:off x="3244184" y="511932"/>
            <a:ext cx="7777164" cy="6010274"/>
          </a:xfrm>
          <a:prstGeom prst="rect">
            <a:avLst/>
          </a:prstGeom>
          <a:noFill/>
          <a:ln w="19050" cap="flat" cmpd="sng">
            <a:solidFill>
              <a:schemeClr val="dk1"/>
            </a:solidFill>
            <a:prstDash val="solid"/>
            <a:miter lim="800000"/>
            <a:headEnd type="none" w="sm" len="sm"/>
            <a:tailEnd type="none" w="sm" len="sm"/>
          </a:ln>
        </p:spPr>
      </p:pic>
      <p:grpSp>
        <p:nvGrpSpPr>
          <p:cNvPr id="204" name="Google Shape;204;p23"/>
          <p:cNvGrpSpPr/>
          <p:nvPr/>
        </p:nvGrpSpPr>
        <p:grpSpPr>
          <a:xfrm>
            <a:off x="3668748" y="973481"/>
            <a:ext cx="2447925" cy="2303463"/>
            <a:chOff x="179854" y="621090"/>
            <a:chExt cx="3635690" cy="3065463"/>
          </a:xfrm>
        </p:grpSpPr>
        <p:pic>
          <p:nvPicPr>
            <p:cNvPr id="205" name="Google Shape;205;p23" descr="Graphe Frequence-Amplification"/>
            <p:cNvPicPr preferRelativeResize="0"/>
            <p:nvPr/>
          </p:nvPicPr>
          <p:blipFill rotWithShape="1">
            <a:blip r:embed="rId4">
              <a:alphaModFix/>
            </a:blip>
            <a:srcRect/>
            <a:stretch/>
          </p:blipFill>
          <p:spPr>
            <a:xfrm>
              <a:off x="179854" y="621090"/>
              <a:ext cx="3635034" cy="3065463"/>
            </a:xfrm>
            <a:prstGeom prst="rect">
              <a:avLst/>
            </a:prstGeom>
            <a:noFill/>
            <a:ln w="19050" cap="flat" cmpd="sng">
              <a:solidFill>
                <a:schemeClr val="dk1"/>
              </a:solidFill>
              <a:prstDash val="solid"/>
              <a:miter lim="800000"/>
              <a:headEnd type="none" w="sm" len="sm"/>
              <a:tailEnd type="none" w="sm" len="sm"/>
            </a:ln>
          </p:spPr>
        </p:pic>
        <p:sp>
          <p:nvSpPr>
            <p:cNvPr id="206" name="Google Shape;206;p23"/>
            <p:cNvSpPr/>
            <p:nvPr/>
          </p:nvSpPr>
          <p:spPr>
            <a:xfrm>
              <a:off x="467503" y="1052072"/>
              <a:ext cx="3348041" cy="3612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CA" sz="1400" b="0" i="0" u="none" strike="noStrike" cap="none">
                  <a:solidFill>
                    <a:schemeClr val="lt1"/>
                  </a:solidFill>
                  <a:latin typeface="Arial"/>
                  <a:ea typeface="Arial"/>
                  <a:cs typeface="Arial"/>
                  <a:sym typeface="Arial"/>
                </a:rPr>
                <a:t>/</a:t>
              </a:r>
              <a:endParaRPr/>
            </a:p>
          </p:txBody>
        </p:sp>
      </p:grpSp>
      <p:grpSp>
        <p:nvGrpSpPr>
          <p:cNvPr id="207" name="Google Shape;207;p23"/>
          <p:cNvGrpSpPr/>
          <p:nvPr/>
        </p:nvGrpSpPr>
        <p:grpSpPr>
          <a:xfrm>
            <a:off x="9381470" y="1268413"/>
            <a:ext cx="2339975" cy="2160587"/>
            <a:chOff x="6659997" y="2636853"/>
            <a:chExt cx="3590938" cy="3115816"/>
          </a:xfrm>
        </p:grpSpPr>
        <p:pic>
          <p:nvPicPr>
            <p:cNvPr id="208" name="Google Shape;208;p23" descr="C:\My Documents\Montreal\BATIMENTS\Hotel de ville Montreal-Est\Comparaison hotel de ville.jpg"/>
            <p:cNvPicPr preferRelativeResize="0"/>
            <p:nvPr/>
          </p:nvPicPr>
          <p:blipFill rotWithShape="1">
            <a:blip r:embed="rId5">
              <a:alphaModFix/>
            </a:blip>
            <a:srcRect/>
            <a:stretch/>
          </p:blipFill>
          <p:spPr>
            <a:xfrm>
              <a:off x="6659997" y="2636853"/>
              <a:ext cx="3590938" cy="3115816"/>
            </a:xfrm>
            <a:prstGeom prst="rect">
              <a:avLst/>
            </a:prstGeom>
            <a:noFill/>
            <a:ln>
              <a:noFill/>
            </a:ln>
          </p:spPr>
        </p:pic>
        <p:pic>
          <p:nvPicPr>
            <p:cNvPr id="209" name="Google Shape;209;p23" descr="C:\My Documents\SH-Montreal-2001\REPORT&amp;BIBLIO\Report\Images\TownHall3.jpg"/>
            <p:cNvPicPr preferRelativeResize="0"/>
            <p:nvPr/>
          </p:nvPicPr>
          <p:blipFill rotWithShape="1">
            <a:blip r:embed="rId6">
              <a:alphaModFix/>
            </a:blip>
            <a:srcRect/>
            <a:stretch/>
          </p:blipFill>
          <p:spPr>
            <a:xfrm>
              <a:off x="7164288" y="2780928"/>
              <a:ext cx="951584" cy="1349731"/>
            </a:xfrm>
            <a:prstGeom prst="rect">
              <a:avLst/>
            </a:prstGeom>
            <a:noFill/>
            <a:ln>
              <a:noFill/>
            </a:ln>
          </p:spPr>
        </p:pic>
      </p:grpSp>
      <p:sp>
        <p:nvSpPr>
          <p:cNvPr id="210" name="Google Shape;210;p23"/>
          <p:cNvSpPr/>
          <p:nvPr/>
        </p:nvSpPr>
        <p:spPr>
          <a:xfrm>
            <a:off x="7391401" y="1773238"/>
            <a:ext cx="144463" cy="144462"/>
          </a:xfrm>
          <a:prstGeom prst="ellipse">
            <a:avLst/>
          </a:prstGeom>
          <a:noFill/>
          <a:ln w="28575"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211" name="Google Shape;211;p23"/>
          <p:cNvCxnSpPr>
            <a:stCxn id="210" idx="6"/>
            <a:endCxn id="208" idx="1"/>
          </p:cNvCxnSpPr>
          <p:nvPr/>
        </p:nvCxnSpPr>
        <p:spPr>
          <a:xfrm>
            <a:off x="7535864" y="1845469"/>
            <a:ext cx="1845600" cy="503100"/>
          </a:xfrm>
          <a:prstGeom prst="bentConnector3">
            <a:avLst>
              <a:gd name="adj1" fmla="val 50000"/>
            </a:avLst>
          </a:prstGeom>
          <a:noFill/>
          <a:ln w="31750" cap="flat" cmpd="sng">
            <a:solidFill>
              <a:srgbClr val="FFFF00"/>
            </a:solidFill>
            <a:prstDash val="solid"/>
            <a:miter lim="800000"/>
            <a:headEnd type="none" w="med" len="med"/>
            <a:tailEnd type="triangle" w="med" len="med"/>
          </a:ln>
        </p:spPr>
      </p:cxnSp>
      <p:sp>
        <p:nvSpPr>
          <p:cNvPr id="212" name="Google Shape;212;p23"/>
          <p:cNvSpPr txBox="1">
            <a:spLocks noGrp="1"/>
          </p:cNvSpPr>
          <p:nvPr>
            <p:ph type="title"/>
          </p:nvPr>
        </p:nvSpPr>
        <p:spPr>
          <a:xfrm>
            <a:off x="470555" y="519113"/>
            <a:ext cx="5554008" cy="8336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5D97"/>
              </a:buClr>
              <a:buSzPts val="2800"/>
              <a:buFont typeface="Arial Black"/>
              <a:buNone/>
            </a:pPr>
            <a:r>
              <a:rPr lang="en-CA"/>
              <a:t>Microzonage sismique (amplifications)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500"/>
                                        <p:tgtEl>
                                          <p:spTgt spid="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
                                        </p:tgtEl>
                                        <p:attrNameLst>
                                          <p:attrName>style.visibility</p:attrName>
                                        </p:attrNameLst>
                                      </p:cBhvr>
                                      <p:to>
                                        <p:strVal val="visible"/>
                                      </p:to>
                                    </p:set>
                                    <p:animEffect transition="in" filter="fade">
                                      <p:cBhvr>
                                        <p:cTn id="12" dur="500"/>
                                        <p:tgtEl>
                                          <p:spTgt spid="2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7"/>
                                        </p:tgtEl>
                                        <p:attrNameLst>
                                          <p:attrName>style.visibility</p:attrName>
                                        </p:attrNameLst>
                                      </p:cBhvr>
                                      <p:to>
                                        <p:strVal val="visible"/>
                                      </p:to>
                                    </p:set>
                                    <p:animEffect transition="in" filter="fade">
                                      <p:cBhvr>
                                        <p:cTn id="17"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24" descr="microzonage Hazcan"/>
          <p:cNvPicPr preferRelativeResize="0"/>
          <p:nvPr/>
        </p:nvPicPr>
        <p:blipFill rotWithShape="1">
          <a:blip r:embed="rId3">
            <a:alphaModFix/>
          </a:blip>
          <a:srcRect/>
          <a:stretch/>
        </p:blipFill>
        <p:spPr>
          <a:xfrm>
            <a:off x="2761035" y="975935"/>
            <a:ext cx="6922277" cy="4906125"/>
          </a:xfrm>
          <a:prstGeom prst="rect">
            <a:avLst/>
          </a:prstGeom>
          <a:noFill/>
          <a:ln>
            <a:noFill/>
          </a:ln>
        </p:spPr>
      </p:pic>
      <p:sp>
        <p:nvSpPr>
          <p:cNvPr id="218" name="Google Shape;218;p24"/>
          <p:cNvSpPr txBox="1">
            <a:spLocks noGrp="1"/>
          </p:cNvSpPr>
          <p:nvPr>
            <p:ph type="title"/>
          </p:nvPr>
        </p:nvSpPr>
        <p:spPr>
          <a:xfrm>
            <a:off x="470555" y="519113"/>
            <a:ext cx="5554008" cy="8336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5D97"/>
              </a:buClr>
              <a:buSzPts val="2800"/>
              <a:buFont typeface="Arial Black"/>
              <a:buNone/>
            </a:pPr>
            <a:r>
              <a:rPr lang="en-CA"/>
              <a:t>Microzonage sismique CNB</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25" descr="population totale par AD"/>
          <p:cNvPicPr preferRelativeResize="0"/>
          <p:nvPr/>
        </p:nvPicPr>
        <p:blipFill rotWithShape="1">
          <a:blip r:embed="rId3">
            <a:alphaModFix/>
          </a:blip>
          <a:srcRect/>
          <a:stretch/>
        </p:blipFill>
        <p:spPr>
          <a:xfrm>
            <a:off x="2924875" y="881125"/>
            <a:ext cx="7064401" cy="4982626"/>
          </a:xfrm>
          <a:prstGeom prst="rect">
            <a:avLst/>
          </a:prstGeom>
          <a:noFill/>
          <a:ln>
            <a:noFill/>
          </a:ln>
        </p:spPr>
      </p:pic>
      <p:pic>
        <p:nvPicPr>
          <p:cNvPr id="224" name="Google Shape;224;p25" descr="population nuit par ADIDU"/>
          <p:cNvPicPr preferRelativeResize="0"/>
          <p:nvPr/>
        </p:nvPicPr>
        <p:blipFill rotWithShape="1">
          <a:blip r:embed="rId4">
            <a:alphaModFix/>
          </a:blip>
          <a:srcRect/>
          <a:stretch/>
        </p:blipFill>
        <p:spPr>
          <a:xfrm>
            <a:off x="5890250" y="1398737"/>
            <a:ext cx="5129900" cy="3628725"/>
          </a:xfrm>
          <a:prstGeom prst="rect">
            <a:avLst/>
          </a:prstGeom>
          <a:noFill/>
          <a:ln>
            <a:noFill/>
          </a:ln>
        </p:spPr>
      </p:pic>
      <p:sp>
        <p:nvSpPr>
          <p:cNvPr id="225" name="Google Shape;225;p25"/>
          <p:cNvSpPr txBox="1">
            <a:spLocks noGrp="1"/>
          </p:cNvSpPr>
          <p:nvPr>
            <p:ph type="title"/>
          </p:nvPr>
        </p:nvSpPr>
        <p:spPr>
          <a:xfrm>
            <a:off x="470555" y="519113"/>
            <a:ext cx="5554008" cy="8336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5D97"/>
              </a:buClr>
              <a:buSzPts val="2800"/>
              <a:buFont typeface="Arial Black"/>
              <a:buNone/>
            </a:pPr>
            <a:r>
              <a:rPr lang="en-CA"/>
              <a:t>Densité de population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500"/>
                                        <p:tgtEl>
                                          <p:spTgt spid="2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4"/>
                                        </p:tgtEl>
                                        <p:attrNameLst>
                                          <p:attrName>style.visibility</p:attrName>
                                        </p:attrNameLst>
                                      </p:cBhvr>
                                      <p:to>
                                        <p:strVal val="visible"/>
                                      </p:to>
                                    </p:set>
                                    <p:animEffect transition="in" filter="fade">
                                      <p:cBhvr>
                                        <p:cTn id="12"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26" descr="Land-uses"/>
          <p:cNvPicPr preferRelativeResize="0"/>
          <p:nvPr/>
        </p:nvPicPr>
        <p:blipFill rotWithShape="1">
          <a:blip r:embed="rId3">
            <a:alphaModFix/>
          </a:blip>
          <a:srcRect l="7903" t="4120" r="25160" b="36542"/>
          <a:stretch/>
        </p:blipFill>
        <p:spPr>
          <a:xfrm>
            <a:off x="2194604" y="174471"/>
            <a:ext cx="8861425" cy="5656263"/>
          </a:xfrm>
          <a:prstGeom prst="rect">
            <a:avLst/>
          </a:prstGeom>
          <a:noFill/>
          <a:ln>
            <a:noFill/>
          </a:ln>
        </p:spPr>
      </p:pic>
      <p:sp>
        <p:nvSpPr>
          <p:cNvPr id="232" name="Google Shape;232;p26"/>
          <p:cNvSpPr txBox="1">
            <a:spLocks noGrp="1"/>
          </p:cNvSpPr>
          <p:nvPr>
            <p:ph type="title"/>
          </p:nvPr>
        </p:nvSpPr>
        <p:spPr>
          <a:xfrm>
            <a:off x="470555" y="519113"/>
            <a:ext cx="5554008" cy="8336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5D97"/>
              </a:buClr>
              <a:buSzPts val="2800"/>
              <a:buFont typeface="Arial Black"/>
              <a:buNone/>
            </a:pPr>
            <a:r>
              <a:rPr lang="en-CA"/>
              <a:t>Occupation du sol</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2"/>
          <p:cNvSpPr txBox="1">
            <a:spLocks noGrp="1"/>
          </p:cNvSpPr>
          <p:nvPr>
            <p:ph type="title"/>
          </p:nvPr>
        </p:nvSpPr>
        <p:spPr>
          <a:xfrm>
            <a:off x="932224" y="1620675"/>
            <a:ext cx="3908700" cy="898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Font typeface="Arial Black"/>
              <a:buNone/>
            </a:pPr>
            <a:r>
              <a:rPr lang="en-CA"/>
              <a:t>RÉCO-Québec</a:t>
            </a:r>
            <a:endParaRPr/>
          </a:p>
        </p:txBody>
      </p:sp>
      <p:sp>
        <p:nvSpPr>
          <p:cNvPr id="83" name="Google Shape;83;p2"/>
          <p:cNvSpPr txBox="1">
            <a:spLocks noGrp="1"/>
          </p:cNvSpPr>
          <p:nvPr>
            <p:ph type="body" idx="1"/>
          </p:nvPr>
        </p:nvSpPr>
        <p:spPr>
          <a:xfrm>
            <a:off x="550874" y="2434375"/>
            <a:ext cx="6357900" cy="1236900"/>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chemeClr val="lt1"/>
              </a:buClr>
              <a:buSzPts val="1400"/>
              <a:buNone/>
            </a:pPr>
            <a:r>
              <a:rPr lang="en-CA"/>
              <a:t> </a:t>
            </a:r>
            <a:r>
              <a:rPr lang="en-CA" sz="2300" b="1"/>
              <a:t>Réseau d’échanges en continuité des opérations (RECO-Québec) </a:t>
            </a:r>
            <a:r>
              <a:rPr lang="en-CA" sz="2300"/>
              <a:t>a pour mission de sensibiliser les organisations et leurs dirigeants à l’importance du maintien ou du rétablissement des opérations essentielles, tant dans le secteur privé que public, par l’application des meilleures pratiques en la matière.</a:t>
            </a:r>
            <a:endParaRPr sz="2300"/>
          </a:p>
        </p:txBody>
      </p:sp>
      <p:pic>
        <p:nvPicPr>
          <p:cNvPr id="84" name="Google Shape;84;p2"/>
          <p:cNvPicPr preferRelativeResize="0"/>
          <p:nvPr/>
        </p:nvPicPr>
        <p:blipFill rotWithShape="1">
          <a:blip r:embed="rId3">
            <a:alphaModFix/>
          </a:blip>
          <a:srcRect/>
          <a:stretch/>
        </p:blipFill>
        <p:spPr>
          <a:xfrm>
            <a:off x="7320558" y="2434372"/>
            <a:ext cx="4075900" cy="15574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27" descr="Carte Scénarios"/>
          <p:cNvPicPr preferRelativeResize="0"/>
          <p:nvPr/>
        </p:nvPicPr>
        <p:blipFill rotWithShape="1">
          <a:blip r:embed="rId3">
            <a:alphaModFix/>
          </a:blip>
          <a:srcRect/>
          <a:stretch/>
        </p:blipFill>
        <p:spPr>
          <a:xfrm>
            <a:off x="2008950" y="936625"/>
            <a:ext cx="7051466" cy="4984750"/>
          </a:xfrm>
          <a:prstGeom prst="rect">
            <a:avLst/>
          </a:prstGeom>
          <a:noFill/>
          <a:ln>
            <a:noFill/>
          </a:ln>
        </p:spPr>
      </p:pic>
      <p:pic>
        <p:nvPicPr>
          <p:cNvPr id="238" name="Google Shape;238;p27" descr="PGA without soil SP"/>
          <p:cNvPicPr preferRelativeResize="0"/>
          <p:nvPr/>
        </p:nvPicPr>
        <p:blipFill rotWithShape="1">
          <a:blip r:embed="rId4">
            <a:alphaModFix/>
          </a:blip>
          <a:srcRect/>
          <a:stretch/>
        </p:blipFill>
        <p:spPr>
          <a:xfrm>
            <a:off x="5122852" y="1658363"/>
            <a:ext cx="5762624" cy="4083050"/>
          </a:xfrm>
          <a:prstGeom prst="rect">
            <a:avLst/>
          </a:prstGeom>
          <a:noFill/>
          <a:ln>
            <a:noFill/>
          </a:ln>
        </p:spPr>
      </p:pic>
      <p:pic>
        <p:nvPicPr>
          <p:cNvPr id="239" name="Google Shape;239;p27" descr="PGA SC5"/>
          <p:cNvPicPr preferRelativeResize="0"/>
          <p:nvPr/>
        </p:nvPicPr>
        <p:blipFill rotWithShape="1">
          <a:blip r:embed="rId5">
            <a:alphaModFix/>
          </a:blip>
          <a:srcRect/>
          <a:stretch/>
        </p:blipFill>
        <p:spPr>
          <a:xfrm>
            <a:off x="1524001" y="1052513"/>
            <a:ext cx="5762625" cy="4083050"/>
          </a:xfrm>
          <a:prstGeom prst="rect">
            <a:avLst/>
          </a:prstGeom>
          <a:noFill/>
          <a:ln>
            <a:noFill/>
          </a:ln>
        </p:spPr>
      </p:pic>
      <p:sp>
        <p:nvSpPr>
          <p:cNvPr id="240" name="Google Shape;240;p27"/>
          <p:cNvSpPr txBox="1">
            <a:spLocks noGrp="1"/>
          </p:cNvSpPr>
          <p:nvPr>
            <p:ph type="title"/>
          </p:nvPr>
        </p:nvSpPr>
        <p:spPr>
          <a:xfrm>
            <a:off x="470554" y="519113"/>
            <a:ext cx="10602600" cy="833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5D97"/>
              </a:buClr>
              <a:buSzPts val="2800"/>
              <a:buFont typeface="Arial Black"/>
              <a:buNone/>
            </a:pPr>
            <a:r>
              <a:rPr lang="en-CA"/>
              <a:t>Scénarios sismiques déterministe et probabiliste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500"/>
                                        <p:tgtEl>
                                          <p:spTgt spid="2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8"/>
                                        </p:tgtEl>
                                        <p:attrNameLst>
                                          <p:attrName>style.visibility</p:attrName>
                                        </p:attrNameLst>
                                      </p:cBhvr>
                                      <p:to>
                                        <p:strVal val="visible"/>
                                      </p:to>
                                    </p:set>
                                    <p:animEffect transition="in" filter="fade">
                                      <p:cBhvr>
                                        <p:cTn id="12" dur="500"/>
                                        <p:tgtEl>
                                          <p:spTgt spid="2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9"/>
                                        </p:tgtEl>
                                        <p:attrNameLst>
                                          <p:attrName>style.visibility</p:attrName>
                                        </p:attrNameLst>
                                      </p:cBhvr>
                                      <p:to>
                                        <p:strVal val="visible"/>
                                      </p:to>
                                    </p:set>
                                    <p:animEffect transition="in" filter="fade">
                                      <p:cBhvr>
                                        <p:cTn id="17"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28" descr="damage all types SC6"/>
          <p:cNvPicPr preferRelativeResize="0"/>
          <p:nvPr/>
        </p:nvPicPr>
        <p:blipFill rotWithShape="1">
          <a:blip r:embed="rId3">
            <a:alphaModFix/>
          </a:blip>
          <a:srcRect/>
          <a:stretch/>
        </p:blipFill>
        <p:spPr>
          <a:xfrm>
            <a:off x="2054734" y="809103"/>
            <a:ext cx="7169165" cy="5066174"/>
          </a:xfrm>
          <a:prstGeom prst="rect">
            <a:avLst/>
          </a:prstGeom>
          <a:noFill/>
          <a:ln>
            <a:noFill/>
          </a:ln>
        </p:spPr>
      </p:pic>
      <p:sp>
        <p:nvSpPr>
          <p:cNvPr id="246" name="Google Shape;246;p28"/>
          <p:cNvSpPr txBox="1">
            <a:spLocks noGrp="1"/>
          </p:cNvSpPr>
          <p:nvPr>
            <p:ph type="title"/>
          </p:nvPr>
        </p:nvSpPr>
        <p:spPr>
          <a:xfrm>
            <a:off x="470555" y="519113"/>
            <a:ext cx="5554008" cy="8336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5D97"/>
              </a:buClr>
              <a:buSzPts val="2800"/>
              <a:buFont typeface="Arial Black"/>
              <a:buNone/>
            </a:pPr>
            <a:r>
              <a:rPr lang="en-CA"/>
              <a:t>Dommages aux bâtiments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29" descr="casualties_SC5_NT"/>
          <p:cNvPicPr preferRelativeResize="0"/>
          <p:nvPr/>
        </p:nvPicPr>
        <p:blipFill rotWithShape="1">
          <a:blip r:embed="rId3">
            <a:alphaModFix/>
          </a:blip>
          <a:srcRect/>
          <a:stretch/>
        </p:blipFill>
        <p:spPr>
          <a:xfrm>
            <a:off x="2574524" y="952560"/>
            <a:ext cx="6951014" cy="4914685"/>
          </a:xfrm>
          <a:prstGeom prst="rect">
            <a:avLst/>
          </a:prstGeom>
          <a:noFill/>
          <a:ln>
            <a:noFill/>
          </a:ln>
        </p:spPr>
      </p:pic>
      <p:sp>
        <p:nvSpPr>
          <p:cNvPr id="252" name="Google Shape;252;p29"/>
          <p:cNvSpPr txBox="1">
            <a:spLocks noGrp="1"/>
          </p:cNvSpPr>
          <p:nvPr>
            <p:ph type="title"/>
          </p:nvPr>
        </p:nvSpPr>
        <p:spPr>
          <a:xfrm>
            <a:off x="470555" y="519113"/>
            <a:ext cx="5554008" cy="8336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5D97"/>
              </a:buClr>
              <a:buSzPts val="2800"/>
              <a:buFont typeface="Arial Black"/>
              <a:buNone/>
            </a:pPr>
            <a:r>
              <a:rPr lang="en-CA"/>
              <a:t>Atteintes aux personnes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0"/>
          <p:cNvSpPr txBox="1">
            <a:spLocks noGrp="1"/>
          </p:cNvSpPr>
          <p:nvPr>
            <p:ph type="title"/>
          </p:nvPr>
        </p:nvSpPr>
        <p:spPr>
          <a:xfrm>
            <a:off x="470555" y="519113"/>
            <a:ext cx="5554008" cy="8336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5D97"/>
              </a:buClr>
              <a:buSzPts val="2800"/>
              <a:buFont typeface="Arial Black"/>
              <a:buNone/>
            </a:pPr>
            <a:r>
              <a:rPr lang="en-CA"/>
              <a:t>Projet d’alerte sismique (early warning system)</a:t>
            </a:r>
            <a:endParaRPr/>
          </a:p>
        </p:txBody>
      </p:sp>
      <p:sp>
        <p:nvSpPr>
          <p:cNvPr id="258" name="Google Shape;258;p30"/>
          <p:cNvSpPr txBox="1">
            <a:spLocks noGrp="1"/>
          </p:cNvSpPr>
          <p:nvPr>
            <p:ph type="body" idx="1"/>
          </p:nvPr>
        </p:nvSpPr>
        <p:spPr>
          <a:xfrm>
            <a:off x="470555" y="1622381"/>
            <a:ext cx="5554663" cy="409799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600"/>
              <a:buFont typeface="Arial"/>
              <a:buNone/>
            </a:pPr>
            <a:r>
              <a:rPr lang="en-CA"/>
              <a:t>Ressources naturelles Canada</a:t>
            </a:r>
            <a:endParaRPr/>
          </a:p>
          <a:p>
            <a:pPr marL="457200" marR="0" lvl="0" indent="-228600" algn="l" rtl="0">
              <a:lnSpc>
                <a:spcPct val="90000"/>
              </a:lnSpc>
              <a:spcBef>
                <a:spcPts val="1000"/>
              </a:spcBef>
              <a:spcAft>
                <a:spcPts val="0"/>
              </a:spcAft>
              <a:buClr>
                <a:schemeClr val="dk1"/>
              </a:buClr>
              <a:buSzPts val="1600"/>
              <a:buFont typeface="Arial"/>
              <a:buNone/>
            </a:pPr>
            <a:r>
              <a:rPr lang="en-CA"/>
              <a:t>Système opérationnel en 2024</a:t>
            </a:r>
            <a:endParaRPr/>
          </a:p>
          <a:p>
            <a:pPr marL="457200" marR="0" lvl="0" indent="-228600" algn="l" rtl="0">
              <a:lnSpc>
                <a:spcPct val="90000"/>
              </a:lnSpc>
              <a:spcBef>
                <a:spcPts val="1000"/>
              </a:spcBef>
              <a:spcAft>
                <a:spcPts val="0"/>
              </a:spcAft>
              <a:buClr>
                <a:schemeClr val="dk1"/>
              </a:buClr>
              <a:buSzPts val="1600"/>
              <a:buFont typeface="Arial"/>
              <a:buNone/>
            </a:pPr>
            <a:r>
              <a:rPr lang="en-CA"/>
              <a:t>Intégration avec le réseau USA</a:t>
            </a:r>
            <a:endParaRPr/>
          </a:p>
          <a:p>
            <a:pPr marL="457200" marR="0" lvl="0" indent="-228600" algn="l" rtl="0">
              <a:lnSpc>
                <a:spcPct val="90000"/>
              </a:lnSpc>
              <a:spcBef>
                <a:spcPts val="1000"/>
              </a:spcBef>
              <a:spcAft>
                <a:spcPts val="0"/>
              </a:spcAft>
              <a:buClr>
                <a:schemeClr val="dk1"/>
              </a:buClr>
              <a:buSzPts val="1600"/>
              <a:buFont typeface="Arial"/>
              <a:buNone/>
            </a:pPr>
            <a:r>
              <a:rPr lang="en-CA"/>
              <a:t>Principe :</a:t>
            </a:r>
            <a:endParaRPr/>
          </a:p>
          <a:p>
            <a:pPr marL="914400" lvl="1" indent="-228600" algn="l" rtl="0">
              <a:lnSpc>
                <a:spcPct val="90000"/>
              </a:lnSpc>
              <a:spcBef>
                <a:spcPts val="500"/>
              </a:spcBef>
              <a:spcAft>
                <a:spcPts val="0"/>
              </a:spcAft>
              <a:buSzPts val="1600"/>
              <a:buNone/>
            </a:pPr>
            <a:r>
              <a:rPr lang="en-CA"/>
              <a:t>Ondes sismiques ont différentes vitesses de propagation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1"/>
          <p:cNvSpPr txBox="1">
            <a:spLocks noGrp="1"/>
          </p:cNvSpPr>
          <p:nvPr>
            <p:ph type="title"/>
          </p:nvPr>
        </p:nvSpPr>
        <p:spPr>
          <a:xfrm>
            <a:off x="470555" y="519113"/>
            <a:ext cx="5554008" cy="8336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5D97"/>
              </a:buClr>
              <a:buSzPts val="2800"/>
              <a:buFont typeface="Arial Black"/>
              <a:buNone/>
            </a:pPr>
            <a:r>
              <a:rPr lang="en-CA"/>
              <a:t>Ondes de compression</a:t>
            </a:r>
            <a:endParaRPr/>
          </a:p>
        </p:txBody>
      </p:sp>
      <p:sp>
        <p:nvSpPr>
          <p:cNvPr id="264" name="Google Shape;264;p31"/>
          <p:cNvSpPr txBox="1">
            <a:spLocks noGrp="1"/>
          </p:cNvSpPr>
          <p:nvPr>
            <p:ph type="body" idx="1"/>
          </p:nvPr>
        </p:nvSpPr>
        <p:spPr>
          <a:xfrm>
            <a:off x="470555" y="1622381"/>
            <a:ext cx="5554663" cy="4097991"/>
          </a:xfrm>
          <a:prstGeom prst="rect">
            <a:avLst/>
          </a:prstGeom>
          <a:noFill/>
          <a:ln>
            <a:noFill/>
          </a:ln>
        </p:spPr>
        <p:txBody>
          <a:bodyPr spcFirstLastPara="1" wrap="square" lIns="91425" tIns="45700" rIns="91425" bIns="45700" anchor="t" anchorCtr="0">
            <a:noAutofit/>
          </a:bodyPr>
          <a:lstStyle/>
          <a:p>
            <a:pPr marL="914400" lvl="1" indent="-228600" algn="l" rtl="0">
              <a:lnSpc>
                <a:spcPct val="90000"/>
              </a:lnSpc>
              <a:spcBef>
                <a:spcPts val="500"/>
              </a:spcBef>
              <a:spcAft>
                <a:spcPts val="0"/>
              </a:spcAft>
              <a:buSzPts val="1600"/>
              <a:buNone/>
            </a:pPr>
            <a:r>
              <a:rPr lang="en-CA"/>
              <a:t>Causent peu de dommages</a:t>
            </a:r>
            <a:endParaRPr/>
          </a:p>
          <a:p>
            <a:pPr marL="914400" lvl="1" indent="-228600" algn="l" rtl="0">
              <a:lnSpc>
                <a:spcPct val="90000"/>
              </a:lnSpc>
              <a:spcBef>
                <a:spcPts val="500"/>
              </a:spcBef>
              <a:spcAft>
                <a:spcPts val="0"/>
              </a:spcAft>
              <a:buSzPts val="1600"/>
              <a:buNone/>
            </a:pPr>
            <a:r>
              <a:rPr lang="en-CA"/>
              <a:t>~ 6 Km/s </a:t>
            </a:r>
            <a:endParaRPr/>
          </a:p>
        </p:txBody>
      </p:sp>
      <p:pic>
        <p:nvPicPr>
          <p:cNvPr id="265" name="Google Shape;265;p31" descr="Diagram showing spring stretched out horizontally, with compression and dilation occurring along the length of the spring"/>
          <p:cNvPicPr preferRelativeResize="0"/>
          <p:nvPr/>
        </p:nvPicPr>
        <p:blipFill rotWithShape="1">
          <a:blip r:embed="rId3">
            <a:alphaModFix/>
          </a:blip>
          <a:srcRect/>
          <a:stretch/>
        </p:blipFill>
        <p:spPr>
          <a:xfrm>
            <a:off x="6566949" y="1352785"/>
            <a:ext cx="3324225" cy="38385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2"/>
          <p:cNvSpPr txBox="1">
            <a:spLocks noGrp="1"/>
          </p:cNvSpPr>
          <p:nvPr>
            <p:ph type="title"/>
          </p:nvPr>
        </p:nvSpPr>
        <p:spPr>
          <a:xfrm>
            <a:off x="470555" y="519113"/>
            <a:ext cx="5554008" cy="8336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5D97"/>
              </a:buClr>
              <a:buSzPts val="2800"/>
              <a:buFont typeface="Arial Black"/>
              <a:buNone/>
            </a:pPr>
            <a:r>
              <a:rPr lang="en-CA"/>
              <a:t>Ondes de cisaillement</a:t>
            </a:r>
            <a:endParaRPr/>
          </a:p>
        </p:txBody>
      </p:sp>
      <p:sp>
        <p:nvSpPr>
          <p:cNvPr id="271" name="Google Shape;271;p32"/>
          <p:cNvSpPr txBox="1">
            <a:spLocks noGrp="1"/>
          </p:cNvSpPr>
          <p:nvPr>
            <p:ph type="body" idx="1"/>
          </p:nvPr>
        </p:nvSpPr>
        <p:spPr>
          <a:xfrm>
            <a:off x="470555" y="1622381"/>
            <a:ext cx="5554663" cy="4097991"/>
          </a:xfrm>
          <a:prstGeom prst="rect">
            <a:avLst/>
          </a:prstGeom>
          <a:noFill/>
          <a:ln>
            <a:noFill/>
          </a:ln>
        </p:spPr>
        <p:txBody>
          <a:bodyPr spcFirstLastPara="1" wrap="square" lIns="91425" tIns="45700" rIns="91425" bIns="45700" anchor="t" anchorCtr="0">
            <a:noAutofit/>
          </a:bodyPr>
          <a:lstStyle/>
          <a:p>
            <a:pPr marL="914400" lvl="1" indent="-228600" algn="l" rtl="0">
              <a:lnSpc>
                <a:spcPct val="90000"/>
              </a:lnSpc>
              <a:spcBef>
                <a:spcPts val="500"/>
              </a:spcBef>
              <a:spcAft>
                <a:spcPts val="0"/>
              </a:spcAft>
              <a:buSzPts val="1600"/>
              <a:buNone/>
            </a:pPr>
            <a:r>
              <a:rPr lang="en-CA"/>
              <a:t>Source des dommages</a:t>
            </a:r>
            <a:endParaRPr/>
          </a:p>
          <a:p>
            <a:pPr marL="914400" lvl="1" indent="-228600" algn="l" rtl="0">
              <a:lnSpc>
                <a:spcPct val="90000"/>
              </a:lnSpc>
              <a:spcBef>
                <a:spcPts val="500"/>
              </a:spcBef>
              <a:spcAft>
                <a:spcPts val="0"/>
              </a:spcAft>
              <a:buSzPts val="1600"/>
              <a:buNone/>
            </a:pPr>
            <a:r>
              <a:rPr lang="en-CA"/>
              <a:t>~ 3 km/s</a:t>
            </a:r>
            <a:endParaRPr/>
          </a:p>
          <a:p>
            <a:pPr marL="914400" lvl="1" indent="-228600" algn="l" rtl="0">
              <a:lnSpc>
                <a:spcPct val="90000"/>
              </a:lnSpc>
              <a:spcBef>
                <a:spcPts val="500"/>
              </a:spcBef>
              <a:spcAft>
                <a:spcPts val="0"/>
              </a:spcAft>
              <a:buSzPts val="1600"/>
              <a:buNone/>
            </a:pPr>
            <a:r>
              <a:rPr lang="en-CA"/>
              <a:t>Alerte (e.g. 60 km = 20s)</a:t>
            </a:r>
            <a:endParaRPr/>
          </a:p>
          <a:p>
            <a:pPr marL="457200" lvl="1" indent="0" algn="l" rtl="0">
              <a:lnSpc>
                <a:spcPct val="90000"/>
              </a:lnSpc>
              <a:spcBef>
                <a:spcPts val="500"/>
              </a:spcBef>
              <a:spcAft>
                <a:spcPts val="0"/>
              </a:spcAft>
              <a:buSzPts val="1600"/>
              <a:buFont typeface="Arial"/>
              <a:buNone/>
            </a:pPr>
            <a:endParaRPr/>
          </a:p>
        </p:txBody>
      </p:sp>
      <p:pic>
        <p:nvPicPr>
          <p:cNvPr id="272" name="Google Shape;272;p32" descr="Diagram showing spring stretched out horizontally and being shaken up and down at one end, forming an s-like shape."/>
          <p:cNvPicPr preferRelativeResize="0"/>
          <p:nvPr/>
        </p:nvPicPr>
        <p:blipFill rotWithShape="1">
          <a:blip r:embed="rId3">
            <a:alphaModFix/>
          </a:blip>
          <a:srcRect/>
          <a:stretch/>
        </p:blipFill>
        <p:spPr>
          <a:xfrm>
            <a:off x="7574934" y="1298575"/>
            <a:ext cx="3276600" cy="3971925"/>
          </a:xfrm>
          <a:prstGeom prst="rect">
            <a:avLst/>
          </a:prstGeom>
          <a:noFill/>
          <a:ln>
            <a:noFill/>
          </a:ln>
        </p:spPr>
      </p:pic>
      <p:pic>
        <p:nvPicPr>
          <p:cNvPr id="273" name="Google Shape;273;p32"/>
          <p:cNvPicPr preferRelativeResize="0"/>
          <p:nvPr/>
        </p:nvPicPr>
        <p:blipFill rotWithShape="1">
          <a:blip r:embed="rId4">
            <a:alphaModFix/>
          </a:blip>
          <a:srcRect/>
          <a:stretch/>
        </p:blipFill>
        <p:spPr>
          <a:xfrm>
            <a:off x="1532423" y="2710472"/>
            <a:ext cx="5267325" cy="3009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3"/>
          <p:cNvSpPr txBox="1">
            <a:spLocks noGrp="1"/>
          </p:cNvSpPr>
          <p:nvPr>
            <p:ph type="title"/>
          </p:nvPr>
        </p:nvSpPr>
        <p:spPr>
          <a:xfrm>
            <a:off x="470555" y="519113"/>
            <a:ext cx="5554008" cy="8336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5D97"/>
              </a:buClr>
              <a:buSzPts val="2800"/>
              <a:buFont typeface="Arial Black"/>
              <a:buNone/>
            </a:pPr>
            <a:r>
              <a:rPr lang="en-CA"/>
              <a:t>Mitigation des risques</a:t>
            </a:r>
            <a:endParaRPr/>
          </a:p>
        </p:txBody>
      </p:sp>
      <p:sp>
        <p:nvSpPr>
          <p:cNvPr id="279" name="Google Shape;279;p33"/>
          <p:cNvSpPr txBox="1">
            <a:spLocks noGrp="1"/>
          </p:cNvSpPr>
          <p:nvPr>
            <p:ph type="body" idx="1"/>
          </p:nvPr>
        </p:nvSpPr>
        <p:spPr>
          <a:xfrm>
            <a:off x="470555" y="1622381"/>
            <a:ext cx="5554663" cy="409799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600"/>
              <a:buFont typeface="Arial"/>
              <a:buNone/>
            </a:pPr>
            <a:r>
              <a:rPr lang="en-CA"/>
              <a:t>Exemples : </a:t>
            </a:r>
            <a:endParaRPr/>
          </a:p>
          <a:p>
            <a:pPr marL="914400" lvl="1" indent="-228600" algn="l" rtl="0">
              <a:lnSpc>
                <a:spcPct val="90000"/>
              </a:lnSpc>
              <a:spcBef>
                <a:spcPts val="500"/>
              </a:spcBef>
              <a:spcAft>
                <a:spcPts val="0"/>
              </a:spcAft>
              <a:buSzPts val="1600"/>
              <a:buNone/>
            </a:pPr>
            <a:r>
              <a:rPr lang="en-CA"/>
              <a:t>Fermeture préventive des valves de gaz</a:t>
            </a:r>
            <a:endParaRPr/>
          </a:p>
          <a:p>
            <a:pPr marL="914400" lvl="1" indent="-228600" algn="l" rtl="0">
              <a:lnSpc>
                <a:spcPct val="90000"/>
              </a:lnSpc>
              <a:spcBef>
                <a:spcPts val="500"/>
              </a:spcBef>
              <a:spcAft>
                <a:spcPts val="0"/>
              </a:spcAft>
              <a:buSzPts val="1600"/>
              <a:buNone/>
            </a:pPr>
            <a:r>
              <a:rPr lang="en-CA"/>
              <a:t>Arrêt des trains</a:t>
            </a:r>
            <a:endParaRPr/>
          </a:p>
          <a:p>
            <a:pPr marL="914400" lvl="1" indent="-228600" algn="l" rtl="0">
              <a:lnSpc>
                <a:spcPct val="90000"/>
              </a:lnSpc>
              <a:spcBef>
                <a:spcPts val="500"/>
              </a:spcBef>
              <a:spcAft>
                <a:spcPts val="0"/>
              </a:spcAft>
              <a:buSzPts val="1600"/>
              <a:buNone/>
            </a:pPr>
            <a:r>
              <a:rPr lang="en-CA"/>
              <a:t>Ouverture des portes des casernes de pompiers</a:t>
            </a:r>
            <a:endParaRPr/>
          </a:p>
          <a:p>
            <a:pPr marL="914400" lvl="1" indent="-228600" algn="l" rtl="0">
              <a:lnSpc>
                <a:spcPct val="90000"/>
              </a:lnSpc>
              <a:spcBef>
                <a:spcPts val="500"/>
              </a:spcBef>
              <a:spcAft>
                <a:spcPts val="0"/>
              </a:spcAft>
              <a:buSzPts val="1600"/>
              <a:buNone/>
            </a:pPr>
            <a:r>
              <a:rPr lang="en-CA"/>
              <a:t>Arrêt et ouverture des portes des ascenseurs</a:t>
            </a:r>
            <a:endParaRPr/>
          </a:p>
          <a:p>
            <a:pPr marL="914400" lvl="1" indent="-228600" algn="l" rtl="0">
              <a:lnSpc>
                <a:spcPct val="90000"/>
              </a:lnSpc>
              <a:spcBef>
                <a:spcPts val="500"/>
              </a:spcBef>
              <a:spcAft>
                <a:spcPts val="0"/>
              </a:spcAft>
              <a:buSzPts val="1600"/>
              <a:buNone/>
            </a:pPr>
            <a:r>
              <a:rPr lang="en-CA"/>
              <a:t>Communication à la population (Réseau 5G)</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9d2a803e7b_0_6"/>
          <p:cNvSpPr txBox="1">
            <a:spLocks noGrp="1"/>
          </p:cNvSpPr>
          <p:nvPr>
            <p:ph type="title"/>
          </p:nvPr>
        </p:nvSpPr>
        <p:spPr>
          <a:xfrm>
            <a:off x="470555" y="519113"/>
            <a:ext cx="5553900" cy="83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Conclusion</a:t>
            </a:r>
            <a:endParaRPr/>
          </a:p>
        </p:txBody>
      </p:sp>
      <p:sp>
        <p:nvSpPr>
          <p:cNvPr id="285" name="Google Shape;285;g9d2a803e7b_0_6"/>
          <p:cNvSpPr txBox="1">
            <a:spLocks noGrp="1"/>
          </p:cNvSpPr>
          <p:nvPr>
            <p:ph type="body" idx="1"/>
          </p:nvPr>
        </p:nvSpPr>
        <p:spPr>
          <a:xfrm>
            <a:off x="470551" y="1622375"/>
            <a:ext cx="10690500" cy="4098000"/>
          </a:xfrm>
          <a:prstGeom prst="rect">
            <a:avLst/>
          </a:prstGeom>
        </p:spPr>
        <p:txBody>
          <a:bodyPr spcFirstLastPara="1" wrap="square" lIns="91425" tIns="45700" rIns="91425" bIns="45700" anchor="t" anchorCtr="0">
            <a:noAutofit/>
          </a:bodyPr>
          <a:lstStyle/>
          <a:p>
            <a:pPr marL="0" lvl="0" indent="0" algn="l" rtl="0">
              <a:lnSpc>
                <a:spcPct val="115000"/>
              </a:lnSpc>
              <a:spcBef>
                <a:spcPts val="800"/>
              </a:spcBef>
              <a:spcAft>
                <a:spcPts val="0"/>
              </a:spcAft>
              <a:buClr>
                <a:schemeClr val="dk1"/>
              </a:buClr>
              <a:buSzPts val="1100"/>
              <a:buFont typeface="Arial"/>
              <a:buNone/>
            </a:pPr>
            <a:r>
              <a:rPr lang="en-CA" sz="2400"/>
              <a:t>•Risques sismiques sont réels</a:t>
            </a:r>
            <a:endParaRPr sz="2400"/>
          </a:p>
          <a:p>
            <a:pPr marL="0" lvl="0" indent="0" algn="l" rtl="0">
              <a:lnSpc>
                <a:spcPct val="115000"/>
              </a:lnSpc>
              <a:spcBef>
                <a:spcPts val="800"/>
              </a:spcBef>
              <a:spcAft>
                <a:spcPts val="0"/>
              </a:spcAft>
              <a:buClr>
                <a:schemeClr val="dk1"/>
              </a:buClr>
              <a:buSzPts val="1100"/>
              <a:buFont typeface="Arial"/>
              <a:buNone/>
            </a:pPr>
            <a:r>
              <a:rPr lang="en-CA" sz="2400"/>
              <a:t>•Impact majeur sur les infrastructures et les activités économiques</a:t>
            </a:r>
            <a:endParaRPr sz="2400"/>
          </a:p>
          <a:p>
            <a:pPr marL="0" lvl="0" indent="0" algn="l" rtl="0">
              <a:lnSpc>
                <a:spcPct val="115000"/>
              </a:lnSpc>
              <a:spcBef>
                <a:spcPts val="800"/>
              </a:spcBef>
              <a:spcAft>
                <a:spcPts val="0"/>
              </a:spcAft>
              <a:buClr>
                <a:schemeClr val="dk1"/>
              </a:buClr>
              <a:buSzPts val="1100"/>
              <a:buFont typeface="Arial"/>
              <a:buNone/>
            </a:pPr>
            <a:r>
              <a:rPr lang="en-CA" sz="2400"/>
              <a:t>•Analyse des risques</a:t>
            </a:r>
            <a:endParaRPr sz="2400"/>
          </a:p>
          <a:p>
            <a:pPr marL="0" lvl="0" indent="457200" algn="l" rtl="0">
              <a:lnSpc>
                <a:spcPct val="115000"/>
              </a:lnSpc>
              <a:spcBef>
                <a:spcPts val="700"/>
              </a:spcBef>
              <a:spcAft>
                <a:spcPts val="0"/>
              </a:spcAft>
              <a:buClr>
                <a:schemeClr val="dk1"/>
              </a:buClr>
              <a:buSzPts val="1100"/>
              <a:buFont typeface="Arial"/>
              <a:buNone/>
            </a:pPr>
            <a:r>
              <a:rPr lang="en-CA" sz="2000"/>
              <a:t>– Développement de plans de mitigation</a:t>
            </a:r>
            <a:endParaRPr sz="2000"/>
          </a:p>
          <a:p>
            <a:pPr marL="1371600" lvl="0" indent="-330200" algn="l" rtl="0">
              <a:lnSpc>
                <a:spcPct val="115000"/>
              </a:lnSpc>
              <a:spcBef>
                <a:spcPts val="600"/>
              </a:spcBef>
              <a:spcAft>
                <a:spcPts val="0"/>
              </a:spcAft>
              <a:buSzPts val="1600"/>
              <a:buChar char="●"/>
            </a:pPr>
            <a:r>
              <a:rPr lang="en-CA"/>
              <a:t>Renforcement des structures critiques vulnérables</a:t>
            </a:r>
            <a:endParaRPr/>
          </a:p>
          <a:p>
            <a:pPr marL="1371600" lvl="0" indent="-330200" algn="l" rtl="0">
              <a:lnSpc>
                <a:spcPct val="115000"/>
              </a:lnSpc>
              <a:spcBef>
                <a:spcPts val="0"/>
              </a:spcBef>
              <a:spcAft>
                <a:spcPts val="0"/>
              </a:spcAft>
              <a:buSzPts val="1600"/>
              <a:buChar char="●"/>
            </a:pPr>
            <a:r>
              <a:rPr lang="en-CA"/>
              <a:t>Scénarios d’intervention</a:t>
            </a:r>
            <a:endParaRPr/>
          </a:p>
          <a:p>
            <a:pPr marL="0" lvl="0" indent="457200" algn="l" rtl="0">
              <a:lnSpc>
                <a:spcPct val="115000"/>
              </a:lnSpc>
              <a:spcBef>
                <a:spcPts val="700"/>
              </a:spcBef>
              <a:spcAft>
                <a:spcPts val="0"/>
              </a:spcAft>
              <a:buClr>
                <a:schemeClr val="dk1"/>
              </a:buClr>
              <a:buSzPts val="1100"/>
              <a:buFont typeface="Arial"/>
              <a:buNone/>
            </a:pPr>
            <a:r>
              <a:rPr lang="en-CA" sz="2000"/>
              <a:t>– Déploiement d’un système d’alerte efficace</a:t>
            </a:r>
            <a:endParaRPr sz="2000"/>
          </a:p>
          <a:p>
            <a:pPr marL="0" lvl="0" indent="0" algn="l" rtl="0">
              <a:spcBef>
                <a:spcPts val="1000"/>
              </a:spcBef>
              <a:spcAft>
                <a:spcPts val="0"/>
              </a:spcAft>
              <a:buNone/>
            </a:pPr>
            <a:endParaRPr sz="8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8"/>
          <p:cNvSpPr/>
          <p:nvPr/>
        </p:nvSpPr>
        <p:spPr>
          <a:xfrm>
            <a:off x="550863" y="584200"/>
            <a:ext cx="11053762" cy="5365750"/>
          </a:xfrm>
          <a:prstGeom prst="rect">
            <a:avLst/>
          </a:prstGeom>
          <a:solidFill>
            <a:srgbClr val="005D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1" name="Google Shape;291;p8"/>
          <p:cNvSpPr txBox="1"/>
          <p:nvPr/>
        </p:nvSpPr>
        <p:spPr>
          <a:xfrm>
            <a:off x="1009050" y="731525"/>
            <a:ext cx="2868900" cy="227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CA" sz="2800" b="1" i="0" u="none" strike="noStrike" cap="none">
                <a:solidFill>
                  <a:schemeClr val="lt1"/>
                </a:solidFill>
                <a:latin typeface="Arial Black"/>
                <a:ea typeface="Arial Black"/>
                <a:cs typeface="Arial Black"/>
                <a:sym typeface="Arial Black"/>
              </a:rPr>
              <a:t>Comment préparer son organisation?</a:t>
            </a:r>
            <a:endParaRPr sz="2800" b="1" i="0" u="none" strike="noStrike" cap="none">
              <a:solidFill>
                <a:schemeClr val="lt1"/>
              </a:solidFill>
              <a:latin typeface="Arial Black"/>
              <a:ea typeface="Arial Black"/>
              <a:cs typeface="Arial Black"/>
              <a:sym typeface="Arial Black"/>
            </a:endParaRPr>
          </a:p>
        </p:txBody>
      </p:sp>
      <p:sp>
        <p:nvSpPr>
          <p:cNvPr id="292" name="Google Shape;292;p8"/>
          <p:cNvSpPr txBox="1"/>
          <p:nvPr/>
        </p:nvSpPr>
        <p:spPr>
          <a:xfrm>
            <a:off x="1009042" y="3404659"/>
            <a:ext cx="3126377"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chemeClr val="lt1"/>
                </a:solidFill>
                <a:latin typeface="Arial"/>
                <a:ea typeface="Arial"/>
                <a:cs typeface="Arial"/>
                <a:sym typeface="Arial"/>
              </a:rPr>
              <a:t>Keven Labelle, MBCI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chemeClr val="lt1"/>
                </a:solidFill>
                <a:latin typeface="Arial"/>
                <a:ea typeface="Arial"/>
                <a:cs typeface="Arial"/>
                <a:sym typeface="Arial"/>
              </a:rPr>
              <a:t>Conseiller en continuité des services municipaux</a:t>
            </a:r>
            <a:endParaRPr sz="18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chemeClr val="lt1"/>
                </a:solidFill>
                <a:latin typeface="Arial"/>
                <a:ea typeface="Arial"/>
                <a:cs typeface="Arial"/>
                <a:sym typeface="Arial"/>
              </a:rPr>
              <a:t>Ville de Laval</a:t>
            </a:r>
            <a:endParaRPr sz="1400" b="0" i="0" u="none" strike="noStrike" cap="none">
              <a:solidFill>
                <a:srgbClr val="000000"/>
              </a:solidFill>
              <a:latin typeface="Arial"/>
              <a:ea typeface="Arial"/>
              <a:cs typeface="Arial"/>
              <a:sym typeface="Arial"/>
            </a:endParaRPr>
          </a:p>
        </p:txBody>
      </p:sp>
      <p:pic>
        <p:nvPicPr>
          <p:cNvPr id="293" name="Google Shape;293;p8"/>
          <p:cNvPicPr preferRelativeResize="0"/>
          <p:nvPr/>
        </p:nvPicPr>
        <p:blipFill>
          <a:blip r:embed="rId3">
            <a:alphaModFix/>
          </a:blip>
          <a:stretch>
            <a:fillRect/>
          </a:stretch>
        </p:blipFill>
        <p:spPr>
          <a:xfrm>
            <a:off x="4387450" y="1102975"/>
            <a:ext cx="6902923" cy="45932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9"/>
          <p:cNvSpPr txBox="1"/>
          <p:nvPr/>
        </p:nvSpPr>
        <p:spPr>
          <a:xfrm>
            <a:off x="470550" y="473925"/>
            <a:ext cx="5473800" cy="658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CA" sz="2800" b="1" i="0" u="none" strike="noStrike" cap="none">
                <a:solidFill>
                  <a:srgbClr val="005D97"/>
                </a:solidFill>
                <a:latin typeface="Arial Black"/>
                <a:ea typeface="Arial Black"/>
                <a:cs typeface="Arial Black"/>
                <a:sym typeface="Arial Black"/>
              </a:rPr>
              <a:t>À quoi sert la continuité ?</a:t>
            </a:r>
            <a:endParaRPr sz="1400" b="0" i="0" u="none" strike="noStrike" cap="none">
              <a:solidFill>
                <a:srgbClr val="000000"/>
              </a:solidFill>
              <a:latin typeface="Arial"/>
              <a:ea typeface="Arial"/>
              <a:cs typeface="Arial"/>
              <a:sym typeface="Arial"/>
            </a:endParaRPr>
          </a:p>
        </p:txBody>
      </p:sp>
      <p:sp>
        <p:nvSpPr>
          <p:cNvPr id="299" name="Google Shape;299;p9"/>
          <p:cNvSpPr txBox="1"/>
          <p:nvPr/>
        </p:nvSpPr>
        <p:spPr>
          <a:xfrm>
            <a:off x="470548" y="1582350"/>
            <a:ext cx="8336100" cy="280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chemeClr val="dk1"/>
                </a:solidFill>
                <a:latin typeface="Arial"/>
                <a:ea typeface="Arial"/>
                <a:cs typeface="Arial"/>
                <a:sym typeface="Arial"/>
              </a:rPr>
              <a:t>S’assurer que l’organisation puisse continuer de réaliser ses activités prioritaires même lorsqu’elle est en proie à une perturbation et puisse revenir à ses opérations courantes le plus rapidement possible après la perturbation.</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a:solidFill>
                <a:schemeClr val="dk1"/>
              </a:solidFill>
            </a:endParaRPr>
          </a:p>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chemeClr val="dk1"/>
                </a:solidFill>
                <a:latin typeface="Arial"/>
                <a:ea typeface="Arial"/>
                <a:cs typeface="Arial"/>
                <a:sym typeface="Arial"/>
              </a:rPr>
              <a:t>Point de départ pour en savoir plus?</a:t>
            </a:r>
            <a:endParaRPr sz="1600" b="0" i="0" u="none" strike="noStrike" cap="none">
              <a:solidFill>
                <a:schemeClr val="dk1"/>
              </a:solidFill>
              <a:latin typeface="Arial"/>
              <a:ea typeface="Arial"/>
              <a:cs typeface="Arial"/>
              <a:sym typeface="Arial"/>
            </a:endParaRPr>
          </a:p>
          <a:p>
            <a:pPr marL="457200" marR="0" lvl="0" indent="-330200" algn="l" rtl="0">
              <a:lnSpc>
                <a:spcPct val="10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Bonnes pratiques du Business Continuity Institute</a:t>
            </a:r>
            <a:endParaRPr sz="1600" b="0" i="0" u="none" strike="noStrike" cap="none">
              <a:solidFill>
                <a:schemeClr val="dk1"/>
              </a:solidFill>
              <a:latin typeface="Arial"/>
              <a:ea typeface="Arial"/>
              <a:cs typeface="Arial"/>
              <a:sym typeface="Arial"/>
            </a:endParaRPr>
          </a:p>
          <a:p>
            <a:pPr marL="457200" marR="0" lvl="0" indent="-330200" algn="l" rtl="0">
              <a:lnSpc>
                <a:spcPct val="10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Pratiques professionnelles du Disaster Recovery Institute</a:t>
            </a:r>
            <a:endParaRPr sz="1600" b="0" i="0" u="none" strike="noStrike" cap="none">
              <a:solidFill>
                <a:schemeClr val="dk1"/>
              </a:solidFill>
              <a:latin typeface="Arial"/>
              <a:ea typeface="Arial"/>
              <a:cs typeface="Arial"/>
              <a:sym typeface="Arial"/>
            </a:endParaRPr>
          </a:p>
          <a:p>
            <a:pPr marL="457200" marR="0" lvl="0" indent="-330200" algn="l" rtl="0">
              <a:lnSpc>
                <a:spcPct val="10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Adaptive Business Continuity</a:t>
            </a:r>
            <a:endParaRPr sz="1600" b="0" i="0" u="none" strike="noStrike" cap="none">
              <a:solidFill>
                <a:schemeClr val="dk1"/>
              </a:solidFill>
              <a:latin typeface="Arial"/>
              <a:ea typeface="Arial"/>
              <a:cs typeface="Arial"/>
              <a:sym typeface="Arial"/>
            </a:endParaRPr>
          </a:p>
          <a:p>
            <a:pPr marL="457200" marR="0" lvl="0" indent="-330200" algn="l" rtl="0">
              <a:lnSpc>
                <a:spcPct val="10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ISO 22301 et ISO 22313</a:t>
            </a:r>
            <a:endParaRPr sz="1600" b="0" i="0" u="none" strike="noStrike" cap="none">
              <a:solidFill>
                <a:schemeClr val="dk1"/>
              </a:solidFill>
              <a:latin typeface="Arial"/>
              <a:ea typeface="Arial"/>
              <a:cs typeface="Arial"/>
              <a:sym typeface="Arial"/>
            </a:endParaRPr>
          </a:p>
        </p:txBody>
      </p:sp>
      <p:pic>
        <p:nvPicPr>
          <p:cNvPr id="300" name="Google Shape;300;p9"/>
          <p:cNvPicPr preferRelativeResize="0"/>
          <p:nvPr/>
        </p:nvPicPr>
        <p:blipFill>
          <a:blip r:embed="rId3">
            <a:alphaModFix/>
          </a:blip>
          <a:stretch>
            <a:fillRect/>
          </a:stretch>
        </p:blipFill>
        <p:spPr>
          <a:xfrm>
            <a:off x="6387475" y="2278650"/>
            <a:ext cx="5217150" cy="347880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ga38f49fafc_1_0"/>
          <p:cNvSpPr txBox="1"/>
          <p:nvPr/>
        </p:nvSpPr>
        <p:spPr>
          <a:xfrm>
            <a:off x="1021162" y="1072162"/>
            <a:ext cx="5355600" cy="976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Arial Black"/>
              <a:buNone/>
            </a:pPr>
            <a:r>
              <a:rPr lang="en-CA" sz="2800" b="1" i="0" u="none" strike="noStrike" cap="none">
                <a:solidFill>
                  <a:schemeClr val="lt1"/>
                </a:solidFill>
                <a:latin typeface="Arial Black"/>
                <a:ea typeface="Arial Black"/>
                <a:cs typeface="Arial Black"/>
                <a:sym typeface="Arial Black"/>
              </a:rPr>
              <a:t>ASCQ</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2800"/>
              <a:buFont typeface="Arial Black"/>
              <a:buNone/>
            </a:pPr>
            <a:endParaRPr sz="2800" b="1" i="0" u="none" strike="noStrike" cap="none">
              <a:solidFill>
                <a:schemeClr val="lt1"/>
              </a:solidFill>
              <a:latin typeface="Arial Black"/>
              <a:ea typeface="Arial Black"/>
              <a:cs typeface="Arial Black"/>
              <a:sym typeface="Arial Black"/>
            </a:endParaRPr>
          </a:p>
        </p:txBody>
      </p:sp>
      <p:sp>
        <p:nvSpPr>
          <p:cNvPr id="90" name="Google Shape;90;ga38f49fafc_1_0"/>
          <p:cNvSpPr txBox="1"/>
          <p:nvPr/>
        </p:nvSpPr>
        <p:spPr>
          <a:xfrm>
            <a:off x="712452" y="1721425"/>
            <a:ext cx="5973000" cy="1236900"/>
          </a:xfrm>
          <a:prstGeom prst="rect">
            <a:avLst/>
          </a:prstGeom>
          <a:noFill/>
          <a:ln>
            <a:noFill/>
          </a:ln>
        </p:spPr>
        <p:txBody>
          <a:bodyPr spcFirstLastPara="1" wrap="square" lIns="91425" tIns="45700" rIns="91425" bIns="45700" anchor="t" anchorCtr="0">
            <a:noAutofit/>
          </a:bodyPr>
          <a:lstStyle/>
          <a:p>
            <a:pPr marL="228600" marR="0" lvl="0" indent="-228600" algn="just" rtl="0">
              <a:lnSpc>
                <a:spcPct val="90000"/>
              </a:lnSpc>
              <a:spcBef>
                <a:spcPts val="0"/>
              </a:spcBef>
              <a:spcAft>
                <a:spcPts val="0"/>
              </a:spcAft>
              <a:buClr>
                <a:schemeClr val="lt1"/>
              </a:buClr>
              <a:buSzPts val="1400"/>
              <a:buFont typeface="Arial"/>
              <a:buNone/>
            </a:pPr>
            <a:r>
              <a:rPr lang="en-CA" sz="2300">
                <a:solidFill>
                  <a:schemeClr val="lt1"/>
                </a:solidFill>
              </a:rPr>
              <a:t>   L’Association de sécurité civile du Québec (ASCQ) a pour mission de servir ses membres en créant un réseau de contacts, en proposant des formations, en valorisant l’expertise et en promouvant de bonnes pratiques en sécurité civile au Québec. Forte de l’expertise de ses membres, l’Association de sécurité civile du Québec exerce un rôle de leader et constitue un forum par excellence de la sécurité civile québécoise, dans une perspective d’accroissement de la résilience</a:t>
            </a:r>
            <a:r>
              <a:rPr lang="en-CA" sz="14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91" name="Google Shape;91;ga38f49fafc_1_0" descr="Une image contenant texte&#10;&#10;Description générée automatiquement"/>
          <p:cNvPicPr preferRelativeResize="0"/>
          <p:nvPr/>
        </p:nvPicPr>
        <p:blipFill rotWithShape="1">
          <a:blip r:embed="rId3">
            <a:alphaModFix/>
          </a:blip>
          <a:srcRect/>
          <a:stretch/>
        </p:blipFill>
        <p:spPr>
          <a:xfrm>
            <a:off x="6948263" y="2496875"/>
            <a:ext cx="4459575" cy="11450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a39084b93b_0_0"/>
          <p:cNvSpPr txBox="1"/>
          <p:nvPr/>
        </p:nvSpPr>
        <p:spPr>
          <a:xfrm>
            <a:off x="470547" y="473925"/>
            <a:ext cx="54738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CA" sz="2800" b="1" i="0" u="none" strike="noStrike" cap="none">
                <a:solidFill>
                  <a:srgbClr val="005D97"/>
                </a:solidFill>
                <a:latin typeface="Arial Black"/>
                <a:ea typeface="Arial Black"/>
                <a:cs typeface="Arial Black"/>
                <a:sym typeface="Arial Black"/>
              </a:rPr>
              <a:t>Connaître son organisation</a:t>
            </a:r>
            <a:endParaRPr sz="1400" b="0" i="0" u="none" strike="noStrike" cap="none">
              <a:solidFill>
                <a:srgbClr val="000000"/>
              </a:solidFill>
              <a:latin typeface="Arial"/>
              <a:ea typeface="Arial"/>
              <a:cs typeface="Arial"/>
              <a:sym typeface="Arial"/>
            </a:endParaRPr>
          </a:p>
        </p:txBody>
      </p:sp>
      <p:sp>
        <p:nvSpPr>
          <p:cNvPr id="306" name="Google Shape;306;ga39084b93b_0_0"/>
          <p:cNvSpPr txBox="1"/>
          <p:nvPr/>
        </p:nvSpPr>
        <p:spPr>
          <a:xfrm>
            <a:off x="470555" y="1582351"/>
            <a:ext cx="5706900" cy="2800800"/>
          </a:xfrm>
          <a:prstGeom prst="rect">
            <a:avLst/>
          </a:prstGeom>
          <a:noFill/>
          <a:ln>
            <a:noFill/>
          </a:ln>
        </p:spPr>
        <p:txBody>
          <a:bodyPr spcFirstLastPara="1" wrap="square" lIns="91425" tIns="45700" rIns="91425" bIns="45700" anchor="t" anchorCtr="0">
            <a:noAutofit/>
          </a:bodyPr>
          <a:lstStyle/>
          <a:p>
            <a:pPr marL="457200" marR="0" lvl="0" indent="-330200" algn="l" rtl="0">
              <a:lnSpc>
                <a:spcPct val="10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Quelles sont les activités prioritaires?</a:t>
            </a:r>
            <a:endParaRPr sz="16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a:p>
            <a:pPr marL="457200" marR="0" lvl="0" indent="-330200" algn="l" rtl="0">
              <a:lnSpc>
                <a:spcPct val="10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De quoi ai-je besoin pour continuer les activités prioritaires?</a:t>
            </a:r>
            <a:endParaRPr sz="16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a:p>
            <a:pPr marL="457200" marR="0" lvl="0" indent="-330200" algn="l" rtl="0">
              <a:lnSpc>
                <a:spcPct val="10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Quelles sont les relations de dépendances?</a:t>
            </a:r>
            <a:endParaRPr sz="1600" b="0" i="0" u="none" strike="noStrike" cap="none">
              <a:solidFill>
                <a:schemeClr val="dk1"/>
              </a:solidFill>
              <a:latin typeface="Arial"/>
              <a:ea typeface="Arial"/>
              <a:cs typeface="Arial"/>
              <a:sym typeface="Arial"/>
            </a:endParaRPr>
          </a:p>
        </p:txBody>
      </p:sp>
      <p:pic>
        <p:nvPicPr>
          <p:cNvPr id="307" name="Google Shape;307;ga39084b93b_0_0"/>
          <p:cNvPicPr preferRelativeResize="0"/>
          <p:nvPr/>
        </p:nvPicPr>
        <p:blipFill>
          <a:blip r:embed="rId3">
            <a:alphaModFix/>
          </a:blip>
          <a:stretch>
            <a:fillRect/>
          </a:stretch>
        </p:blipFill>
        <p:spPr>
          <a:xfrm>
            <a:off x="5663925" y="1340813"/>
            <a:ext cx="5940703" cy="396047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ga39084b93b_0_12"/>
          <p:cNvSpPr txBox="1"/>
          <p:nvPr/>
        </p:nvSpPr>
        <p:spPr>
          <a:xfrm>
            <a:off x="470555" y="473921"/>
            <a:ext cx="33378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CA" sz="2800" b="1" i="0" u="none" strike="noStrike" cap="none">
                <a:solidFill>
                  <a:srgbClr val="005D97"/>
                </a:solidFill>
                <a:latin typeface="Arial Black"/>
                <a:ea typeface="Arial Black"/>
                <a:cs typeface="Arial Black"/>
                <a:sym typeface="Arial Black"/>
              </a:rPr>
              <a:t>Se préparer</a:t>
            </a:r>
            <a:endParaRPr sz="1400" b="0" i="0" u="none" strike="noStrike" cap="none">
              <a:solidFill>
                <a:srgbClr val="000000"/>
              </a:solidFill>
              <a:latin typeface="Arial"/>
              <a:ea typeface="Arial"/>
              <a:cs typeface="Arial"/>
              <a:sym typeface="Arial"/>
            </a:endParaRPr>
          </a:p>
        </p:txBody>
      </p:sp>
      <p:sp>
        <p:nvSpPr>
          <p:cNvPr id="313" name="Google Shape;313;ga39084b93b_0_12"/>
          <p:cNvSpPr txBox="1"/>
          <p:nvPr/>
        </p:nvSpPr>
        <p:spPr>
          <a:xfrm>
            <a:off x="470549" y="1582350"/>
            <a:ext cx="7094400" cy="2800800"/>
          </a:xfrm>
          <a:prstGeom prst="rect">
            <a:avLst/>
          </a:prstGeom>
          <a:noFill/>
          <a:ln>
            <a:noFill/>
          </a:ln>
        </p:spPr>
        <p:txBody>
          <a:bodyPr spcFirstLastPara="1" wrap="square" lIns="91425" tIns="45700" rIns="91425" bIns="45700" anchor="t" anchorCtr="0">
            <a:noAutofit/>
          </a:bodyPr>
          <a:lstStyle/>
          <a:p>
            <a:pPr marL="457200" marR="0" lvl="0" indent="-330200" algn="l" rtl="0">
              <a:lnSpc>
                <a:spcPct val="15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Système de classification</a:t>
            </a:r>
            <a:endParaRPr sz="1600" b="0" i="0" u="none" strike="noStrike" cap="none">
              <a:solidFill>
                <a:schemeClr val="dk1"/>
              </a:solidFill>
              <a:latin typeface="Arial"/>
              <a:ea typeface="Arial"/>
              <a:cs typeface="Arial"/>
              <a:sym typeface="Arial"/>
            </a:endParaRPr>
          </a:p>
          <a:p>
            <a:pPr marL="457200" marR="0" lvl="0" indent="-330200" algn="l" rtl="0">
              <a:lnSpc>
                <a:spcPct val="15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Mesures de mitigation</a:t>
            </a:r>
            <a:endParaRPr sz="1600" b="0" i="0" u="none" strike="noStrike" cap="none">
              <a:solidFill>
                <a:schemeClr val="dk1"/>
              </a:solidFill>
              <a:latin typeface="Arial"/>
              <a:ea typeface="Arial"/>
              <a:cs typeface="Arial"/>
              <a:sym typeface="Arial"/>
            </a:endParaRPr>
          </a:p>
          <a:p>
            <a:pPr marL="914400" marR="0" lvl="1" indent="-330200" algn="l" rtl="0">
              <a:lnSpc>
                <a:spcPct val="15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Standards et Normes</a:t>
            </a:r>
            <a:endParaRPr sz="1600" b="0" i="0" u="none" strike="noStrike" cap="none">
              <a:solidFill>
                <a:schemeClr val="dk1"/>
              </a:solidFill>
              <a:latin typeface="Arial"/>
              <a:ea typeface="Arial"/>
              <a:cs typeface="Arial"/>
              <a:sym typeface="Arial"/>
            </a:endParaRPr>
          </a:p>
          <a:p>
            <a:pPr marL="914400" marR="0" lvl="1" indent="-330200" algn="l" rtl="0">
              <a:lnSpc>
                <a:spcPct val="15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Solutions (ententes, externaliser, répartir </a:t>
            </a:r>
            <a:r>
              <a:rPr lang="en-CA" sz="1600">
                <a:solidFill>
                  <a:schemeClr val="dk1"/>
                </a:solidFill>
              </a:rPr>
              <a:t>l</a:t>
            </a:r>
            <a:r>
              <a:rPr lang="en-CA" sz="1600" b="0" i="0" u="none" strike="noStrike" cap="none">
                <a:solidFill>
                  <a:schemeClr val="dk1"/>
                </a:solidFill>
                <a:latin typeface="Arial"/>
                <a:ea typeface="Arial"/>
                <a:cs typeface="Arial"/>
                <a:sym typeface="Arial"/>
              </a:rPr>
              <a:t>es activités, etc.)</a:t>
            </a:r>
            <a:endParaRPr sz="1600" b="0" i="0" u="none" strike="noStrike" cap="none">
              <a:solidFill>
                <a:schemeClr val="dk1"/>
              </a:solidFill>
              <a:latin typeface="Arial"/>
              <a:ea typeface="Arial"/>
              <a:cs typeface="Arial"/>
              <a:sym typeface="Arial"/>
            </a:endParaRPr>
          </a:p>
          <a:p>
            <a:pPr marL="457200" marR="0" lvl="0" indent="-330200" algn="l" rtl="0">
              <a:lnSpc>
                <a:spcPct val="15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Assurance - avenant protection tremblement de terre</a:t>
            </a:r>
            <a:endParaRPr sz="1600" b="0" i="0" u="none" strike="noStrike" cap="none">
              <a:solidFill>
                <a:schemeClr val="dk1"/>
              </a:solidFill>
              <a:latin typeface="Arial"/>
              <a:ea typeface="Arial"/>
              <a:cs typeface="Arial"/>
              <a:sym typeface="Arial"/>
            </a:endParaRPr>
          </a:p>
          <a:p>
            <a:pPr marL="457200" marR="0" lvl="0" indent="-330200" algn="l" rtl="0">
              <a:lnSpc>
                <a:spcPct val="15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Démarche de sensibilisation</a:t>
            </a:r>
            <a:endParaRPr sz="1600" b="0" i="0" u="none" strike="noStrike" cap="none">
              <a:solidFill>
                <a:schemeClr val="dk1"/>
              </a:solidFill>
              <a:latin typeface="Arial"/>
              <a:ea typeface="Arial"/>
              <a:cs typeface="Arial"/>
              <a:sym typeface="Arial"/>
            </a:endParaRPr>
          </a:p>
          <a:p>
            <a:pPr marL="914400" marR="0" lvl="1" indent="-330200" algn="l" rtl="0">
              <a:lnSpc>
                <a:spcPct val="15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72 heures: Votre famille est-elle prête?</a:t>
            </a:r>
            <a:endParaRPr sz="1600" b="0" i="0" u="none" strike="noStrike" cap="none">
              <a:solidFill>
                <a:schemeClr val="dk1"/>
              </a:solidFill>
              <a:latin typeface="Arial"/>
              <a:ea typeface="Arial"/>
              <a:cs typeface="Arial"/>
              <a:sym typeface="Arial"/>
            </a:endParaRPr>
          </a:p>
          <a:p>
            <a:pPr marL="914400" marR="0" lvl="1" indent="-330200" algn="l" rtl="0">
              <a:lnSpc>
                <a:spcPct val="15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La Grande Secousse</a:t>
            </a:r>
            <a:endParaRPr sz="1600" b="0" i="0" u="none" strike="noStrike" cap="none">
              <a:solidFill>
                <a:schemeClr val="dk1"/>
              </a:solidFill>
              <a:latin typeface="Arial"/>
              <a:ea typeface="Arial"/>
              <a:cs typeface="Arial"/>
              <a:sym typeface="Arial"/>
            </a:endParaRPr>
          </a:p>
        </p:txBody>
      </p:sp>
      <p:pic>
        <p:nvPicPr>
          <p:cNvPr id="314" name="Google Shape;314;ga39084b93b_0_12"/>
          <p:cNvPicPr preferRelativeResize="0"/>
          <p:nvPr/>
        </p:nvPicPr>
        <p:blipFill>
          <a:blip r:embed="rId3">
            <a:alphaModFix/>
          </a:blip>
          <a:stretch>
            <a:fillRect/>
          </a:stretch>
        </p:blipFill>
        <p:spPr>
          <a:xfrm>
            <a:off x="7282374" y="1352550"/>
            <a:ext cx="4322250" cy="2881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a39084b93b_0_6"/>
          <p:cNvSpPr txBox="1"/>
          <p:nvPr/>
        </p:nvSpPr>
        <p:spPr>
          <a:xfrm>
            <a:off x="470547" y="473925"/>
            <a:ext cx="55539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CA" sz="2800" b="1" i="0" u="none" strike="noStrike" cap="none">
                <a:solidFill>
                  <a:srgbClr val="005D97"/>
                </a:solidFill>
                <a:latin typeface="Arial Black"/>
                <a:ea typeface="Arial Black"/>
                <a:cs typeface="Arial Black"/>
                <a:sym typeface="Arial Black"/>
              </a:rPr>
              <a:t>Planifier la continuité</a:t>
            </a:r>
            <a:endParaRPr sz="1400" b="0" i="0" u="none" strike="noStrike" cap="none">
              <a:solidFill>
                <a:srgbClr val="000000"/>
              </a:solidFill>
              <a:latin typeface="Arial"/>
              <a:ea typeface="Arial"/>
              <a:cs typeface="Arial"/>
              <a:sym typeface="Arial"/>
            </a:endParaRPr>
          </a:p>
        </p:txBody>
      </p:sp>
      <p:sp>
        <p:nvSpPr>
          <p:cNvPr id="320" name="Google Shape;320;ga39084b93b_0_6"/>
          <p:cNvSpPr txBox="1"/>
          <p:nvPr/>
        </p:nvSpPr>
        <p:spPr>
          <a:xfrm>
            <a:off x="470550" y="1582350"/>
            <a:ext cx="8058900" cy="3183900"/>
          </a:xfrm>
          <a:prstGeom prst="rect">
            <a:avLst/>
          </a:prstGeom>
          <a:noFill/>
          <a:ln>
            <a:noFill/>
          </a:ln>
        </p:spPr>
        <p:txBody>
          <a:bodyPr spcFirstLastPara="1" wrap="square" lIns="91425" tIns="45700" rIns="91425" bIns="45700" anchor="t" anchorCtr="0">
            <a:noAutofit/>
          </a:bodyPr>
          <a:lstStyle/>
          <a:p>
            <a:pPr marL="457200" marR="0" lvl="0" indent="-330200" algn="l" rtl="0">
              <a:lnSpc>
                <a:spcPct val="15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Emphase sur l’indisponibilité </a:t>
            </a:r>
            <a:r>
              <a:rPr lang="en-CA" sz="1600" b="0" i="0" u="sng" strike="noStrike" cap="none">
                <a:solidFill>
                  <a:schemeClr val="dk1"/>
                </a:solidFill>
                <a:latin typeface="Arial"/>
                <a:ea typeface="Arial"/>
                <a:cs typeface="Arial"/>
                <a:sym typeface="Arial"/>
              </a:rPr>
              <a:t>d’une ou de plusieurs</a:t>
            </a:r>
            <a:r>
              <a:rPr lang="en-CA" sz="1600" b="0" i="0" u="none" strike="noStrike" cap="none">
                <a:solidFill>
                  <a:schemeClr val="dk1"/>
                </a:solidFill>
                <a:latin typeface="Arial"/>
                <a:ea typeface="Arial"/>
                <a:cs typeface="Arial"/>
                <a:sym typeface="Arial"/>
              </a:rPr>
              <a:t> ressources suivantes:</a:t>
            </a:r>
            <a:endParaRPr sz="1600" b="0" i="0" u="none" strike="noStrike" cap="none">
              <a:solidFill>
                <a:schemeClr val="dk1"/>
              </a:solidFill>
              <a:latin typeface="Arial"/>
              <a:ea typeface="Arial"/>
              <a:cs typeface="Arial"/>
              <a:sym typeface="Arial"/>
            </a:endParaRPr>
          </a:p>
          <a:p>
            <a:pPr marL="914400" marR="0" lvl="1" indent="-330200" algn="l" rtl="0">
              <a:lnSpc>
                <a:spcPct val="15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Lieu de travail / accès au lieu de travail</a:t>
            </a:r>
            <a:endParaRPr sz="1600" b="0" i="0" u="none" strike="noStrike" cap="none">
              <a:solidFill>
                <a:schemeClr val="dk1"/>
              </a:solidFill>
              <a:latin typeface="Arial"/>
              <a:ea typeface="Arial"/>
              <a:cs typeface="Arial"/>
              <a:sym typeface="Arial"/>
            </a:endParaRPr>
          </a:p>
          <a:p>
            <a:pPr marL="914400" marR="0" lvl="1" indent="-330200" algn="l" rtl="0">
              <a:lnSpc>
                <a:spcPct val="15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Personnes ressources clés / taux anormal</a:t>
            </a:r>
            <a:endParaRPr sz="1600" b="0" i="0" u="none" strike="noStrike" cap="none">
              <a:solidFill>
                <a:schemeClr val="dk1"/>
              </a:solidFill>
              <a:latin typeface="Arial"/>
              <a:ea typeface="Arial"/>
              <a:cs typeface="Arial"/>
              <a:sym typeface="Arial"/>
            </a:endParaRPr>
          </a:p>
          <a:p>
            <a:pPr marL="914400" marR="0" lvl="1" indent="-330200" algn="l" rtl="0">
              <a:lnSpc>
                <a:spcPct val="15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Technologies de l’information et de communications</a:t>
            </a:r>
            <a:endParaRPr sz="1600" b="0" i="0" u="none" strike="noStrike" cap="none">
              <a:solidFill>
                <a:schemeClr val="dk1"/>
              </a:solidFill>
              <a:latin typeface="Arial"/>
              <a:ea typeface="Arial"/>
              <a:cs typeface="Arial"/>
              <a:sym typeface="Arial"/>
            </a:endParaRPr>
          </a:p>
          <a:p>
            <a:pPr marL="914400" marR="0" lvl="1" indent="-330200" algn="l" rtl="0">
              <a:lnSpc>
                <a:spcPct val="15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Biens essentiels / matières premières</a:t>
            </a:r>
            <a:endParaRPr sz="1600" b="0" i="0" u="none" strike="noStrike" cap="none">
              <a:solidFill>
                <a:schemeClr val="dk1"/>
              </a:solidFill>
              <a:latin typeface="Arial"/>
              <a:ea typeface="Arial"/>
              <a:cs typeface="Arial"/>
              <a:sym typeface="Arial"/>
            </a:endParaRPr>
          </a:p>
          <a:p>
            <a:pPr marL="914400" marR="0" lvl="1" indent="-330200" algn="l" rtl="0">
              <a:lnSpc>
                <a:spcPct val="15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Fournisseurs de services / partenaires</a:t>
            </a:r>
            <a:endParaRPr sz="1600" b="0" i="0" u="none" strike="noStrike" cap="none">
              <a:solidFill>
                <a:schemeClr val="dk1"/>
              </a:solidFill>
              <a:latin typeface="Arial"/>
              <a:ea typeface="Arial"/>
              <a:cs typeface="Arial"/>
              <a:sym typeface="Arial"/>
            </a:endParaRPr>
          </a:p>
          <a:p>
            <a:pPr marL="457200" marR="0" lvl="0" indent="0" algn="l" rtl="0">
              <a:lnSpc>
                <a:spcPct val="15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a:p>
            <a:pPr marL="457200" marR="0" lvl="0" indent="-330200" algn="l" rtl="0">
              <a:lnSpc>
                <a:spcPct val="15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Inclure les activités en lien avec la gestion de l’incident.</a:t>
            </a:r>
            <a:endParaRPr sz="1600" b="0" i="0" u="none" strike="noStrike" cap="none">
              <a:solidFill>
                <a:schemeClr val="dk1"/>
              </a:solidFill>
              <a:latin typeface="Arial"/>
              <a:ea typeface="Arial"/>
              <a:cs typeface="Arial"/>
              <a:sym typeface="Arial"/>
            </a:endParaRPr>
          </a:p>
          <a:p>
            <a:pPr marL="914400" marR="0" lvl="1" indent="-330200" algn="l" rtl="0">
              <a:lnSpc>
                <a:spcPct val="15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Plan de sécurité civile / PPI</a:t>
            </a:r>
            <a:endParaRPr sz="1600" b="0" i="0" u="none" strike="noStrike" cap="none">
              <a:solidFill>
                <a:schemeClr val="dk1"/>
              </a:solidFill>
              <a:latin typeface="Arial"/>
              <a:ea typeface="Arial"/>
              <a:cs typeface="Arial"/>
              <a:sym typeface="Arial"/>
            </a:endParaRPr>
          </a:p>
          <a:p>
            <a:pPr marL="914400" marR="0" lvl="1" indent="-330200" algn="l" rtl="0">
              <a:lnSpc>
                <a:spcPct val="15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Plan de gestion de crise</a:t>
            </a:r>
            <a:endParaRPr sz="1600" b="0" i="0" u="none" strike="noStrike" cap="none">
              <a:solidFill>
                <a:schemeClr val="dk1"/>
              </a:solidFill>
              <a:latin typeface="Arial"/>
              <a:ea typeface="Arial"/>
              <a:cs typeface="Arial"/>
              <a:sym typeface="Arial"/>
            </a:endParaRPr>
          </a:p>
        </p:txBody>
      </p:sp>
      <p:pic>
        <p:nvPicPr>
          <p:cNvPr id="321" name="Google Shape;321;ga39084b93b_0_6"/>
          <p:cNvPicPr preferRelativeResize="0"/>
          <p:nvPr/>
        </p:nvPicPr>
        <p:blipFill>
          <a:blip r:embed="rId3">
            <a:alphaModFix/>
          </a:blip>
          <a:stretch>
            <a:fillRect/>
          </a:stretch>
        </p:blipFill>
        <p:spPr>
          <a:xfrm>
            <a:off x="6348150" y="2168425"/>
            <a:ext cx="5147180" cy="332457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a39084b93b_0_18"/>
          <p:cNvSpPr txBox="1"/>
          <p:nvPr/>
        </p:nvSpPr>
        <p:spPr>
          <a:xfrm>
            <a:off x="470547" y="473925"/>
            <a:ext cx="54738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CA" sz="2800" b="1" i="0" u="none" strike="noStrike" cap="none">
                <a:solidFill>
                  <a:srgbClr val="005D97"/>
                </a:solidFill>
                <a:latin typeface="Arial Black"/>
                <a:ea typeface="Arial Black"/>
                <a:cs typeface="Arial Black"/>
                <a:sym typeface="Arial Black"/>
              </a:rPr>
              <a:t>Organiser la réponse</a:t>
            </a:r>
            <a:endParaRPr sz="1400" b="0" i="0" u="none" strike="noStrike" cap="none">
              <a:solidFill>
                <a:srgbClr val="000000"/>
              </a:solidFill>
              <a:latin typeface="Arial"/>
              <a:ea typeface="Arial"/>
              <a:cs typeface="Arial"/>
              <a:sym typeface="Arial"/>
            </a:endParaRPr>
          </a:p>
        </p:txBody>
      </p:sp>
      <p:sp>
        <p:nvSpPr>
          <p:cNvPr id="327" name="Google Shape;327;ga39084b93b_0_18"/>
          <p:cNvSpPr txBox="1"/>
          <p:nvPr/>
        </p:nvSpPr>
        <p:spPr>
          <a:xfrm>
            <a:off x="470548" y="1582350"/>
            <a:ext cx="7686300" cy="280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chemeClr val="dk1"/>
                </a:solidFill>
                <a:latin typeface="Arial"/>
                <a:ea typeface="Arial"/>
                <a:cs typeface="Arial"/>
                <a:sym typeface="Arial"/>
              </a:rPr>
              <a:t>Structure de gestion d’incident apte à:</a:t>
            </a:r>
            <a:endParaRPr sz="1600">
              <a:solidFill>
                <a:schemeClr val="dk1"/>
              </a:solidFill>
            </a:endParaRPr>
          </a:p>
          <a:p>
            <a:pPr marL="0" marR="0" lvl="0" indent="0" algn="l" rtl="0">
              <a:lnSpc>
                <a:spcPct val="100000"/>
              </a:lnSpc>
              <a:spcBef>
                <a:spcPts val="0"/>
              </a:spcBef>
              <a:spcAft>
                <a:spcPts val="0"/>
              </a:spcAft>
              <a:buClr>
                <a:srgbClr val="000000"/>
              </a:buClr>
              <a:buSzPts val="1600"/>
              <a:buFont typeface="Arial"/>
              <a:buNone/>
            </a:pPr>
            <a:endParaRPr sz="1600">
              <a:solidFill>
                <a:schemeClr val="dk1"/>
              </a:solidFill>
            </a:endParaRPr>
          </a:p>
          <a:p>
            <a:pPr marL="457200" marR="0" lvl="0" indent="-330200" algn="l" rtl="0">
              <a:lnSpc>
                <a:spcPct val="15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Obtenir un état de situation rapide</a:t>
            </a:r>
            <a:endParaRPr sz="1600" b="0" i="0" u="none" strike="noStrike" cap="none">
              <a:solidFill>
                <a:schemeClr val="dk1"/>
              </a:solidFill>
              <a:latin typeface="Arial"/>
              <a:ea typeface="Arial"/>
              <a:cs typeface="Arial"/>
              <a:sym typeface="Arial"/>
            </a:endParaRPr>
          </a:p>
          <a:p>
            <a:pPr marL="457200" marR="0" lvl="0" indent="-330200" algn="l" rtl="0">
              <a:lnSpc>
                <a:spcPct val="15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Faire circuler l’information pertinente aux parties prenantes</a:t>
            </a:r>
            <a:endParaRPr sz="1600" b="0" i="0" u="none" strike="noStrike" cap="none">
              <a:solidFill>
                <a:schemeClr val="dk1"/>
              </a:solidFill>
              <a:latin typeface="Arial"/>
              <a:ea typeface="Arial"/>
              <a:cs typeface="Arial"/>
              <a:sym typeface="Arial"/>
            </a:endParaRPr>
          </a:p>
          <a:p>
            <a:pPr marL="457200" marR="0" lvl="0" indent="-330200" algn="l" rtl="0">
              <a:lnSpc>
                <a:spcPct val="15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Réajuster les priorités au fur et à mesure que la situation évolue</a:t>
            </a:r>
            <a:endParaRPr sz="1600" b="0" i="0" u="none" strike="noStrike" cap="none">
              <a:solidFill>
                <a:schemeClr val="dk1"/>
              </a:solidFill>
              <a:latin typeface="Arial"/>
              <a:ea typeface="Arial"/>
              <a:cs typeface="Arial"/>
              <a:sym typeface="Arial"/>
            </a:endParaRPr>
          </a:p>
          <a:p>
            <a:pPr marL="457200" marR="0" lvl="0" indent="-330200" algn="l" rtl="0">
              <a:lnSpc>
                <a:spcPct val="15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Déployer et réassigner les ressources disponibles</a:t>
            </a:r>
            <a:endParaRPr sz="1600" b="0" i="0" u="none" strike="noStrike" cap="none">
              <a:solidFill>
                <a:schemeClr val="dk1"/>
              </a:solidFill>
              <a:latin typeface="Arial"/>
              <a:ea typeface="Arial"/>
              <a:cs typeface="Arial"/>
              <a:sym typeface="Arial"/>
            </a:endParaRPr>
          </a:p>
          <a:p>
            <a:pPr marL="457200" marR="0" lvl="0" indent="-330200" algn="l" rtl="0">
              <a:lnSpc>
                <a:spcPct val="15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Faire preuve de robustesse et d’agilité</a:t>
            </a:r>
            <a:endParaRPr sz="1600" b="0" i="0" u="none" strike="noStrike" cap="none">
              <a:solidFill>
                <a:schemeClr val="dk1"/>
              </a:solidFill>
              <a:latin typeface="Arial"/>
              <a:ea typeface="Arial"/>
              <a:cs typeface="Arial"/>
              <a:sym typeface="Arial"/>
            </a:endParaRPr>
          </a:p>
          <a:p>
            <a:pPr marL="457200" marR="0" lvl="0" indent="-330200" algn="l" rtl="0">
              <a:lnSpc>
                <a:spcPct val="150000"/>
              </a:lnSpc>
              <a:spcBef>
                <a:spcPts val="0"/>
              </a:spcBef>
              <a:spcAft>
                <a:spcPts val="0"/>
              </a:spcAft>
              <a:buClr>
                <a:schemeClr val="dk1"/>
              </a:buClr>
              <a:buSzPts val="1600"/>
              <a:buFont typeface="Arial"/>
              <a:buChar char="●"/>
            </a:pPr>
            <a:r>
              <a:rPr lang="en-CA" sz="1600" b="0" i="0" u="none" strike="noStrike" cap="none">
                <a:solidFill>
                  <a:schemeClr val="dk1"/>
                </a:solidFill>
                <a:latin typeface="Arial"/>
                <a:ea typeface="Arial"/>
                <a:cs typeface="Arial"/>
                <a:sym typeface="Arial"/>
              </a:rPr>
              <a:t>Faire preuve de créativité et d’adaptation</a:t>
            </a:r>
            <a:endParaRPr sz="1600" b="0" i="0" u="none" strike="noStrike" cap="none">
              <a:solidFill>
                <a:schemeClr val="dk1"/>
              </a:solidFill>
              <a:latin typeface="Arial"/>
              <a:ea typeface="Arial"/>
              <a:cs typeface="Arial"/>
              <a:sym typeface="Arial"/>
            </a:endParaRPr>
          </a:p>
        </p:txBody>
      </p:sp>
      <p:pic>
        <p:nvPicPr>
          <p:cNvPr id="328" name="Google Shape;328;ga39084b93b_0_18"/>
          <p:cNvPicPr preferRelativeResize="0"/>
          <p:nvPr/>
        </p:nvPicPr>
        <p:blipFill>
          <a:blip r:embed="rId3">
            <a:alphaModFix/>
          </a:blip>
          <a:stretch>
            <a:fillRect/>
          </a:stretch>
        </p:blipFill>
        <p:spPr>
          <a:xfrm>
            <a:off x="6911850" y="1053000"/>
            <a:ext cx="4993024" cy="35285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6"/>
          <p:cNvSpPr/>
          <p:nvPr/>
        </p:nvSpPr>
        <p:spPr>
          <a:xfrm>
            <a:off x="550863" y="584200"/>
            <a:ext cx="11053762" cy="5365750"/>
          </a:xfrm>
          <a:prstGeom prst="rect">
            <a:avLst/>
          </a:prstGeom>
          <a:solidFill>
            <a:srgbClr val="005D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4" name="Google Shape;334;p6"/>
          <p:cNvSpPr txBox="1"/>
          <p:nvPr/>
        </p:nvSpPr>
        <p:spPr>
          <a:xfrm>
            <a:off x="818575" y="706925"/>
            <a:ext cx="3678300" cy="233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CA" sz="2800" b="1">
                <a:solidFill>
                  <a:schemeClr val="lt1"/>
                </a:solidFill>
                <a:latin typeface="Arial Black"/>
                <a:ea typeface="Arial Black"/>
                <a:cs typeface="Arial Black"/>
                <a:sym typeface="Arial Black"/>
              </a:rPr>
              <a:t>Aperçu d'un séisme majeur : Christchurch, 2011</a:t>
            </a:r>
            <a:endParaRPr sz="2800" b="1">
              <a:solidFill>
                <a:schemeClr val="lt1"/>
              </a:solidFill>
              <a:latin typeface="Arial Black"/>
              <a:ea typeface="Arial Black"/>
              <a:cs typeface="Arial Black"/>
              <a:sym typeface="Arial Black"/>
            </a:endParaRPr>
          </a:p>
        </p:txBody>
      </p:sp>
      <p:sp>
        <p:nvSpPr>
          <p:cNvPr id="335" name="Google Shape;335;p6"/>
          <p:cNvSpPr txBox="1"/>
          <p:nvPr/>
        </p:nvSpPr>
        <p:spPr>
          <a:xfrm>
            <a:off x="807175" y="3586525"/>
            <a:ext cx="3678300" cy="147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chemeClr val="lt1"/>
                </a:solidFill>
                <a:latin typeface="Arial"/>
                <a:ea typeface="Arial"/>
                <a:cs typeface="Arial"/>
                <a:sym typeface="Arial"/>
              </a:rPr>
              <a:t>Marlène Villemure, M.Sc. CBCI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chemeClr val="lt1"/>
                </a:solidFill>
                <a:latin typeface="Arial"/>
                <a:ea typeface="Arial"/>
                <a:cs typeface="Arial"/>
                <a:sym typeface="Arial"/>
              </a:rPr>
              <a:t>Conseillère en r</a:t>
            </a:r>
            <a:r>
              <a:rPr lang="en-CA" sz="1800" b="1">
                <a:solidFill>
                  <a:schemeClr val="lt1"/>
                </a:solidFill>
              </a:rPr>
              <a:t>é</a:t>
            </a:r>
            <a:r>
              <a:rPr lang="en-CA" sz="1800" b="1" i="0" u="none" strike="noStrike" cap="none">
                <a:solidFill>
                  <a:schemeClr val="lt1"/>
                </a:solidFill>
                <a:latin typeface="Arial"/>
                <a:ea typeface="Arial"/>
                <a:cs typeface="Arial"/>
                <a:sym typeface="Arial"/>
              </a:rPr>
              <a:t>silience organisationnelle</a:t>
            </a:r>
            <a:endParaRPr sz="18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chemeClr val="lt1"/>
                </a:solidFill>
                <a:latin typeface="Arial"/>
                <a:ea typeface="Arial"/>
                <a:cs typeface="Arial"/>
                <a:sym typeface="Arial"/>
              </a:rPr>
              <a:t>Premier Continuum Inc.</a:t>
            </a:r>
            <a:endParaRPr sz="1400" b="0" i="0" u="none" strike="noStrike" cap="none">
              <a:solidFill>
                <a:srgbClr val="000000"/>
              </a:solidFill>
              <a:latin typeface="Arial"/>
              <a:ea typeface="Arial"/>
              <a:cs typeface="Arial"/>
              <a:sym typeface="Arial"/>
            </a:endParaRPr>
          </a:p>
        </p:txBody>
      </p:sp>
      <p:pic>
        <p:nvPicPr>
          <p:cNvPr id="336" name="Google Shape;336;p6"/>
          <p:cNvPicPr preferRelativeResize="0"/>
          <p:nvPr/>
        </p:nvPicPr>
        <p:blipFill>
          <a:blip r:embed="rId3">
            <a:alphaModFix/>
          </a:blip>
          <a:stretch>
            <a:fillRect/>
          </a:stretch>
        </p:blipFill>
        <p:spPr>
          <a:xfrm>
            <a:off x="4575175" y="695325"/>
            <a:ext cx="6858000" cy="5143500"/>
          </a:xfrm>
          <a:prstGeom prst="rect">
            <a:avLst/>
          </a:prstGeom>
          <a:noFill/>
          <a:ln>
            <a:noFill/>
          </a:ln>
        </p:spPr>
      </p:pic>
      <p:sp>
        <p:nvSpPr>
          <p:cNvPr id="337" name="Google Shape;337;p6"/>
          <p:cNvSpPr txBox="1"/>
          <p:nvPr/>
        </p:nvSpPr>
        <p:spPr>
          <a:xfrm>
            <a:off x="9112075" y="5489925"/>
            <a:ext cx="2321100" cy="34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a:solidFill>
                  <a:srgbClr val="EFEFEF"/>
                </a:solidFill>
              </a:rPr>
              <a:t>Photo : Marlène Villemure</a:t>
            </a:r>
            <a:endParaRPr>
              <a:solidFill>
                <a:srgbClr val="EFEFEF"/>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9d2a8047f4_2_15"/>
          <p:cNvSpPr txBox="1">
            <a:spLocks noGrp="1"/>
          </p:cNvSpPr>
          <p:nvPr>
            <p:ph type="title"/>
          </p:nvPr>
        </p:nvSpPr>
        <p:spPr>
          <a:xfrm>
            <a:off x="470555" y="519113"/>
            <a:ext cx="5553900" cy="83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Caractéristiques</a:t>
            </a:r>
            <a:endParaRPr/>
          </a:p>
        </p:txBody>
      </p:sp>
      <p:sp>
        <p:nvSpPr>
          <p:cNvPr id="343" name="Google Shape;343;g9d2a8047f4_2_15"/>
          <p:cNvSpPr txBox="1">
            <a:spLocks noGrp="1"/>
          </p:cNvSpPr>
          <p:nvPr>
            <p:ph type="body" idx="1"/>
          </p:nvPr>
        </p:nvSpPr>
        <p:spPr>
          <a:xfrm>
            <a:off x="470551" y="1164088"/>
            <a:ext cx="4311900" cy="40980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a:p>
            <a:pPr marL="0" lvl="0" indent="0" algn="l" rtl="0">
              <a:spcBef>
                <a:spcPts val="1000"/>
              </a:spcBef>
              <a:spcAft>
                <a:spcPts val="0"/>
              </a:spcAft>
              <a:buNone/>
            </a:pPr>
            <a:r>
              <a:rPr lang="en-CA"/>
              <a:t>Date : 22 février</a:t>
            </a:r>
            <a:endParaRPr/>
          </a:p>
          <a:p>
            <a:pPr marL="0" lvl="0" indent="0" algn="l" rtl="0">
              <a:spcBef>
                <a:spcPts val="1000"/>
              </a:spcBef>
              <a:spcAft>
                <a:spcPts val="0"/>
              </a:spcAft>
              <a:buNone/>
            </a:pPr>
            <a:r>
              <a:rPr lang="en-CA"/>
              <a:t>Heure : 12:51 heure locale</a:t>
            </a:r>
            <a:endParaRPr/>
          </a:p>
          <a:p>
            <a:pPr marL="0" lvl="0" indent="0" algn="l" rtl="0">
              <a:spcBef>
                <a:spcPts val="1000"/>
              </a:spcBef>
              <a:spcAft>
                <a:spcPts val="0"/>
              </a:spcAft>
              <a:buNone/>
            </a:pPr>
            <a:r>
              <a:rPr lang="en-CA"/>
              <a:t>Victimes : 185 morts</a:t>
            </a:r>
            <a:endParaRPr/>
          </a:p>
          <a:p>
            <a:pPr marL="0" lvl="0" indent="0" algn="l" rtl="0">
              <a:spcBef>
                <a:spcPts val="1000"/>
              </a:spcBef>
              <a:spcAft>
                <a:spcPts val="0"/>
              </a:spcAft>
              <a:buNone/>
            </a:pPr>
            <a:endParaRPr/>
          </a:p>
          <a:p>
            <a:pPr marL="0" lvl="0" indent="0" algn="l" rtl="0">
              <a:spcBef>
                <a:spcPts val="1000"/>
              </a:spcBef>
              <a:spcAft>
                <a:spcPts val="0"/>
              </a:spcAft>
              <a:buNone/>
            </a:pPr>
            <a:r>
              <a:rPr lang="en-CA"/>
              <a:t>Magnitude : 6.3 </a:t>
            </a:r>
            <a:endParaRPr/>
          </a:p>
          <a:p>
            <a:pPr marL="0" lvl="0" indent="0" algn="l" rtl="0">
              <a:spcBef>
                <a:spcPts val="1000"/>
              </a:spcBef>
              <a:spcAft>
                <a:spcPts val="0"/>
              </a:spcAft>
              <a:buNone/>
            </a:pPr>
            <a:r>
              <a:rPr lang="en-CA"/>
              <a:t>Épicentre : environ 10km sud-est du centre-ville (Lyttelton)</a:t>
            </a:r>
            <a:endParaRPr/>
          </a:p>
          <a:p>
            <a:pPr marL="0" lvl="0" indent="0" algn="l" rtl="0">
              <a:spcBef>
                <a:spcPts val="1000"/>
              </a:spcBef>
              <a:spcAft>
                <a:spcPts val="0"/>
              </a:spcAft>
              <a:buNone/>
            </a:pPr>
            <a:r>
              <a:rPr lang="en-CA"/>
              <a:t>Hypocentre : 5 km de profondeur</a:t>
            </a:r>
            <a:endParaRPr/>
          </a:p>
          <a:p>
            <a:pPr marL="0" lvl="0" indent="0" algn="l" rtl="0">
              <a:spcBef>
                <a:spcPts val="1000"/>
              </a:spcBef>
              <a:spcAft>
                <a:spcPts val="0"/>
              </a:spcAft>
              <a:buNone/>
            </a:pPr>
            <a:r>
              <a:rPr lang="en-CA"/>
              <a:t>Accélération maximale du sol : 1.8g</a:t>
            </a:r>
            <a:endParaRPr/>
          </a:p>
        </p:txBody>
      </p:sp>
      <p:pic>
        <p:nvPicPr>
          <p:cNvPr id="344" name="Google Shape;344;g9d2a8047f4_2_15"/>
          <p:cNvPicPr preferRelativeResize="0"/>
          <p:nvPr/>
        </p:nvPicPr>
        <p:blipFill>
          <a:blip r:embed="rId3">
            <a:alphaModFix/>
          </a:blip>
          <a:stretch>
            <a:fillRect/>
          </a:stretch>
        </p:blipFill>
        <p:spPr>
          <a:xfrm>
            <a:off x="5030200" y="722300"/>
            <a:ext cx="6934200" cy="49815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9d2a8047f4_2_45"/>
          <p:cNvSpPr txBox="1">
            <a:spLocks noGrp="1"/>
          </p:cNvSpPr>
          <p:nvPr>
            <p:ph type="title"/>
          </p:nvPr>
        </p:nvSpPr>
        <p:spPr>
          <a:xfrm>
            <a:off x="470555" y="519113"/>
            <a:ext cx="5553900" cy="83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pic>
        <p:nvPicPr>
          <p:cNvPr id="350" name="Google Shape;350;g9d2a8047f4_2_45"/>
          <p:cNvPicPr preferRelativeResize="0"/>
          <p:nvPr/>
        </p:nvPicPr>
        <p:blipFill>
          <a:blip r:embed="rId3">
            <a:alphaModFix/>
          </a:blip>
          <a:stretch>
            <a:fillRect/>
          </a:stretch>
        </p:blipFill>
        <p:spPr>
          <a:xfrm>
            <a:off x="7746525" y="95800"/>
            <a:ext cx="4307550" cy="5743400"/>
          </a:xfrm>
          <a:prstGeom prst="rect">
            <a:avLst/>
          </a:prstGeom>
          <a:noFill/>
          <a:ln>
            <a:noFill/>
          </a:ln>
        </p:spPr>
      </p:pic>
      <p:pic>
        <p:nvPicPr>
          <p:cNvPr id="351" name="Google Shape;351;g9d2a8047f4_2_45"/>
          <p:cNvPicPr preferRelativeResize="0"/>
          <p:nvPr/>
        </p:nvPicPr>
        <p:blipFill>
          <a:blip r:embed="rId4">
            <a:alphaModFix/>
          </a:blip>
          <a:stretch>
            <a:fillRect/>
          </a:stretch>
        </p:blipFill>
        <p:spPr>
          <a:xfrm>
            <a:off x="3887126" y="95798"/>
            <a:ext cx="3859400" cy="2894550"/>
          </a:xfrm>
          <a:prstGeom prst="rect">
            <a:avLst/>
          </a:prstGeom>
          <a:noFill/>
          <a:ln>
            <a:noFill/>
          </a:ln>
        </p:spPr>
      </p:pic>
      <p:pic>
        <p:nvPicPr>
          <p:cNvPr id="352" name="Google Shape;352;g9d2a8047f4_2_45"/>
          <p:cNvPicPr preferRelativeResize="0"/>
          <p:nvPr/>
        </p:nvPicPr>
        <p:blipFill>
          <a:blip r:embed="rId5">
            <a:alphaModFix/>
          </a:blip>
          <a:stretch>
            <a:fillRect/>
          </a:stretch>
        </p:blipFill>
        <p:spPr>
          <a:xfrm>
            <a:off x="3948058" y="2990350"/>
            <a:ext cx="3798466" cy="2848850"/>
          </a:xfrm>
          <a:prstGeom prst="rect">
            <a:avLst/>
          </a:prstGeom>
          <a:noFill/>
          <a:ln>
            <a:noFill/>
          </a:ln>
        </p:spPr>
      </p:pic>
      <p:pic>
        <p:nvPicPr>
          <p:cNvPr id="353" name="Google Shape;353;g9d2a8047f4_2_45"/>
          <p:cNvPicPr preferRelativeResize="0"/>
          <p:nvPr/>
        </p:nvPicPr>
        <p:blipFill>
          <a:blip r:embed="rId6">
            <a:alphaModFix/>
          </a:blip>
          <a:stretch>
            <a:fillRect/>
          </a:stretch>
        </p:blipFill>
        <p:spPr>
          <a:xfrm>
            <a:off x="88650" y="95800"/>
            <a:ext cx="3798475" cy="2848870"/>
          </a:xfrm>
          <a:prstGeom prst="rect">
            <a:avLst/>
          </a:prstGeom>
          <a:noFill/>
          <a:ln>
            <a:noFill/>
          </a:ln>
        </p:spPr>
      </p:pic>
      <p:pic>
        <p:nvPicPr>
          <p:cNvPr id="354" name="Google Shape;354;g9d2a8047f4_2_45"/>
          <p:cNvPicPr preferRelativeResize="0"/>
          <p:nvPr/>
        </p:nvPicPr>
        <p:blipFill>
          <a:blip r:embed="rId7">
            <a:alphaModFix/>
          </a:blip>
          <a:stretch>
            <a:fillRect/>
          </a:stretch>
        </p:blipFill>
        <p:spPr>
          <a:xfrm>
            <a:off x="88638" y="2967487"/>
            <a:ext cx="3859400" cy="2894563"/>
          </a:xfrm>
          <a:prstGeom prst="rect">
            <a:avLst/>
          </a:prstGeom>
          <a:noFill/>
          <a:ln>
            <a:noFill/>
          </a:ln>
        </p:spPr>
      </p:pic>
      <p:sp>
        <p:nvSpPr>
          <p:cNvPr id="355" name="Google Shape;355;g9d2a8047f4_2_45"/>
          <p:cNvSpPr/>
          <p:nvPr/>
        </p:nvSpPr>
        <p:spPr>
          <a:xfrm>
            <a:off x="58025" y="95750"/>
            <a:ext cx="3859500" cy="5743500"/>
          </a:xfrm>
          <a:prstGeom prst="rect">
            <a:avLst/>
          </a:prstGeom>
          <a:noFill/>
          <a:ln w="1143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g9d2a8047f4_2_45"/>
          <p:cNvSpPr/>
          <p:nvPr/>
        </p:nvSpPr>
        <p:spPr>
          <a:xfrm>
            <a:off x="3902338" y="95750"/>
            <a:ext cx="3859500" cy="5743500"/>
          </a:xfrm>
          <a:prstGeom prst="rect">
            <a:avLst/>
          </a:prstGeom>
          <a:noFill/>
          <a:ln w="1143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g9d2a8047f4_2_45"/>
          <p:cNvSpPr/>
          <p:nvPr/>
        </p:nvSpPr>
        <p:spPr>
          <a:xfrm>
            <a:off x="7761850" y="95750"/>
            <a:ext cx="4368600" cy="5743500"/>
          </a:xfrm>
          <a:prstGeom prst="rect">
            <a:avLst/>
          </a:prstGeom>
          <a:noFill/>
          <a:ln w="1143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g9d2a8047f4_2_45"/>
          <p:cNvSpPr txBox="1"/>
          <p:nvPr/>
        </p:nvSpPr>
        <p:spPr>
          <a:xfrm>
            <a:off x="9732975" y="5433325"/>
            <a:ext cx="2321100" cy="34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a:solidFill>
                  <a:srgbClr val="EFEFEF"/>
                </a:solidFill>
              </a:rPr>
              <a:t>Photos : Marlène Villemure</a:t>
            </a:r>
            <a:endParaRPr>
              <a:solidFill>
                <a:srgbClr val="EFEFE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a38b4a4afe_1_9"/>
          <p:cNvSpPr>
            <a:spLocks noGrp="1"/>
          </p:cNvSpPr>
          <p:nvPr>
            <p:ph type="pic" idx="2"/>
          </p:nvPr>
        </p:nvSpPr>
        <p:spPr>
          <a:xfrm>
            <a:off x="6132525" y="5399175"/>
            <a:ext cx="5835600" cy="550800"/>
          </a:xfrm>
          <a:prstGeom prst="rect">
            <a:avLst/>
          </a:prstGeom>
        </p:spPr>
        <p:txBody>
          <a:bodyPr spcFirstLastPara="1" wrap="square" lIns="91425" tIns="45700" rIns="91425" bIns="45700" anchor="t" anchorCtr="0">
            <a:noAutofit/>
          </a:bodyPr>
          <a:lstStyle/>
          <a:p>
            <a:pPr marL="0" lvl="0" indent="0" algn="r" rtl="0">
              <a:spcBef>
                <a:spcPts val="1000"/>
              </a:spcBef>
              <a:spcAft>
                <a:spcPts val="0"/>
              </a:spcAft>
              <a:buNone/>
            </a:pPr>
            <a:r>
              <a:rPr lang="en-CA" sz="1200"/>
              <a:t>Source : BBC News : https://www.bbc.com/news/world-asia-17113574ce</a:t>
            </a:r>
            <a:endParaRPr sz="1200"/>
          </a:p>
        </p:txBody>
      </p:sp>
      <p:sp>
        <p:nvSpPr>
          <p:cNvPr id="364" name="Google Shape;364;ga38b4a4afe_1_9"/>
          <p:cNvSpPr txBox="1">
            <a:spLocks noGrp="1"/>
          </p:cNvSpPr>
          <p:nvPr>
            <p:ph type="title"/>
          </p:nvPr>
        </p:nvSpPr>
        <p:spPr>
          <a:xfrm>
            <a:off x="470555" y="519113"/>
            <a:ext cx="5553900" cy="83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Conséquences</a:t>
            </a:r>
            <a:endParaRPr/>
          </a:p>
        </p:txBody>
      </p:sp>
      <p:sp>
        <p:nvSpPr>
          <p:cNvPr id="365" name="Google Shape;365;ga38b4a4afe_1_9"/>
          <p:cNvSpPr txBox="1">
            <a:spLocks noGrp="1"/>
          </p:cNvSpPr>
          <p:nvPr>
            <p:ph type="body" idx="1"/>
          </p:nvPr>
        </p:nvSpPr>
        <p:spPr>
          <a:xfrm>
            <a:off x="470105" y="1164106"/>
            <a:ext cx="5554800" cy="4098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CA" b="1" u="sng"/>
              <a:t>Bâtiments</a:t>
            </a:r>
            <a:endParaRPr b="1" u="sng"/>
          </a:p>
          <a:p>
            <a:pPr marL="0" lvl="0" indent="0" algn="l" rtl="0">
              <a:spcBef>
                <a:spcPts val="1000"/>
              </a:spcBef>
              <a:spcAft>
                <a:spcPts val="0"/>
              </a:spcAft>
              <a:buNone/>
            </a:pPr>
            <a:r>
              <a:rPr lang="en-CA"/>
              <a:t>60% de la ville a subi des dommages</a:t>
            </a:r>
            <a:endParaRPr/>
          </a:p>
          <a:p>
            <a:pPr marL="0" lvl="0" indent="0" algn="l" rtl="0">
              <a:spcBef>
                <a:spcPts val="1000"/>
              </a:spcBef>
              <a:spcAft>
                <a:spcPts val="0"/>
              </a:spcAft>
              <a:buNone/>
            </a:pPr>
            <a:r>
              <a:rPr lang="en-CA" b="1"/>
              <a:t>Cordon Zone : Une zone fermée au public qui sera tranquillement ré-ouverte au public avec les années (2013)</a:t>
            </a:r>
            <a:endParaRPr b="1"/>
          </a:p>
          <a:p>
            <a:pPr marL="0" lvl="0" indent="0" algn="l" rtl="0">
              <a:spcBef>
                <a:spcPts val="1000"/>
              </a:spcBef>
              <a:spcAft>
                <a:spcPts val="0"/>
              </a:spcAft>
              <a:buNone/>
            </a:pPr>
            <a:r>
              <a:rPr lang="en-CA"/>
              <a:t>Zone rouge résidentielle : 8000 propriétés </a:t>
            </a:r>
            <a:endParaRPr/>
          </a:p>
          <a:p>
            <a:pPr marL="0" lvl="0" indent="0" algn="l" rtl="0">
              <a:spcBef>
                <a:spcPts val="1000"/>
              </a:spcBef>
              <a:spcAft>
                <a:spcPts val="0"/>
              </a:spcAft>
              <a:buNone/>
            </a:pPr>
            <a:r>
              <a:rPr lang="en-CA"/>
              <a:t>La restauration ou la démolition de la Cathédrale, emblème de Christchurch, a été débattue pendant des années (toujours active en 2017)</a:t>
            </a:r>
            <a:endParaRPr/>
          </a:p>
          <a:p>
            <a:pPr marL="0" lvl="0" indent="0" algn="l" rtl="0">
              <a:spcBef>
                <a:spcPts val="1000"/>
              </a:spcBef>
              <a:spcAft>
                <a:spcPts val="0"/>
              </a:spcAft>
              <a:buNone/>
            </a:pPr>
            <a:r>
              <a:rPr lang="en-CA"/>
              <a:t>L’hôtel le Grand Chancellor a été démoli</a:t>
            </a:r>
            <a:endParaRPr/>
          </a:p>
          <a:p>
            <a:pPr marL="0" lvl="0" indent="0" algn="l" rtl="0">
              <a:spcBef>
                <a:spcPts val="1000"/>
              </a:spcBef>
              <a:spcAft>
                <a:spcPts val="0"/>
              </a:spcAft>
              <a:buNone/>
            </a:pPr>
            <a:r>
              <a:rPr lang="en-CA"/>
              <a:t>Re-Start Mall : l’implantation d’un centre commercial extérieur pour remplacer temporairement le centre commercial Cashel à partir de conteneurs</a:t>
            </a:r>
            <a:endParaRPr/>
          </a:p>
          <a:p>
            <a:pPr marL="0" lvl="0" indent="0" algn="l" rtl="0">
              <a:spcBef>
                <a:spcPts val="1000"/>
              </a:spcBef>
              <a:spcAft>
                <a:spcPts val="0"/>
              </a:spcAft>
              <a:buNone/>
            </a:pPr>
            <a:r>
              <a:rPr lang="en-CA"/>
              <a:t>Abandon du nouveau stade AMI</a:t>
            </a:r>
            <a:endParaRPr/>
          </a:p>
        </p:txBody>
      </p:sp>
      <p:pic>
        <p:nvPicPr>
          <p:cNvPr id="366" name="Google Shape;366;ga38b4a4afe_1_9"/>
          <p:cNvPicPr preferRelativeResize="0"/>
          <p:nvPr/>
        </p:nvPicPr>
        <p:blipFill>
          <a:blip r:embed="rId3">
            <a:alphaModFix/>
          </a:blip>
          <a:stretch>
            <a:fillRect/>
          </a:stretch>
        </p:blipFill>
        <p:spPr>
          <a:xfrm>
            <a:off x="6024450" y="584200"/>
            <a:ext cx="5943600" cy="4953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a38b4a4afe_1_18"/>
          <p:cNvSpPr>
            <a:spLocks noGrp="1"/>
          </p:cNvSpPr>
          <p:nvPr>
            <p:ph type="pic" idx="2"/>
          </p:nvPr>
        </p:nvSpPr>
        <p:spPr>
          <a:xfrm>
            <a:off x="6024450" y="4689475"/>
            <a:ext cx="5862300" cy="487800"/>
          </a:xfrm>
          <a:prstGeom prst="rect">
            <a:avLst/>
          </a:prstGeom>
        </p:spPr>
        <p:txBody>
          <a:bodyPr spcFirstLastPara="1" wrap="square" lIns="91425" tIns="45700" rIns="91425" bIns="45700" anchor="t" anchorCtr="0">
            <a:noAutofit/>
          </a:bodyPr>
          <a:lstStyle/>
          <a:p>
            <a:pPr marL="0" lvl="0" indent="0" algn="r" rtl="0">
              <a:spcBef>
                <a:spcPts val="1000"/>
              </a:spcBef>
              <a:spcAft>
                <a:spcPts val="0"/>
              </a:spcAft>
              <a:buNone/>
            </a:pPr>
            <a:r>
              <a:rPr lang="en-CA" sz="1100"/>
              <a:t>Source : IAIN MCGREGOR/FAIRFAX NZ https://www.stuff.co.nz/national/89643535/what-is-about-to-happen-to-christchurchs-red-zone</a:t>
            </a:r>
            <a:endParaRPr sz="1100"/>
          </a:p>
        </p:txBody>
      </p:sp>
      <p:sp>
        <p:nvSpPr>
          <p:cNvPr id="372" name="Google Shape;372;ga38b4a4afe_1_18"/>
          <p:cNvSpPr txBox="1">
            <a:spLocks noGrp="1"/>
          </p:cNvSpPr>
          <p:nvPr>
            <p:ph type="title"/>
          </p:nvPr>
        </p:nvSpPr>
        <p:spPr>
          <a:xfrm>
            <a:off x="470555" y="519113"/>
            <a:ext cx="5553900" cy="83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Conséquences</a:t>
            </a:r>
            <a:endParaRPr/>
          </a:p>
        </p:txBody>
      </p:sp>
      <p:sp>
        <p:nvSpPr>
          <p:cNvPr id="373" name="Google Shape;373;ga38b4a4afe_1_18"/>
          <p:cNvSpPr txBox="1">
            <a:spLocks noGrp="1"/>
          </p:cNvSpPr>
          <p:nvPr>
            <p:ph type="body" idx="1"/>
          </p:nvPr>
        </p:nvSpPr>
        <p:spPr>
          <a:xfrm>
            <a:off x="470105" y="1164106"/>
            <a:ext cx="5554800" cy="4098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CA" b="1" u="sng"/>
              <a:t>Bâtiments</a:t>
            </a:r>
            <a:endParaRPr b="1" u="sng"/>
          </a:p>
          <a:p>
            <a:pPr marL="0" lvl="0" indent="0" algn="l" rtl="0">
              <a:spcBef>
                <a:spcPts val="1000"/>
              </a:spcBef>
              <a:spcAft>
                <a:spcPts val="0"/>
              </a:spcAft>
              <a:buClr>
                <a:schemeClr val="dk1"/>
              </a:buClr>
              <a:buSzPts val="1100"/>
              <a:buFont typeface="Arial"/>
              <a:buNone/>
            </a:pPr>
            <a:r>
              <a:rPr lang="en-CA"/>
              <a:t>60% de la ville a subi des dommages</a:t>
            </a:r>
            <a:endParaRPr/>
          </a:p>
          <a:p>
            <a:pPr marL="0" lvl="0" indent="0" algn="l" rtl="0">
              <a:spcBef>
                <a:spcPts val="1000"/>
              </a:spcBef>
              <a:spcAft>
                <a:spcPts val="0"/>
              </a:spcAft>
              <a:buClr>
                <a:schemeClr val="dk1"/>
              </a:buClr>
              <a:buSzPts val="1100"/>
              <a:buFont typeface="Arial"/>
              <a:buNone/>
            </a:pPr>
            <a:r>
              <a:rPr lang="en-CA"/>
              <a:t>Cordon Zone : Une zone fermée au public qui sera tranquillement ré-ouverte au public avec les années (2013)</a:t>
            </a:r>
            <a:endParaRPr/>
          </a:p>
          <a:p>
            <a:pPr marL="0" lvl="0" indent="0" algn="l" rtl="0">
              <a:spcBef>
                <a:spcPts val="1000"/>
              </a:spcBef>
              <a:spcAft>
                <a:spcPts val="0"/>
              </a:spcAft>
              <a:buClr>
                <a:schemeClr val="dk1"/>
              </a:buClr>
              <a:buSzPts val="1100"/>
              <a:buFont typeface="Arial"/>
              <a:buNone/>
            </a:pPr>
            <a:r>
              <a:rPr lang="en-CA" b="1"/>
              <a:t>Zone rouge résidentielle : 8000 propriétés</a:t>
            </a:r>
            <a:r>
              <a:rPr lang="en-CA"/>
              <a:t> </a:t>
            </a:r>
            <a:endParaRPr/>
          </a:p>
          <a:p>
            <a:pPr marL="0" lvl="0" indent="0" algn="l" rtl="0">
              <a:spcBef>
                <a:spcPts val="1000"/>
              </a:spcBef>
              <a:spcAft>
                <a:spcPts val="0"/>
              </a:spcAft>
              <a:buClr>
                <a:schemeClr val="dk1"/>
              </a:buClr>
              <a:buSzPts val="1100"/>
              <a:buFont typeface="Arial"/>
              <a:buNone/>
            </a:pPr>
            <a:r>
              <a:rPr lang="en-CA"/>
              <a:t>La restauration ou la démolition de la Cathédrale, emblème de Christchurch, a été débattue pendant des années (toujours active en 2017)</a:t>
            </a:r>
            <a:endParaRPr/>
          </a:p>
          <a:p>
            <a:pPr marL="0" lvl="0" indent="0" algn="l" rtl="0">
              <a:spcBef>
                <a:spcPts val="1000"/>
              </a:spcBef>
              <a:spcAft>
                <a:spcPts val="0"/>
              </a:spcAft>
              <a:buClr>
                <a:schemeClr val="dk1"/>
              </a:buClr>
              <a:buSzPts val="1100"/>
              <a:buFont typeface="Arial"/>
              <a:buNone/>
            </a:pPr>
            <a:r>
              <a:rPr lang="en-CA"/>
              <a:t>L’hôtel le Grand Chancellor a été démoli</a:t>
            </a:r>
            <a:endParaRPr/>
          </a:p>
          <a:p>
            <a:pPr marL="0" lvl="0" indent="0" algn="l" rtl="0">
              <a:spcBef>
                <a:spcPts val="1000"/>
              </a:spcBef>
              <a:spcAft>
                <a:spcPts val="0"/>
              </a:spcAft>
              <a:buClr>
                <a:schemeClr val="dk1"/>
              </a:buClr>
              <a:buSzPts val="1100"/>
              <a:buFont typeface="Arial"/>
              <a:buNone/>
            </a:pPr>
            <a:r>
              <a:rPr lang="en-CA"/>
              <a:t>Re-Start Mall : l’implantation d’un centre commercial extérieur pour remplacer temporairement le centre commercial Cashel à partir de conteneurs</a:t>
            </a:r>
            <a:endParaRPr/>
          </a:p>
          <a:p>
            <a:pPr marL="0" lvl="0" indent="0" algn="l" rtl="0">
              <a:spcBef>
                <a:spcPts val="1000"/>
              </a:spcBef>
              <a:spcAft>
                <a:spcPts val="0"/>
              </a:spcAft>
              <a:buClr>
                <a:schemeClr val="dk1"/>
              </a:buClr>
              <a:buSzPts val="1100"/>
              <a:buFont typeface="Arial"/>
              <a:buNone/>
            </a:pPr>
            <a:r>
              <a:rPr lang="en-CA"/>
              <a:t>Abandon du nouveau stade AMI</a:t>
            </a:r>
            <a:endParaRPr/>
          </a:p>
          <a:p>
            <a:pPr marL="0" lvl="0" indent="0" algn="l" rtl="0">
              <a:spcBef>
                <a:spcPts val="1000"/>
              </a:spcBef>
              <a:spcAft>
                <a:spcPts val="0"/>
              </a:spcAft>
              <a:buNone/>
            </a:pPr>
            <a:endParaRPr/>
          </a:p>
        </p:txBody>
      </p:sp>
      <p:pic>
        <p:nvPicPr>
          <p:cNvPr id="374" name="Google Shape;374;ga38b4a4afe_1_18"/>
          <p:cNvPicPr preferRelativeResize="0"/>
          <p:nvPr/>
        </p:nvPicPr>
        <p:blipFill>
          <a:blip r:embed="rId3">
            <a:alphaModFix/>
          </a:blip>
          <a:stretch>
            <a:fillRect/>
          </a:stretch>
        </p:blipFill>
        <p:spPr>
          <a:xfrm>
            <a:off x="6024455" y="1386775"/>
            <a:ext cx="5862294" cy="33027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ga38b4a4afe_1_32"/>
          <p:cNvSpPr>
            <a:spLocks noGrp="1"/>
          </p:cNvSpPr>
          <p:nvPr>
            <p:ph type="pic" idx="2"/>
          </p:nvPr>
        </p:nvSpPr>
        <p:spPr>
          <a:xfrm>
            <a:off x="6024450" y="4939875"/>
            <a:ext cx="5835600" cy="550800"/>
          </a:xfrm>
          <a:prstGeom prst="rect">
            <a:avLst/>
          </a:prstGeom>
        </p:spPr>
        <p:txBody>
          <a:bodyPr spcFirstLastPara="1" wrap="square" lIns="91425" tIns="45700" rIns="91425" bIns="45700" anchor="t" anchorCtr="0">
            <a:noAutofit/>
          </a:bodyPr>
          <a:lstStyle/>
          <a:p>
            <a:pPr marL="0" lvl="0" indent="0" algn="r" rtl="0">
              <a:spcBef>
                <a:spcPts val="1000"/>
              </a:spcBef>
              <a:spcAft>
                <a:spcPts val="0"/>
              </a:spcAft>
              <a:buNone/>
            </a:pPr>
            <a:r>
              <a:rPr lang="en-CA" sz="1200"/>
              <a:t>Source : https://www.cnn.com/2012/03/02/world/asia/christchurch-cathedral/index.html</a:t>
            </a:r>
            <a:endParaRPr sz="1200"/>
          </a:p>
        </p:txBody>
      </p:sp>
      <p:sp>
        <p:nvSpPr>
          <p:cNvPr id="380" name="Google Shape;380;ga38b4a4afe_1_32"/>
          <p:cNvSpPr txBox="1">
            <a:spLocks noGrp="1"/>
          </p:cNvSpPr>
          <p:nvPr>
            <p:ph type="title"/>
          </p:nvPr>
        </p:nvSpPr>
        <p:spPr>
          <a:xfrm>
            <a:off x="470555" y="519113"/>
            <a:ext cx="5553900" cy="83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Conséquences</a:t>
            </a:r>
            <a:endParaRPr/>
          </a:p>
        </p:txBody>
      </p:sp>
      <p:sp>
        <p:nvSpPr>
          <p:cNvPr id="381" name="Google Shape;381;ga38b4a4afe_1_32"/>
          <p:cNvSpPr txBox="1">
            <a:spLocks noGrp="1"/>
          </p:cNvSpPr>
          <p:nvPr>
            <p:ph type="body" idx="1"/>
          </p:nvPr>
        </p:nvSpPr>
        <p:spPr>
          <a:xfrm>
            <a:off x="470105" y="1164106"/>
            <a:ext cx="5554800" cy="4098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CA" b="1" u="sng"/>
              <a:t>Bâtiments</a:t>
            </a:r>
            <a:endParaRPr b="1" u="sng"/>
          </a:p>
          <a:p>
            <a:pPr marL="0" lvl="0" indent="0" algn="l" rtl="0">
              <a:spcBef>
                <a:spcPts val="1000"/>
              </a:spcBef>
              <a:spcAft>
                <a:spcPts val="0"/>
              </a:spcAft>
              <a:buClr>
                <a:schemeClr val="dk1"/>
              </a:buClr>
              <a:buSzPts val="1100"/>
              <a:buFont typeface="Arial"/>
              <a:buNone/>
            </a:pPr>
            <a:r>
              <a:rPr lang="en-CA"/>
              <a:t>60% de la ville a subi des dommages</a:t>
            </a:r>
            <a:endParaRPr/>
          </a:p>
          <a:p>
            <a:pPr marL="0" lvl="0" indent="0" algn="l" rtl="0">
              <a:spcBef>
                <a:spcPts val="1000"/>
              </a:spcBef>
              <a:spcAft>
                <a:spcPts val="0"/>
              </a:spcAft>
              <a:buClr>
                <a:schemeClr val="dk1"/>
              </a:buClr>
              <a:buSzPts val="1100"/>
              <a:buFont typeface="Arial"/>
              <a:buNone/>
            </a:pPr>
            <a:r>
              <a:rPr lang="en-CA"/>
              <a:t>Cordon Zone : Une zone fermée au public qui sera tranquillement ré-ouverte au public avec les années (2013)</a:t>
            </a:r>
            <a:endParaRPr/>
          </a:p>
          <a:p>
            <a:pPr marL="0" lvl="0" indent="0" algn="l" rtl="0">
              <a:spcBef>
                <a:spcPts val="1000"/>
              </a:spcBef>
              <a:spcAft>
                <a:spcPts val="0"/>
              </a:spcAft>
              <a:buClr>
                <a:schemeClr val="dk1"/>
              </a:buClr>
              <a:buSzPts val="1100"/>
              <a:buFont typeface="Arial"/>
              <a:buNone/>
            </a:pPr>
            <a:r>
              <a:rPr lang="en-CA"/>
              <a:t>Zone rouge résidentielle : 8000 propriétés </a:t>
            </a:r>
            <a:endParaRPr/>
          </a:p>
          <a:p>
            <a:pPr marL="0" lvl="0" indent="0" algn="l" rtl="0">
              <a:spcBef>
                <a:spcPts val="1000"/>
              </a:spcBef>
              <a:spcAft>
                <a:spcPts val="0"/>
              </a:spcAft>
              <a:buClr>
                <a:schemeClr val="dk1"/>
              </a:buClr>
              <a:buSzPts val="1100"/>
              <a:buFont typeface="Arial"/>
              <a:buNone/>
            </a:pPr>
            <a:r>
              <a:rPr lang="en-CA" b="1"/>
              <a:t>La restauration ou la démolition de la Cathédrale, emblème de Christchurch, a été débattue pendant des années (toujours active en 2017)</a:t>
            </a:r>
            <a:endParaRPr b="1"/>
          </a:p>
          <a:p>
            <a:pPr marL="0" lvl="0" indent="0" algn="l" rtl="0">
              <a:spcBef>
                <a:spcPts val="1000"/>
              </a:spcBef>
              <a:spcAft>
                <a:spcPts val="0"/>
              </a:spcAft>
              <a:buClr>
                <a:schemeClr val="dk1"/>
              </a:buClr>
              <a:buSzPts val="1100"/>
              <a:buFont typeface="Arial"/>
              <a:buNone/>
            </a:pPr>
            <a:r>
              <a:rPr lang="en-CA"/>
              <a:t>L’hôtel le Grand Chancellor a été démoli</a:t>
            </a:r>
            <a:endParaRPr/>
          </a:p>
          <a:p>
            <a:pPr marL="0" lvl="0" indent="0" algn="l" rtl="0">
              <a:spcBef>
                <a:spcPts val="1000"/>
              </a:spcBef>
              <a:spcAft>
                <a:spcPts val="0"/>
              </a:spcAft>
              <a:buClr>
                <a:schemeClr val="dk1"/>
              </a:buClr>
              <a:buSzPts val="1100"/>
              <a:buFont typeface="Arial"/>
              <a:buNone/>
            </a:pPr>
            <a:r>
              <a:rPr lang="en-CA"/>
              <a:t>Re-Start Mall : l’implantation d’un centre commercial extérieur pour remplacer temporairement le centre commercial Cashel à partir de conteneurs</a:t>
            </a:r>
            <a:endParaRPr/>
          </a:p>
          <a:p>
            <a:pPr marL="0" lvl="0" indent="0" algn="l" rtl="0">
              <a:spcBef>
                <a:spcPts val="1000"/>
              </a:spcBef>
              <a:spcAft>
                <a:spcPts val="0"/>
              </a:spcAft>
              <a:buClr>
                <a:schemeClr val="dk1"/>
              </a:buClr>
              <a:buSzPts val="1100"/>
              <a:buFont typeface="Arial"/>
              <a:buNone/>
            </a:pPr>
            <a:r>
              <a:rPr lang="en-CA"/>
              <a:t>Abandon du nouveau stade AMI</a:t>
            </a:r>
            <a:endParaRPr/>
          </a:p>
          <a:p>
            <a:pPr marL="0" lvl="0" indent="0" algn="l" rtl="0">
              <a:spcBef>
                <a:spcPts val="1000"/>
              </a:spcBef>
              <a:spcAft>
                <a:spcPts val="0"/>
              </a:spcAft>
              <a:buNone/>
            </a:pPr>
            <a:endParaRPr/>
          </a:p>
        </p:txBody>
      </p:sp>
      <p:pic>
        <p:nvPicPr>
          <p:cNvPr id="382" name="Google Shape;382;ga38b4a4afe_1_32"/>
          <p:cNvPicPr preferRelativeResize="0"/>
          <p:nvPr/>
        </p:nvPicPr>
        <p:blipFill>
          <a:blip r:embed="rId3">
            <a:alphaModFix/>
          </a:blip>
          <a:stretch>
            <a:fillRect/>
          </a:stretch>
        </p:blipFill>
        <p:spPr>
          <a:xfrm>
            <a:off x="6024450" y="1657350"/>
            <a:ext cx="5835600" cy="32825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a38f49fafc_1_13"/>
          <p:cNvSpPr txBox="1"/>
          <p:nvPr/>
        </p:nvSpPr>
        <p:spPr>
          <a:xfrm>
            <a:off x="1151325" y="992800"/>
            <a:ext cx="5169000" cy="801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CA" sz="2800" b="1">
                <a:solidFill>
                  <a:schemeClr val="lt1"/>
                </a:solidFill>
                <a:latin typeface="Arial Black"/>
                <a:ea typeface="Arial Black"/>
                <a:cs typeface="Arial Black"/>
                <a:sym typeface="Arial Black"/>
              </a:rPr>
              <a:t>GRANDE SECOUSSE</a:t>
            </a:r>
            <a:endParaRPr>
              <a:solidFill>
                <a:schemeClr val="dk1"/>
              </a:solidFill>
            </a:endParaRPr>
          </a:p>
        </p:txBody>
      </p:sp>
      <p:sp>
        <p:nvSpPr>
          <p:cNvPr id="97" name="Google Shape;97;ga38f49fafc_1_13"/>
          <p:cNvSpPr txBox="1"/>
          <p:nvPr/>
        </p:nvSpPr>
        <p:spPr>
          <a:xfrm>
            <a:off x="941325" y="1821050"/>
            <a:ext cx="5379000" cy="3000000"/>
          </a:xfrm>
          <a:prstGeom prst="rect">
            <a:avLst/>
          </a:prstGeom>
          <a:noFill/>
          <a:ln>
            <a:noFill/>
          </a:ln>
        </p:spPr>
        <p:txBody>
          <a:bodyPr spcFirstLastPara="1" wrap="square" lIns="91425" tIns="91425" rIns="91425" bIns="91425" anchor="t" anchorCtr="0">
            <a:noAutofit/>
          </a:bodyPr>
          <a:lstStyle/>
          <a:p>
            <a:pPr marL="228600" lvl="0" indent="-228600" algn="just" rtl="0">
              <a:lnSpc>
                <a:spcPct val="90000"/>
              </a:lnSpc>
              <a:spcBef>
                <a:spcPts val="0"/>
              </a:spcBef>
              <a:spcAft>
                <a:spcPts val="0"/>
              </a:spcAft>
              <a:buNone/>
            </a:pPr>
            <a:r>
              <a:rPr lang="en-CA" sz="2300">
                <a:solidFill>
                  <a:schemeClr val="lt1"/>
                </a:solidFill>
              </a:rPr>
              <a:t>  La Grande Secousse est un exercice mondial de simulation d’un séisme.</a:t>
            </a:r>
            <a:endParaRPr sz="2300">
              <a:solidFill>
                <a:schemeClr val="lt1"/>
              </a:solidFill>
            </a:endParaRPr>
          </a:p>
          <a:p>
            <a:pPr marL="228600" lvl="0" indent="-228600" algn="just" rtl="0">
              <a:lnSpc>
                <a:spcPct val="90000"/>
              </a:lnSpc>
              <a:spcBef>
                <a:spcPts val="0"/>
              </a:spcBef>
              <a:spcAft>
                <a:spcPts val="0"/>
              </a:spcAft>
              <a:buNone/>
            </a:pPr>
            <a:endParaRPr sz="2300">
              <a:solidFill>
                <a:schemeClr val="lt1"/>
              </a:solidFill>
            </a:endParaRPr>
          </a:p>
          <a:p>
            <a:pPr marL="228600" lvl="0" indent="-228600" algn="just" rtl="0">
              <a:lnSpc>
                <a:spcPct val="90000"/>
              </a:lnSpc>
              <a:spcBef>
                <a:spcPts val="0"/>
              </a:spcBef>
              <a:spcAft>
                <a:spcPts val="0"/>
              </a:spcAft>
              <a:buNone/>
            </a:pPr>
            <a:r>
              <a:rPr lang="en-CA" sz="2300">
                <a:solidFill>
                  <a:schemeClr val="lt1"/>
                </a:solidFill>
              </a:rPr>
              <a:t> Elle célèbre sa septième édition au Québec et est chapeautée par l’ASCQ. </a:t>
            </a:r>
            <a:endParaRPr sz="2300">
              <a:solidFill>
                <a:schemeClr val="lt1"/>
              </a:solidFill>
            </a:endParaRPr>
          </a:p>
          <a:p>
            <a:pPr marL="228600" lvl="0" indent="-228600" algn="just" rtl="0">
              <a:lnSpc>
                <a:spcPct val="90000"/>
              </a:lnSpc>
              <a:spcBef>
                <a:spcPts val="0"/>
              </a:spcBef>
              <a:spcAft>
                <a:spcPts val="0"/>
              </a:spcAft>
              <a:buNone/>
            </a:pPr>
            <a:endParaRPr sz="2300">
              <a:solidFill>
                <a:schemeClr val="lt1"/>
              </a:solidFill>
            </a:endParaRPr>
          </a:p>
          <a:p>
            <a:pPr marL="228600" lvl="0" indent="-228600" algn="just" rtl="0">
              <a:lnSpc>
                <a:spcPct val="90000"/>
              </a:lnSpc>
              <a:spcBef>
                <a:spcPts val="0"/>
              </a:spcBef>
              <a:spcAft>
                <a:spcPts val="0"/>
              </a:spcAft>
              <a:buNone/>
            </a:pPr>
            <a:r>
              <a:rPr lang="en-CA" sz="2300">
                <a:solidFill>
                  <a:schemeClr val="lt1"/>
                </a:solidFill>
              </a:rPr>
              <a:t>  Elle s’est tenue le 15 octobre 2020, à 10 h 15 et plus de 130 000 personnes ont été sensibilisées aux trois gestes à poser pour se protéger lorsque la terre tremble</a:t>
            </a:r>
            <a:r>
              <a:rPr lang="en-CA">
                <a:solidFill>
                  <a:schemeClr val="lt1"/>
                </a:solidFill>
              </a:rPr>
              <a:t>. </a:t>
            </a:r>
            <a:endParaRPr/>
          </a:p>
        </p:txBody>
      </p:sp>
      <p:pic>
        <p:nvPicPr>
          <p:cNvPr id="98" name="Google Shape;98;ga38f49fafc_1_13"/>
          <p:cNvPicPr preferRelativeResize="0"/>
          <p:nvPr/>
        </p:nvPicPr>
        <p:blipFill rotWithShape="1">
          <a:blip r:embed="rId3">
            <a:alphaModFix/>
          </a:blip>
          <a:srcRect/>
          <a:stretch/>
        </p:blipFill>
        <p:spPr>
          <a:xfrm>
            <a:off x="6660600" y="3863213"/>
            <a:ext cx="4567701" cy="1436625"/>
          </a:xfrm>
          <a:prstGeom prst="rect">
            <a:avLst/>
          </a:prstGeom>
          <a:noFill/>
          <a:ln>
            <a:noFill/>
          </a:ln>
        </p:spPr>
      </p:pic>
      <p:pic>
        <p:nvPicPr>
          <p:cNvPr id="99" name="Google Shape;99;ga38f49fafc_1_13"/>
          <p:cNvPicPr preferRelativeResize="0"/>
          <p:nvPr/>
        </p:nvPicPr>
        <p:blipFill>
          <a:blip r:embed="rId4">
            <a:alphaModFix/>
          </a:blip>
          <a:stretch>
            <a:fillRect/>
          </a:stretch>
        </p:blipFill>
        <p:spPr>
          <a:xfrm>
            <a:off x="6986675" y="1416775"/>
            <a:ext cx="4167675" cy="17963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a38b4a4afe_1_25"/>
          <p:cNvSpPr txBox="1">
            <a:spLocks noGrp="1"/>
          </p:cNvSpPr>
          <p:nvPr>
            <p:ph type="title"/>
          </p:nvPr>
        </p:nvSpPr>
        <p:spPr>
          <a:xfrm>
            <a:off x="470555" y="519113"/>
            <a:ext cx="5553900" cy="83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Conséquences</a:t>
            </a:r>
            <a:endParaRPr/>
          </a:p>
        </p:txBody>
      </p:sp>
      <p:sp>
        <p:nvSpPr>
          <p:cNvPr id="388" name="Google Shape;388;ga38b4a4afe_1_25"/>
          <p:cNvSpPr txBox="1">
            <a:spLocks noGrp="1"/>
          </p:cNvSpPr>
          <p:nvPr>
            <p:ph type="body" idx="1"/>
          </p:nvPr>
        </p:nvSpPr>
        <p:spPr>
          <a:xfrm>
            <a:off x="470105" y="1164106"/>
            <a:ext cx="5554800" cy="4098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CA" b="1" u="sng"/>
              <a:t>Bâtiments</a:t>
            </a:r>
            <a:endParaRPr b="1" u="sng"/>
          </a:p>
          <a:p>
            <a:pPr marL="0" lvl="0" indent="0" algn="l" rtl="0">
              <a:spcBef>
                <a:spcPts val="1000"/>
              </a:spcBef>
              <a:spcAft>
                <a:spcPts val="0"/>
              </a:spcAft>
              <a:buClr>
                <a:schemeClr val="dk1"/>
              </a:buClr>
              <a:buSzPts val="1100"/>
              <a:buFont typeface="Arial"/>
              <a:buNone/>
            </a:pPr>
            <a:r>
              <a:rPr lang="en-CA"/>
              <a:t>60% de la ville a subi des dommages</a:t>
            </a:r>
            <a:endParaRPr/>
          </a:p>
          <a:p>
            <a:pPr marL="0" lvl="0" indent="0" algn="l" rtl="0">
              <a:spcBef>
                <a:spcPts val="1000"/>
              </a:spcBef>
              <a:spcAft>
                <a:spcPts val="0"/>
              </a:spcAft>
              <a:buClr>
                <a:schemeClr val="dk1"/>
              </a:buClr>
              <a:buSzPts val="1100"/>
              <a:buFont typeface="Arial"/>
              <a:buNone/>
            </a:pPr>
            <a:r>
              <a:rPr lang="en-CA"/>
              <a:t>Cordon Zone : Une zone fermée au public qui sera tranquillement ré-ouverte au public avec les années (2013)</a:t>
            </a:r>
            <a:endParaRPr/>
          </a:p>
          <a:p>
            <a:pPr marL="0" lvl="0" indent="0" algn="l" rtl="0">
              <a:spcBef>
                <a:spcPts val="1000"/>
              </a:spcBef>
              <a:spcAft>
                <a:spcPts val="0"/>
              </a:spcAft>
              <a:buClr>
                <a:schemeClr val="dk1"/>
              </a:buClr>
              <a:buSzPts val="1100"/>
              <a:buFont typeface="Arial"/>
              <a:buNone/>
            </a:pPr>
            <a:r>
              <a:rPr lang="en-CA"/>
              <a:t>Zone rouge résidentielle : 8000 propriétés </a:t>
            </a:r>
            <a:endParaRPr/>
          </a:p>
          <a:p>
            <a:pPr marL="0" lvl="0" indent="0" algn="l" rtl="0">
              <a:spcBef>
                <a:spcPts val="1000"/>
              </a:spcBef>
              <a:spcAft>
                <a:spcPts val="0"/>
              </a:spcAft>
              <a:buClr>
                <a:schemeClr val="dk1"/>
              </a:buClr>
              <a:buSzPts val="1100"/>
              <a:buFont typeface="Arial"/>
              <a:buNone/>
            </a:pPr>
            <a:r>
              <a:rPr lang="en-CA"/>
              <a:t>La restauration ou la démolition de la Cathédrale, emblème de Christchurch, a été débattue pendant des années (toujours active en 2017)</a:t>
            </a:r>
            <a:endParaRPr/>
          </a:p>
          <a:p>
            <a:pPr marL="0" lvl="0" indent="0" algn="l" rtl="0">
              <a:spcBef>
                <a:spcPts val="1000"/>
              </a:spcBef>
              <a:spcAft>
                <a:spcPts val="0"/>
              </a:spcAft>
              <a:buClr>
                <a:schemeClr val="dk1"/>
              </a:buClr>
              <a:buSzPts val="1100"/>
              <a:buFont typeface="Arial"/>
              <a:buNone/>
            </a:pPr>
            <a:r>
              <a:rPr lang="en-CA" b="1"/>
              <a:t>L’hôtel le Grand Chancellor a été démoli</a:t>
            </a:r>
            <a:endParaRPr b="1"/>
          </a:p>
          <a:p>
            <a:pPr marL="0" lvl="0" indent="0" algn="l" rtl="0">
              <a:spcBef>
                <a:spcPts val="1000"/>
              </a:spcBef>
              <a:spcAft>
                <a:spcPts val="0"/>
              </a:spcAft>
              <a:buClr>
                <a:schemeClr val="dk1"/>
              </a:buClr>
              <a:buSzPts val="1100"/>
              <a:buFont typeface="Arial"/>
              <a:buNone/>
            </a:pPr>
            <a:r>
              <a:rPr lang="en-CA"/>
              <a:t>Re-Start Mall : l’implantation d’un centre commercial extérieur pour remplacer temporairement le centre commercial Cashel à partir de conteneurs</a:t>
            </a:r>
            <a:endParaRPr/>
          </a:p>
          <a:p>
            <a:pPr marL="0" lvl="0" indent="0" algn="l" rtl="0">
              <a:spcBef>
                <a:spcPts val="1000"/>
              </a:spcBef>
              <a:spcAft>
                <a:spcPts val="0"/>
              </a:spcAft>
              <a:buClr>
                <a:schemeClr val="dk1"/>
              </a:buClr>
              <a:buSzPts val="1100"/>
              <a:buFont typeface="Arial"/>
              <a:buNone/>
            </a:pPr>
            <a:r>
              <a:rPr lang="en-CA"/>
              <a:t>Abandon du nouveau stade AMI</a:t>
            </a:r>
            <a:endParaRPr/>
          </a:p>
          <a:p>
            <a:pPr marL="0" lvl="0" indent="0" algn="l" rtl="0">
              <a:spcBef>
                <a:spcPts val="1000"/>
              </a:spcBef>
              <a:spcAft>
                <a:spcPts val="0"/>
              </a:spcAft>
              <a:buNone/>
            </a:pPr>
            <a:endParaRPr/>
          </a:p>
        </p:txBody>
      </p:sp>
      <p:pic>
        <p:nvPicPr>
          <p:cNvPr id="389" name="Google Shape;389;ga38b4a4afe_1_25"/>
          <p:cNvPicPr preferRelativeResize="0"/>
          <p:nvPr/>
        </p:nvPicPr>
        <p:blipFill>
          <a:blip r:embed="rId3">
            <a:alphaModFix/>
          </a:blip>
          <a:stretch>
            <a:fillRect/>
          </a:stretch>
        </p:blipFill>
        <p:spPr>
          <a:xfrm>
            <a:off x="5951730" y="865375"/>
            <a:ext cx="5862296" cy="4396722"/>
          </a:xfrm>
          <a:prstGeom prst="rect">
            <a:avLst/>
          </a:prstGeom>
          <a:noFill/>
          <a:ln>
            <a:noFill/>
          </a:ln>
        </p:spPr>
      </p:pic>
      <p:sp>
        <p:nvSpPr>
          <p:cNvPr id="390" name="Google Shape;390;ga38b4a4afe_1_25"/>
          <p:cNvSpPr txBox="1"/>
          <p:nvPr/>
        </p:nvSpPr>
        <p:spPr>
          <a:xfrm>
            <a:off x="9492925" y="4913200"/>
            <a:ext cx="2321100" cy="34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a:solidFill>
                  <a:srgbClr val="EFEFEF"/>
                </a:solidFill>
              </a:rPr>
              <a:t>Photo : Marlène Villemure</a:t>
            </a:r>
            <a:endParaRPr>
              <a:solidFill>
                <a:srgbClr val="EFEFE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a38b4a4afe_1_47"/>
          <p:cNvSpPr>
            <a:spLocks noGrp="1"/>
          </p:cNvSpPr>
          <p:nvPr>
            <p:ph type="pic" idx="2"/>
          </p:nvPr>
        </p:nvSpPr>
        <p:spPr>
          <a:xfrm>
            <a:off x="5934300" y="4921975"/>
            <a:ext cx="6042600" cy="550800"/>
          </a:xfrm>
          <a:prstGeom prst="rect">
            <a:avLst/>
          </a:prstGeom>
        </p:spPr>
        <p:txBody>
          <a:bodyPr spcFirstLastPara="1" wrap="square" lIns="91425" tIns="45700" rIns="91425" bIns="45700" anchor="t" anchorCtr="0">
            <a:noAutofit/>
          </a:bodyPr>
          <a:lstStyle/>
          <a:p>
            <a:pPr marL="0" lvl="0" indent="0" algn="r" rtl="0">
              <a:spcBef>
                <a:spcPts val="1000"/>
              </a:spcBef>
              <a:spcAft>
                <a:spcPts val="0"/>
              </a:spcAft>
              <a:buNone/>
            </a:pPr>
            <a:r>
              <a:rPr lang="en-CA" sz="1200"/>
              <a:t>Source : Murray Hedwig et John https://www.australiandesignreview.com/architecture/restart-mall-christchurch/</a:t>
            </a:r>
            <a:endParaRPr sz="1200"/>
          </a:p>
        </p:txBody>
      </p:sp>
      <p:sp>
        <p:nvSpPr>
          <p:cNvPr id="396" name="Google Shape;396;ga38b4a4afe_1_47"/>
          <p:cNvSpPr txBox="1">
            <a:spLocks noGrp="1"/>
          </p:cNvSpPr>
          <p:nvPr>
            <p:ph type="title"/>
          </p:nvPr>
        </p:nvSpPr>
        <p:spPr>
          <a:xfrm>
            <a:off x="470555" y="519113"/>
            <a:ext cx="5553900" cy="83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Conséquences</a:t>
            </a:r>
            <a:endParaRPr/>
          </a:p>
        </p:txBody>
      </p:sp>
      <p:sp>
        <p:nvSpPr>
          <p:cNvPr id="397" name="Google Shape;397;ga38b4a4afe_1_47"/>
          <p:cNvSpPr txBox="1">
            <a:spLocks noGrp="1"/>
          </p:cNvSpPr>
          <p:nvPr>
            <p:ph type="body" idx="1"/>
          </p:nvPr>
        </p:nvSpPr>
        <p:spPr>
          <a:xfrm>
            <a:off x="470105" y="1164106"/>
            <a:ext cx="5554800" cy="4098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CA" b="1" u="sng"/>
              <a:t>Bâtiments</a:t>
            </a:r>
            <a:endParaRPr b="1" u="sng"/>
          </a:p>
          <a:p>
            <a:pPr marL="0" lvl="0" indent="0" algn="l" rtl="0">
              <a:spcBef>
                <a:spcPts val="1000"/>
              </a:spcBef>
              <a:spcAft>
                <a:spcPts val="0"/>
              </a:spcAft>
              <a:buClr>
                <a:schemeClr val="dk1"/>
              </a:buClr>
              <a:buSzPts val="1100"/>
              <a:buFont typeface="Arial"/>
              <a:buNone/>
            </a:pPr>
            <a:r>
              <a:rPr lang="en-CA"/>
              <a:t>60% de la ville a subi des dommages</a:t>
            </a:r>
            <a:endParaRPr/>
          </a:p>
          <a:p>
            <a:pPr marL="0" lvl="0" indent="0" algn="l" rtl="0">
              <a:spcBef>
                <a:spcPts val="1000"/>
              </a:spcBef>
              <a:spcAft>
                <a:spcPts val="0"/>
              </a:spcAft>
              <a:buClr>
                <a:schemeClr val="dk1"/>
              </a:buClr>
              <a:buSzPts val="1100"/>
              <a:buFont typeface="Arial"/>
              <a:buNone/>
            </a:pPr>
            <a:r>
              <a:rPr lang="en-CA"/>
              <a:t>Cordon Zone : Une zone fermée au public qui sera tranquillement ré-ouverte au public avec les années (2013)</a:t>
            </a:r>
            <a:endParaRPr/>
          </a:p>
          <a:p>
            <a:pPr marL="0" lvl="0" indent="0" algn="l" rtl="0">
              <a:spcBef>
                <a:spcPts val="1000"/>
              </a:spcBef>
              <a:spcAft>
                <a:spcPts val="0"/>
              </a:spcAft>
              <a:buClr>
                <a:schemeClr val="dk1"/>
              </a:buClr>
              <a:buSzPts val="1100"/>
              <a:buFont typeface="Arial"/>
              <a:buNone/>
            </a:pPr>
            <a:r>
              <a:rPr lang="en-CA"/>
              <a:t>Zone rouge résidentielle : 8000 propriétés </a:t>
            </a:r>
            <a:endParaRPr/>
          </a:p>
          <a:p>
            <a:pPr marL="0" lvl="0" indent="0" algn="l" rtl="0">
              <a:spcBef>
                <a:spcPts val="1000"/>
              </a:spcBef>
              <a:spcAft>
                <a:spcPts val="0"/>
              </a:spcAft>
              <a:buClr>
                <a:schemeClr val="dk1"/>
              </a:buClr>
              <a:buSzPts val="1100"/>
              <a:buFont typeface="Arial"/>
              <a:buNone/>
            </a:pPr>
            <a:r>
              <a:rPr lang="en-CA"/>
              <a:t>La restauration ou la démolition de la Cathédrale, emblème de Christchurch, a été débattue pendant des années (toujours active en 2017)</a:t>
            </a:r>
            <a:endParaRPr/>
          </a:p>
          <a:p>
            <a:pPr marL="0" lvl="0" indent="0" algn="l" rtl="0">
              <a:spcBef>
                <a:spcPts val="1000"/>
              </a:spcBef>
              <a:spcAft>
                <a:spcPts val="0"/>
              </a:spcAft>
              <a:buClr>
                <a:schemeClr val="dk1"/>
              </a:buClr>
              <a:buSzPts val="1100"/>
              <a:buFont typeface="Arial"/>
              <a:buNone/>
            </a:pPr>
            <a:r>
              <a:rPr lang="en-CA"/>
              <a:t>L’hôtel le Grand Chancellor a été démoli</a:t>
            </a:r>
            <a:endParaRPr/>
          </a:p>
          <a:p>
            <a:pPr marL="0" lvl="0" indent="0" algn="l" rtl="0">
              <a:spcBef>
                <a:spcPts val="1000"/>
              </a:spcBef>
              <a:spcAft>
                <a:spcPts val="0"/>
              </a:spcAft>
              <a:buClr>
                <a:schemeClr val="dk1"/>
              </a:buClr>
              <a:buSzPts val="1100"/>
              <a:buFont typeface="Arial"/>
              <a:buNone/>
            </a:pPr>
            <a:r>
              <a:rPr lang="en-CA" b="1"/>
              <a:t>Re-Start Mall : l’implantation d’un centre commercial extérieur pour remplacer temporairement le centre commercial Cashel à partir de conteneurs</a:t>
            </a:r>
            <a:endParaRPr b="1"/>
          </a:p>
          <a:p>
            <a:pPr marL="0" lvl="0" indent="0" algn="l" rtl="0">
              <a:spcBef>
                <a:spcPts val="1000"/>
              </a:spcBef>
              <a:spcAft>
                <a:spcPts val="0"/>
              </a:spcAft>
              <a:buNone/>
            </a:pPr>
            <a:r>
              <a:rPr lang="en-CA"/>
              <a:t>Abandon du nouveau stade AMI</a:t>
            </a:r>
            <a:endParaRPr/>
          </a:p>
          <a:p>
            <a:pPr marL="0" lvl="0" indent="0" algn="l" rtl="0">
              <a:spcBef>
                <a:spcPts val="1000"/>
              </a:spcBef>
              <a:spcAft>
                <a:spcPts val="0"/>
              </a:spcAft>
              <a:buNone/>
            </a:pPr>
            <a:endParaRPr/>
          </a:p>
        </p:txBody>
      </p:sp>
      <p:pic>
        <p:nvPicPr>
          <p:cNvPr id="398" name="Google Shape;398;ga38b4a4afe_1_47"/>
          <p:cNvPicPr preferRelativeResize="0"/>
          <p:nvPr/>
        </p:nvPicPr>
        <p:blipFill>
          <a:blip r:embed="rId3">
            <a:alphaModFix/>
          </a:blip>
          <a:stretch>
            <a:fillRect/>
          </a:stretch>
        </p:blipFill>
        <p:spPr>
          <a:xfrm>
            <a:off x="5979130" y="1164100"/>
            <a:ext cx="5862294" cy="375788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9d2a8047f4_2_21"/>
          <p:cNvSpPr txBox="1">
            <a:spLocks noGrp="1"/>
          </p:cNvSpPr>
          <p:nvPr>
            <p:ph type="title"/>
          </p:nvPr>
        </p:nvSpPr>
        <p:spPr>
          <a:xfrm>
            <a:off x="470555" y="519113"/>
            <a:ext cx="5553900" cy="8337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CA"/>
              <a:t>Conséquences</a:t>
            </a:r>
            <a:endParaRPr>
              <a:solidFill>
                <a:srgbClr val="005D97"/>
              </a:solidFill>
            </a:endParaRPr>
          </a:p>
          <a:p>
            <a:pPr marL="0" lvl="0" indent="0" algn="l" rtl="0">
              <a:spcBef>
                <a:spcPts val="0"/>
              </a:spcBef>
              <a:spcAft>
                <a:spcPts val="0"/>
              </a:spcAft>
              <a:buNone/>
            </a:pPr>
            <a:endParaRPr/>
          </a:p>
        </p:txBody>
      </p:sp>
      <p:sp>
        <p:nvSpPr>
          <p:cNvPr id="404" name="Google Shape;404;g9d2a8047f4_2_21"/>
          <p:cNvSpPr txBox="1">
            <a:spLocks noGrp="1"/>
          </p:cNvSpPr>
          <p:nvPr>
            <p:ph type="body" idx="1"/>
          </p:nvPr>
        </p:nvSpPr>
        <p:spPr>
          <a:xfrm>
            <a:off x="470555" y="1622381"/>
            <a:ext cx="5554800" cy="4098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n-CA" b="1" u="sng"/>
              <a:t>Services essentiels</a:t>
            </a:r>
            <a:endParaRPr b="1" u="sng"/>
          </a:p>
          <a:p>
            <a:pPr marL="0" lvl="0" indent="0" algn="l" rtl="0">
              <a:spcBef>
                <a:spcPts val="1000"/>
              </a:spcBef>
              <a:spcAft>
                <a:spcPts val="0"/>
              </a:spcAft>
              <a:buClr>
                <a:schemeClr val="dk1"/>
              </a:buClr>
              <a:buSzPts val="1100"/>
              <a:buFont typeface="Arial"/>
              <a:buNone/>
            </a:pPr>
            <a:endParaRPr/>
          </a:p>
          <a:p>
            <a:pPr marL="0" lvl="0" indent="0" algn="l" rtl="0">
              <a:spcBef>
                <a:spcPts val="1000"/>
              </a:spcBef>
              <a:spcAft>
                <a:spcPts val="0"/>
              </a:spcAft>
              <a:buClr>
                <a:schemeClr val="dk1"/>
              </a:buClr>
              <a:buSzPts val="1100"/>
              <a:buFont typeface="Arial"/>
              <a:buNone/>
            </a:pPr>
            <a:r>
              <a:rPr lang="en-CA"/>
              <a:t>Électricité : 10 jours; 35-45 millions CAD</a:t>
            </a:r>
            <a:endParaRPr/>
          </a:p>
          <a:p>
            <a:pPr marL="0" lvl="0" indent="0" algn="l" rtl="0">
              <a:spcBef>
                <a:spcPts val="1000"/>
              </a:spcBef>
              <a:spcAft>
                <a:spcPts val="0"/>
              </a:spcAft>
              <a:buClr>
                <a:schemeClr val="dk1"/>
              </a:buClr>
              <a:buSzPts val="1100"/>
              <a:buFont typeface="Arial"/>
              <a:buNone/>
            </a:pPr>
            <a:r>
              <a:rPr lang="en-CA"/>
              <a:t>Eau potable / courante : </a:t>
            </a:r>
            <a:endParaRPr/>
          </a:p>
          <a:p>
            <a:pPr marL="0" lvl="0" indent="457200" algn="l" rtl="0">
              <a:spcBef>
                <a:spcPts val="1000"/>
              </a:spcBef>
              <a:spcAft>
                <a:spcPts val="0"/>
              </a:spcAft>
              <a:buClr>
                <a:schemeClr val="dk1"/>
              </a:buClr>
              <a:buSzPts val="1100"/>
              <a:buFont typeface="Arial"/>
              <a:buNone/>
            </a:pPr>
            <a:r>
              <a:rPr lang="en-CA"/>
              <a:t>50 % de la ville sans eau les premiers jours, </a:t>
            </a:r>
            <a:endParaRPr/>
          </a:p>
          <a:p>
            <a:pPr marL="0" lvl="0" indent="457200" algn="l" rtl="0">
              <a:spcBef>
                <a:spcPts val="1000"/>
              </a:spcBef>
              <a:spcAft>
                <a:spcPts val="0"/>
              </a:spcAft>
              <a:buClr>
                <a:schemeClr val="dk1"/>
              </a:buClr>
              <a:buSzPts val="1100"/>
              <a:buFont typeface="Arial"/>
              <a:buNone/>
            </a:pPr>
            <a:r>
              <a:rPr lang="en-CA"/>
              <a:t>1/3 pour plus d’une semaine, </a:t>
            </a:r>
            <a:endParaRPr/>
          </a:p>
          <a:p>
            <a:pPr marL="0" lvl="0" indent="457200" algn="l" rtl="0">
              <a:spcBef>
                <a:spcPts val="1000"/>
              </a:spcBef>
              <a:spcAft>
                <a:spcPts val="0"/>
              </a:spcAft>
              <a:buNone/>
            </a:pPr>
            <a:r>
              <a:rPr lang="en-CA"/>
              <a:t>95 % des logements occupés rétablis après 1 mois</a:t>
            </a:r>
            <a:endParaRPr/>
          </a:p>
          <a:p>
            <a:pPr marL="0" lvl="0" indent="457200" algn="l" rtl="0">
              <a:spcBef>
                <a:spcPts val="1000"/>
              </a:spcBef>
              <a:spcAft>
                <a:spcPts val="0"/>
              </a:spcAft>
              <a:buClr>
                <a:schemeClr val="dk1"/>
              </a:buClr>
              <a:buSzPts val="1100"/>
              <a:buFont typeface="Arial"/>
              <a:buNone/>
            </a:pPr>
            <a:r>
              <a:rPr lang="en-CA"/>
              <a:t>Toilettes portables </a:t>
            </a:r>
            <a:endParaRPr/>
          </a:p>
          <a:p>
            <a:pPr marL="0" lvl="0" indent="0" algn="l" rtl="0">
              <a:spcBef>
                <a:spcPts val="1000"/>
              </a:spcBef>
              <a:spcAft>
                <a:spcPts val="0"/>
              </a:spcAft>
              <a:buClr>
                <a:schemeClr val="dk1"/>
              </a:buClr>
              <a:buSzPts val="1100"/>
              <a:buFont typeface="Arial"/>
              <a:buNone/>
            </a:pPr>
            <a:r>
              <a:rPr lang="en-CA"/>
              <a:t>Gaz : aucun dommage</a:t>
            </a:r>
            <a:endParaRPr/>
          </a:p>
          <a:p>
            <a:pPr marL="0" lvl="0" indent="457200" algn="l" rtl="0">
              <a:spcBef>
                <a:spcPts val="1000"/>
              </a:spcBef>
              <a:spcAft>
                <a:spcPts val="0"/>
              </a:spcAft>
              <a:buClr>
                <a:schemeClr val="dk1"/>
              </a:buClr>
              <a:buSzPts val="1100"/>
              <a:buFont typeface="Arial"/>
              <a:buNone/>
            </a:pPr>
            <a:endParaRPr/>
          </a:p>
          <a:p>
            <a:pPr marL="0" lvl="0" indent="0" algn="l" rtl="0">
              <a:spcBef>
                <a:spcPts val="1000"/>
              </a:spcBef>
              <a:spcAft>
                <a:spcPts val="0"/>
              </a:spcAft>
              <a:buNone/>
            </a:pPr>
            <a:endParaRPr/>
          </a:p>
        </p:txBody>
      </p:sp>
      <p:sp>
        <p:nvSpPr>
          <p:cNvPr id="405" name="Google Shape;405;g9d2a8047f4_2_21"/>
          <p:cNvSpPr txBox="1">
            <a:spLocks noGrp="1"/>
          </p:cNvSpPr>
          <p:nvPr>
            <p:ph type="body" idx="1"/>
          </p:nvPr>
        </p:nvSpPr>
        <p:spPr>
          <a:xfrm>
            <a:off x="6132530" y="1593306"/>
            <a:ext cx="5554800" cy="4098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CA" b="1" u="sng"/>
              <a:t>Services essentiels</a:t>
            </a:r>
            <a:endParaRPr b="1" u="sng"/>
          </a:p>
          <a:p>
            <a:pPr marL="0" lvl="0" indent="0" algn="l" rtl="0">
              <a:spcBef>
                <a:spcPts val="1000"/>
              </a:spcBef>
              <a:spcAft>
                <a:spcPts val="0"/>
              </a:spcAft>
              <a:buNone/>
            </a:pPr>
            <a:endParaRPr/>
          </a:p>
          <a:p>
            <a:pPr marL="0" lvl="0" indent="0" algn="l" rtl="0">
              <a:spcBef>
                <a:spcPts val="1000"/>
              </a:spcBef>
              <a:spcAft>
                <a:spcPts val="0"/>
              </a:spcAft>
              <a:buNone/>
            </a:pPr>
            <a:r>
              <a:rPr lang="en-CA"/>
              <a:t>Accords d’entraide</a:t>
            </a:r>
            <a:endParaRPr/>
          </a:p>
          <a:p>
            <a:pPr marL="0" lvl="0" indent="0" algn="l" rtl="0">
              <a:spcBef>
                <a:spcPts val="1000"/>
              </a:spcBef>
              <a:spcAft>
                <a:spcPts val="0"/>
              </a:spcAft>
              <a:buNone/>
            </a:pPr>
            <a:r>
              <a:rPr lang="en-CA"/>
              <a:t>Mesures d’urgence </a:t>
            </a:r>
            <a:endParaRPr/>
          </a:p>
          <a:p>
            <a:pPr marL="0" lvl="0" indent="0" algn="l" rtl="0">
              <a:spcBef>
                <a:spcPts val="1000"/>
              </a:spcBef>
              <a:spcAft>
                <a:spcPts val="0"/>
              </a:spcAft>
              <a:buNone/>
            </a:pPr>
            <a:r>
              <a:rPr lang="en-CA"/>
              <a:t>Ressources supplémentaires</a:t>
            </a:r>
            <a:endParaRPr/>
          </a:p>
          <a:p>
            <a:pPr marL="0" lvl="0" indent="457200" algn="l" rtl="0">
              <a:spcBef>
                <a:spcPts val="1000"/>
              </a:spcBef>
              <a:spcAft>
                <a:spcPts val="0"/>
              </a:spcAft>
              <a:buNone/>
            </a:pPr>
            <a:endParaRPr/>
          </a:p>
          <a:p>
            <a:pPr marL="0" lvl="0" indent="0" algn="l" rtl="0">
              <a:spcBef>
                <a:spcPts val="100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a3ba7c7cc9_0_34"/>
          <p:cNvSpPr>
            <a:spLocks noGrp="1"/>
          </p:cNvSpPr>
          <p:nvPr>
            <p:ph type="pic" idx="2"/>
          </p:nvPr>
        </p:nvSpPr>
        <p:spPr>
          <a:xfrm>
            <a:off x="7263975" y="5524500"/>
            <a:ext cx="4340400" cy="425400"/>
          </a:xfrm>
          <a:prstGeom prst="rect">
            <a:avLst/>
          </a:prstGeom>
        </p:spPr>
        <p:txBody>
          <a:bodyPr spcFirstLastPara="1" wrap="square" lIns="91425" tIns="45700" rIns="91425" bIns="45700" anchor="t" anchorCtr="0">
            <a:noAutofit/>
          </a:bodyPr>
          <a:lstStyle/>
          <a:p>
            <a:pPr marL="0" lvl="0" indent="0" algn="r" rtl="0">
              <a:lnSpc>
                <a:spcPct val="153418"/>
              </a:lnSpc>
              <a:spcBef>
                <a:spcPts val="0"/>
              </a:spcBef>
              <a:spcAft>
                <a:spcPts val="0"/>
              </a:spcAft>
              <a:buClr>
                <a:schemeClr val="dk1"/>
              </a:buClr>
              <a:buSzPts val="1100"/>
              <a:buFont typeface="Arial"/>
              <a:buNone/>
            </a:pPr>
            <a:r>
              <a:rPr lang="en-CA" sz="1000">
                <a:highlight>
                  <a:srgbClr val="FFFFFF"/>
                </a:highlight>
                <a:latin typeface="Arial"/>
                <a:ea typeface="Arial"/>
                <a:cs typeface="Arial"/>
                <a:sym typeface="Arial"/>
              </a:rPr>
              <a:t> (Photo : Marlène Villeneuve / David Bell)</a:t>
            </a:r>
            <a:endParaRPr sz="1000">
              <a:highlight>
                <a:srgbClr val="FFFFFF"/>
              </a:highlight>
              <a:latin typeface="Arial"/>
              <a:ea typeface="Arial"/>
              <a:cs typeface="Arial"/>
              <a:sym typeface="Arial"/>
            </a:endParaRPr>
          </a:p>
          <a:p>
            <a:pPr marL="0" lvl="0" indent="0" algn="l" rtl="0">
              <a:spcBef>
                <a:spcPts val="1000"/>
              </a:spcBef>
              <a:spcAft>
                <a:spcPts val="0"/>
              </a:spcAft>
              <a:buNone/>
            </a:pPr>
            <a:endParaRPr sz="1900"/>
          </a:p>
        </p:txBody>
      </p:sp>
      <p:sp>
        <p:nvSpPr>
          <p:cNvPr id="411" name="Google Shape;411;ga3ba7c7cc9_0_34"/>
          <p:cNvSpPr txBox="1">
            <a:spLocks noGrp="1"/>
          </p:cNvSpPr>
          <p:nvPr>
            <p:ph type="title"/>
          </p:nvPr>
        </p:nvSpPr>
        <p:spPr>
          <a:xfrm>
            <a:off x="470555" y="519113"/>
            <a:ext cx="5553900" cy="83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Conséquences</a:t>
            </a:r>
            <a:endParaRPr/>
          </a:p>
        </p:txBody>
      </p:sp>
      <p:sp>
        <p:nvSpPr>
          <p:cNvPr id="412" name="Google Shape;412;ga3ba7c7cc9_0_34"/>
          <p:cNvSpPr txBox="1">
            <a:spLocks noGrp="1"/>
          </p:cNvSpPr>
          <p:nvPr>
            <p:ph type="body" idx="1"/>
          </p:nvPr>
        </p:nvSpPr>
        <p:spPr>
          <a:xfrm>
            <a:off x="470555" y="1622381"/>
            <a:ext cx="5554800" cy="4098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CA" b="1" u="sng"/>
              <a:t>Transport</a:t>
            </a:r>
            <a:endParaRPr b="1" u="sng"/>
          </a:p>
          <a:p>
            <a:pPr marL="0" lvl="0" indent="0" algn="l" rtl="0">
              <a:spcBef>
                <a:spcPts val="1000"/>
              </a:spcBef>
              <a:spcAft>
                <a:spcPts val="0"/>
              </a:spcAft>
              <a:buNone/>
            </a:pPr>
            <a:endParaRPr/>
          </a:p>
          <a:p>
            <a:pPr marL="0" lvl="0" indent="0" algn="l" rtl="0">
              <a:spcBef>
                <a:spcPts val="1000"/>
              </a:spcBef>
              <a:spcAft>
                <a:spcPts val="0"/>
              </a:spcAft>
              <a:buNone/>
            </a:pPr>
            <a:r>
              <a:rPr lang="en-CA"/>
              <a:t>Voie ferrée : 2 jours / 5 mars</a:t>
            </a:r>
            <a:endParaRPr/>
          </a:p>
          <a:p>
            <a:pPr marL="0" lvl="0" indent="0" algn="l" rtl="0">
              <a:spcBef>
                <a:spcPts val="1000"/>
              </a:spcBef>
              <a:spcAft>
                <a:spcPts val="0"/>
              </a:spcAft>
              <a:buNone/>
            </a:pPr>
            <a:r>
              <a:rPr lang="en-CA"/>
              <a:t>Aéroport : Fonctionnelle pour vol d’urgence</a:t>
            </a:r>
            <a:endParaRPr/>
          </a:p>
          <a:p>
            <a:pPr marL="0" lvl="0" indent="0" algn="l" rtl="0">
              <a:spcBef>
                <a:spcPts val="1000"/>
              </a:spcBef>
              <a:spcAft>
                <a:spcPts val="0"/>
              </a:spcAft>
              <a:buNone/>
            </a:pPr>
            <a:r>
              <a:rPr lang="en-CA"/>
              <a:t>Port de Lyttelton : Fonctionnel</a:t>
            </a:r>
            <a:endParaRPr/>
          </a:p>
          <a:p>
            <a:pPr marL="0" lvl="0" indent="0" algn="l" rtl="0">
              <a:spcBef>
                <a:spcPts val="1000"/>
              </a:spcBef>
              <a:spcAft>
                <a:spcPts val="0"/>
              </a:spcAft>
              <a:buNone/>
            </a:pPr>
            <a:r>
              <a:rPr lang="en-CA"/>
              <a:t>Tunnel : 4 jours, avec restrictions</a:t>
            </a:r>
            <a:endParaRPr/>
          </a:p>
          <a:p>
            <a:pPr marL="0" lvl="0" indent="0" algn="l" rtl="0">
              <a:spcBef>
                <a:spcPts val="1000"/>
              </a:spcBef>
              <a:spcAft>
                <a:spcPts val="0"/>
              </a:spcAft>
              <a:buNone/>
            </a:pPr>
            <a:r>
              <a:rPr lang="en-CA"/>
              <a:t>Route nationale : Ouverte</a:t>
            </a:r>
            <a:endParaRPr/>
          </a:p>
          <a:p>
            <a:pPr marL="0" lvl="0" indent="0" algn="l" rtl="0">
              <a:spcBef>
                <a:spcPts val="1000"/>
              </a:spcBef>
              <a:spcAft>
                <a:spcPts val="0"/>
              </a:spcAft>
              <a:buNone/>
            </a:pPr>
            <a:r>
              <a:rPr lang="en-CA"/>
              <a:t>Réseau routier de la ville affecté : 33 % </a:t>
            </a:r>
            <a:endParaRPr/>
          </a:p>
        </p:txBody>
      </p:sp>
      <p:pic>
        <p:nvPicPr>
          <p:cNvPr id="413" name="Google Shape;413;ga3ba7c7cc9_0_34"/>
          <p:cNvPicPr preferRelativeResize="0"/>
          <p:nvPr/>
        </p:nvPicPr>
        <p:blipFill>
          <a:blip r:embed="rId3">
            <a:alphaModFix/>
          </a:blip>
          <a:stretch>
            <a:fillRect/>
          </a:stretch>
        </p:blipFill>
        <p:spPr>
          <a:xfrm>
            <a:off x="7263975" y="882800"/>
            <a:ext cx="4340550" cy="45214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9d2a8047f4_2_28"/>
          <p:cNvSpPr txBox="1">
            <a:spLocks noGrp="1"/>
          </p:cNvSpPr>
          <p:nvPr>
            <p:ph type="title"/>
          </p:nvPr>
        </p:nvSpPr>
        <p:spPr>
          <a:xfrm>
            <a:off x="470555" y="519113"/>
            <a:ext cx="5553900" cy="8337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CA"/>
              <a:t>Sédiments de liquéfaction</a:t>
            </a:r>
            <a:r>
              <a:rPr lang="en-CA">
                <a:solidFill>
                  <a:srgbClr val="005D97"/>
                </a:solidFill>
              </a:rPr>
              <a:t> </a:t>
            </a:r>
            <a:r>
              <a:rPr lang="en-CA"/>
              <a:t>à</a:t>
            </a:r>
            <a:r>
              <a:rPr lang="en-CA">
                <a:solidFill>
                  <a:srgbClr val="005D97"/>
                </a:solidFill>
              </a:rPr>
              <a:t> </a:t>
            </a:r>
            <a:r>
              <a:rPr lang="en-CA"/>
              <a:t>C</a:t>
            </a:r>
            <a:r>
              <a:rPr lang="en-CA">
                <a:solidFill>
                  <a:srgbClr val="005D97"/>
                </a:solidFill>
              </a:rPr>
              <a:t>hristchurch</a:t>
            </a:r>
            <a:endParaRPr/>
          </a:p>
        </p:txBody>
      </p:sp>
      <p:sp>
        <p:nvSpPr>
          <p:cNvPr id="419" name="Google Shape;419;g9d2a8047f4_2_28"/>
          <p:cNvSpPr txBox="1">
            <a:spLocks noGrp="1"/>
          </p:cNvSpPr>
          <p:nvPr>
            <p:ph type="body" idx="1"/>
          </p:nvPr>
        </p:nvSpPr>
        <p:spPr>
          <a:xfrm>
            <a:off x="470555" y="1622381"/>
            <a:ext cx="5554800" cy="40980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CA"/>
              <a:t>Événements produisant de la liquéfaction à Christchurch </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CA"/>
              <a:t>4 septembre 2010 (magnitude 7.1)</a:t>
            </a:r>
            <a:endParaRPr/>
          </a:p>
          <a:p>
            <a:pPr marL="0" lvl="0" indent="0" algn="l" rtl="0">
              <a:lnSpc>
                <a:spcPct val="115000"/>
              </a:lnSpc>
              <a:spcBef>
                <a:spcPts val="0"/>
              </a:spcBef>
              <a:spcAft>
                <a:spcPts val="0"/>
              </a:spcAft>
              <a:buClr>
                <a:schemeClr val="dk1"/>
              </a:buClr>
              <a:buSzPts val="1100"/>
              <a:buFont typeface="Arial"/>
              <a:buNone/>
            </a:pPr>
            <a:r>
              <a:rPr lang="en-CA"/>
              <a:t>22 février 2011 (magnitude 6.3)</a:t>
            </a:r>
            <a:endParaRPr/>
          </a:p>
          <a:p>
            <a:pPr marL="0" lvl="0" indent="0" algn="l" rtl="0">
              <a:lnSpc>
                <a:spcPct val="115000"/>
              </a:lnSpc>
              <a:spcBef>
                <a:spcPts val="0"/>
              </a:spcBef>
              <a:spcAft>
                <a:spcPts val="0"/>
              </a:spcAft>
              <a:buClr>
                <a:schemeClr val="dk1"/>
              </a:buClr>
              <a:buSzPts val="1100"/>
              <a:buFont typeface="Arial"/>
              <a:buNone/>
            </a:pPr>
            <a:r>
              <a:rPr lang="en-CA"/>
              <a:t>13 juin 2011 (magnitude 6.1)</a:t>
            </a:r>
            <a:endParaRPr/>
          </a:p>
          <a:p>
            <a:pPr marL="0" lvl="0" indent="0" algn="l" rtl="0">
              <a:lnSpc>
                <a:spcPct val="115000"/>
              </a:lnSpc>
              <a:spcBef>
                <a:spcPts val="0"/>
              </a:spcBef>
              <a:spcAft>
                <a:spcPts val="0"/>
              </a:spcAft>
              <a:buClr>
                <a:schemeClr val="dk1"/>
              </a:buClr>
              <a:buSzPts val="1100"/>
              <a:buFont typeface="Arial"/>
              <a:buNone/>
            </a:pPr>
            <a:r>
              <a:rPr lang="en-CA"/>
              <a:t>23 décembre 2011 (magnitude 5)</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spcBef>
                <a:spcPts val="100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CA"/>
              <a:t>Cartes de la liquéfaction observée à Christchurch suite au tremblement de terre du 4 septembre 2010 et 22 février 2011. </a:t>
            </a:r>
            <a:endParaRPr/>
          </a:p>
          <a:p>
            <a:pPr marL="0" lvl="0" indent="0" algn="l" rtl="0">
              <a:lnSpc>
                <a:spcPct val="115000"/>
              </a:lnSpc>
              <a:spcBef>
                <a:spcPts val="0"/>
              </a:spcBef>
              <a:spcAft>
                <a:spcPts val="0"/>
              </a:spcAft>
              <a:buClr>
                <a:schemeClr val="dk1"/>
              </a:buClr>
              <a:buSzPts val="1100"/>
              <a:buFont typeface="Arial"/>
              <a:buNone/>
            </a:pPr>
            <a:r>
              <a:rPr lang="en-CA" sz="1100"/>
              <a:t>Source: EQC / T&amp;T</a:t>
            </a:r>
            <a:endParaRPr sz="1100"/>
          </a:p>
          <a:p>
            <a:pPr marL="0" lvl="0" indent="0" algn="l" rtl="0">
              <a:spcBef>
                <a:spcPts val="1000"/>
              </a:spcBef>
              <a:spcAft>
                <a:spcPts val="0"/>
              </a:spcAft>
              <a:buNone/>
            </a:pPr>
            <a:endParaRPr/>
          </a:p>
        </p:txBody>
      </p:sp>
      <p:pic>
        <p:nvPicPr>
          <p:cNvPr id="420" name="Google Shape;420;g9d2a8047f4_2_28"/>
          <p:cNvPicPr preferRelativeResize="0"/>
          <p:nvPr/>
        </p:nvPicPr>
        <p:blipFill>
          <a:blip r:embed="rId3">
            <a:alphaModFix/>
          </a:blip>
          <a:stretch>
            <a:fillRect/>
          </a:stretch>
        </p:blipFill>
        <p:spPr>
          <a:xfrm>
            <a:off x="7572063" y="61450"/>
            <a:ext cx="3971925" cy="58483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9d2a8047f4_2_38"/>
          <p:cNvSpPr txBox="1">
            <a:spLocks noGrp="1"/>
          </p:cNvSpPr>
          <p:nvPr>
            <p:ph type="title"/>
          </p:nvPr>
        </p:nvSpPr>
        <p:spPr>
          <a:xfrm>
            <a:off x="470555" y="519113"/>
            <a:ext cx="5553900" cy="83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Durée et coût approximatif du nettoyage</a:t>
            </a:r>
            <a:endParaRPr/>
          </a:p>
        </p:txBody>
      </p:sp>
      <p:sp>
        <p:nvSpPr>
          <p:cNvPr id="426" name="Google Shape;426;g9d2a8047f4_2_38"/>
          <p:cNvSpPr txBox="1">
            <a:spLocks noGrp="1"/>
          </p:cNvSpPr>
          <p:nvPr>
            <p:ph type="body" idx="1"/>
          </p:nvPr>
        </p:nvSpPr>
        <p:spPr>
          <a:xfrm>
            <a:off x="470555" y="1622381"/>
            <a:ext cx="5554800" cy="4098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a:p>
            <a:pPr marL="0" lvl="0" indent="0" algn="l" rtl="0">
              <a:spcBef>
                <a:spcPts val="1000"/>
              </a:spcBef>
              <a:spcAft>
                <a:spcPts val="0"/>
              </a:spcAft>
              <a:buNone/>
            </a:pPr>
            <a:r>
              <a:rPr lang="en-CA"/>
              <a:t>Temps de nettoyage : environ 2 mois après chaque événement avec le plus grand effort au cours des 2-3 premières semaines) </a:t>
            </a:r>
            <a:endParaRPr/>
          </a:p>
          <a:p>
            <a:pPr marL="0" lvl="0" indent="0" algn="l" rtl="0">
              <a:spcBef>
                <a:spcPts val="1000"/>
              </a:spcBef>
              <a:spcAft>
                <a:spcPts val="0"/>
              </a:spcAft>
              <a:buNone/>
            </a:pPr>
            <a:r>
              <a:rPr lang="en-CA"/>
              <a:t>Les coûts estimés : 40 000 000 dollars néo-zélandais </a:t>
            </a:r>
            <a:endParaRPr/>
          </a:p>
          <a:p>
            <a:pPr marL="0" lvl="0" indent="0" algn="l" rtl="0">
              <a:spcBef>
                <a:spcPts val="1000"/>
              </a:spcBef>
              <a:spcAft>
                <a:spcPts val="0"/>
              </a:spcAft>
              <a:buNone/>
            </a:pPr>
            <a:r>
              <a:rPr lang="en-CA"/>
              <a:t>Volume total estimé : &gt;500 000 tonnes </a:t>
            </a:r>
            <a:endParaRPr/>
          </a:p>
          <a:p>
            <a:pPr marL="0" lvl="0" indent="0" algn="l" rtl="0">
              <a:spcBef>
                <a:spcPts val="1000"/>
              </a:spcBef>
              <a:spcAft>
                <a:spcPts val="0"/>
              </a:spcAft>
              <a:buNone/>
            </a:pPr>
            <a:endParaRPr/>
          </a:p>
          <a:p>
            <a:pPr marL="0" lvl="0" indent="0" algn="l" rtl="0">
              <a:spcBef>
                <a:spcPts val="1000"/>
              </a:spcBef>
              <a:spcAft>
                <a:spcPts val="0"/>
              </a:spcAft>
              <a:buNone/>
            </a:pPr>
            <a:endParaRPr/>
          </a:p>
        </p:txBody>
      </p:sp>
      <p:pic>
        <p:nvPicPr>
          <p:cNvPr id="427" name="Google Shape;427;g9d2a8047f4_2_38"/>
          <p:cNvPicPr preferRelativeResize="0"/>
          <p:nvPr/>
        </p:nvPicPr>
        <p:blipFill>
          <a:blip r:embed="rId3">
            <a:alphaModFix/>
          </a:blip>
          <a:stretch>
            <a:fillRect/>
          </a:stretch>
        </p:blipFill>
        <p:spPr>
          <a:xfrm>
            <a:off x="6201275" y="1374327"/>
            <a:ext cx="5508626" cy="367754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a38b4a4afe_1_68"/>
          <p:cNvSpPr txBox="1">
            <a:spLocks noGrp="1"/>
          </p:cNvSpPr>
          <p:nvPr>
            <p:ph type="title"/>
          </p:nvPr>
        </p:nvSpPr>
        <p:spPr>
          <a:xfrm>
            <a:off x="470555" y="519113"/>
            <a:ext cx="5553900" cy="83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Nettoyage</a:t>
            </a:r>
            <a:endParaRPr/>
          </a:p>
        </p:txBody>
      </p:sp>
      <p:pic>
        <p:nvPicPr>
          <p:cNvPr id="433" name="Google Shape;433;ga38b4a4afe_1_68"/>
          <p:cNvPicPr preferRelativeResize="0"/>
          <p:nvPr/>
        </p:nvPicPr>
        <p:blipFill>
          <a:blip r:embed="rId3">
            <a:alphaModFix/>
          </a:blip>
          <a:stretch>
            <a:fillRect/>
          </a:stretch>
        </p:blipFill>
        <p:spPr>
          <a:xfrm>
            <a:off x="7364362" y="777960"/>
            <a:ext cx="4320825" cy="2133425"/>
          </a:xfrm>
          <a:prstGeom prst="rect">
            <a:avLst/>
          </a:prstGeom>
          <a:noFill/>
          <a:ln>
            <a:noFill/>
          </a:ln>
        </p:spPr>
      </p:pic>
      <p:pic>
        <p:nvPicPr>
          <p:cNvPr id="434" name="Google Shape;434;ga38b4a4afe_1_68"/>
          <p:cNvPicPr preferRelativeResize="0"/>
          <p:nvPr/>
        </p:nvPicPr>
        <p:blipFill>
          <a:blip r:embed="rId4">
            <a:alphaModFix/>
          </a:blip>
          <a:stretch>
            <a:fillRect/>
          </a:stretch>
        </p:blipFill>
        <p:spPr>
          <a:xfrm>
            <a:off x="470550" y="1015509"/>
            <a:ext cx="6893800" cy="4803341"/>
          </a:xfrm>
          <a:prstGeom prst="rect">
            <a:avLst/>
          </a:prstGeom>
          <a:noFill/>
          <a:ln>
            <a:noFill/>
          </a:ln>
        </p:spPr>
      </p:pic>
      <p:pic>
        <p:nvPicPr>
          <p:cNvPr id="435" name="Google Shape;435;ga38b4a4afe_1_68"/>
          <p:cNvPicPr preferRelativeResize="0"/>
          <p:nvPr/>
        </p:nvPicPr>
        <p:blipFill>
          <a:blip r:embed="rId5">
            <a:alphaModFix/>
          </a:blip>
          <a:stretch>
            <a:fillRect/>
          </a:stretch>
        </p:blipFill>
        <p:spPr>
          <a:xfrm>
            <a:off x="7364350" y="2911375"/>
            <a:ext cx="4320826" cy="2915930"/>
          </a:xfrm>
          <a:prstGeom prst="rect">
            <a:avLst/>
          </a:prstGeom>
          <a:noFill/>
          <a:ln>
            <a:noFill/>
          </a:ln>
        </p:spPr>
      </p:pic>
      <p:sp>
        <p:nvSpPr>
          <p:cNvPr id="436" name="Google Shape;436;ga38b4a4afe_1_68"/>
          <p:cNvSpPr txBox="1"/>
          <p:nvPr/>
        </p:nvSpPr>
        <p:spPr>
          <a:xfrm>
            <a:off x="9031675" y="2490475"/>
            <a:ext cx="2653500" cy="42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FFFFFF"/>
                </a:solidFill>
              </a:rPr>
              <a:t>Photo: Woza Wanderer</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a3ba7c7cc9_0_2"/>
          <p:cNvSpPr>
            <a:spLocks noGrp="1"/>
          </p:cNvSpPr>
          <p:nvPr>
            <p:ph type="pic" idx="2"/>
          </p:nvPr>
        </p:nvSpPr>
        <p:spPr>
          <a:xfrm>
            <a:off x="9223025" y="5278850"/>
            <a:ext cx="1981800" cy="441600"/>
          </a:xfrm>
          <a:prstGeom prst="rect">
            <a:avLst/>
          </a:prstGeom>
        </p:spPr>
        <p:txBody>
          <a:bodyPr spcFirstLastPara="1" wrap="square" lIns="91425" tIns="45700" rIns="91425" bIns="45700" anchor="t" anchorCtr="0">
            <a:noAutofit/>
          </a:bodyPr>
          <a:lstStyle/>
          <a:p>
            <a:pPr marL="0" lvl="0" indent="0" algn="r" rtl="0">
              <a:spcBef>
                <a:spcPts val="1000"/>
              </a:spcBef>
              <a:spcAft>
                <a:spcPts val="0"/>
              </a:spcAft>
              <a:buNone/>
            </a:pPr>
            <a:r>
              <a:rPr lang="en-CA" sz="1300"/>
              <a:t>Photo: Micheal Fox, Stuff</a:t>
            </a:r>
            <a:endParaRPr sz="1300"/>
          </a:p>
          <a:p>
            <a:pPr marL="0" lvl="0" indent="0" algn="l" rtl="0">
              <a:spcBef>
                <a:spcPts val="1000"/>
              </a:spcBef>
              <a:spcAft>
                <a:spcPts val="0"/>
              </a:spcAft>
              <a:buNone/>
            </a:pPr>
            <a:endParaRPr/>
          </a:p>
        </p:txBody>
      </p:sp>
      <p:sp>
        <p:nvSpPr>
          <p:cNvPr id="442" name="Google Shape;442;ga3ba7c7cc9_0_2"/>
          <p:cNvSpPr txBox="1">
            <a:spLocks noGrp="1"/>
          </p:cNvSpPr>
          <p:nvPr>
            <p:ph type="title"/>
          </p:nvPr>
        </p:nvSpPr>
        <p:spPr>
          <a:xfrm>
            <a:off x="470555" y="519113"/>
            <a:ext cx="5553900" cy="83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Coordination et communication</a:t>
            </a:r>
            <a:endParaRPr/>
          </a:p>
        </p:txBody>
      </p:sp>
      <p:sp>
        <p:nvSpPr>
          <p:cNvPr id="443" name="Google Shape;443;ga3ba7c7cc9_0_2"/>
          <p:cNvSpPr txBox="1">
            <a:spLocks noGrp="1"/>
          </p:cNvSpPr>
          <p:nvPr>
            <p:ph type="body" idx="1"/>
          </p:nvPr>
        </p:nvSpPr>
        <p:spPr>
          <a:xfrm>
            <a:off x="470555" y="1622381"/>
            <a:ext cx="5554800" cy="4098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latin typeface="Calibri"/>
              <a:ea typeface="Calibri"/>
              <a:cs typeface="Calibri"/>
              <a:sym typeface="Calibri"/>
            </a:endParaRPr>
          </a:p>
          <a:p>
            <a:pPr marL="0" lvl="0" indent="0" algn="l" rtl="0">
              <a:spcBef>
                <a:spcPts val="1000"/>
              </a:spcBef>
              <a:spcAft>
                <a:spcPts val="0"/>
              </a:spcAft>
              <a:buNone/>
            </a:pPr>
            <a:r>
              <a:rPr lang="en-CA">
                <a:latin typeface="Calibri"/>
                <a:ea typeface="Calibri"/>
                <a:cs typeface="Calibri"/>
                <a:sym typeface="Calibri"/>
              </a:rPr>
              <a:t>Communication claire et concise</a:t>
            </a:r>
            <a:endParaRPr>
              <a:latin typeface="Calibri"/>
              <a:ea typeface="Calibri"/>
              <a:cs typeface="Calibri"/>
              <a:sym typeface="Calibri"/>
            </a:endParaRPr>
          </a:p>
          <a:p>
            <a:pPr marL="0" lvl="0" indent="0" algn="l" rtl="0">
              <a:spcBef>
                <a:spcPts val="1000"/>
              </a:spcBef>
              <a:spcAft>
                <a:spcPts val="0"/>
              </a:spcAft>
              <a:buNone/>
            </a:pPr>
            <a:r>
              <a:rPr lang="en-CA">
                <a:latin typeface="Calibri"/>
                <a:ea typeface="Calibri"/>
                <a:cs typeface="Calibri"/>
                <a:sym typeface="Calibri"/>
              </a:rPr>
              <a:t>Coordination (CIMS)</a:t>
            </a:r>
            <a:endParaRPr>
              <a:latin typeface="Calibri"/>
              <a:ea typeface="Calibri"/>
              <a:cs typeface="Calibri"/>
              <a:sym typeface="Calibri"/>
            </a:endParaRPr>
          </a:p>
          <a:p>
            <a:pPr marL="0" lvl="0" indent="0" algn="l" rtl="0">
              <a:spcBef>
                <a:spcPts val="1000"/>
              </a:spcBef>
              <a:spcAft>
                <a:spcPts val="0"/>
              </a:spcAft>
              <a:buNone/>
            </a:pPr>
            <a:r>
              <a:rPr lang="en-CA">
                <a:latin typeface="Calibri"/>
                <a:ea typeface="Calibri"/>
                <a:cs typeface="Calibri"/>
                <a:sym typeface="Calibri"/>
              </a:rPr>
              <a:t>Stratégie claire</a:t>
            </a:r>
            <a:endParaRPr>
              <a:latin typeface="Calibri"/>
              <a:ea typeface="Calibri"/>
              <a:cs typeface="Calibri"/>
              <a:sym typeface="Calibri"/>
            </a:endParaRPr>
          </a:p>
          <a:p>
            <a:pPr marL="0" lvl="0" indent="0" algn="l" rtl="0">
              <a:spcBef>
                <a:spcPts val="1000"/>
              </a:spcBef>
              <a:spcAft>
                <a:spcPts val="0"/>
              </a:spcAft>
              <a:buNone/>
            </a:pPr>
            <a:r>
              <a:rPr lang="en-CA">
                <a:latin typeface="Calibri"/>
                <a:ea typeface="Calibri"/>
                <a:cs typeface="Calibri"/>
                <a:sym typeface="Calibri"/>
              </a:rPr>
              <a:t>Connaissances locales</a:t>
            </a:r>
            <a:endParaRPr>
              <a:latin typeface="Calibri"/>
              <a:ea typeface="Calibri"/>
              <a:cs typeface="Calibri"/>
              <a:sym typeface="Calibri"/>
            </a:endParaRPr>
          </a:p>
          <a:p>
            <a:pPr marL="0" lvl="0" indent="0" algn="l" rtl="0">
              <a:spcBef>
                <a:spcPts val="1000"/>
              </a:spcBef>
              <a:spcAft>
                <a:spcPts val="0"/>
              </a:spcAft>
              <a:buNone/>
            </a:pPr>
            <a:r>
              <a:rPr lang="en-CA">
                <a:latin typeface="Calibri"/>
                <a:ea typeface="Calibri"/>
                <a:cs typeface="Calibri"/>
                <a:sym typeface="Calibri"/>
              </a:rPr>
              <a:t>Confiance </a:t>
            </a:r>
            <a:endParaRPr>
              <a:latin typeface="Calibri"/>
              <a:ea typeface="Calibri"/>
              <a:cs typeface="Calibri"/>
              <a:sym typeface="Calibri"/>
            </a:endParaRPr>
          </a:p>
          <a:p>
            <a:pPr marL="0" lvl="0" indent="0" algn="l" rtl="0">
              <a:spcBef>
                <a:spcPts val="1000"/>
              </a:spcBef>
              <a:spcAft>
                <a:spcPts val="0"/>
              </a:spcAft>
              <a:buNone/>
            </a:pPr>
            <a:r>
              <a:rPr lang="en-CA">
                <a:latin typeface="Calibri"/>
                <a:ea typeface="Calibri"/>
                <a:cs typeface="Calibri"/>
                <a:sym typeface="Calibri"/>
              </a:rPr>
              <a:t>Contacts </a:t>
            </a:r>
            <a:endParaRPr>
              <a:latin typeface="Calibri"/>
              <a:ea typeface="Calibri"/>
              <a:cs typeface="Calibri"/>
              <a:sym typeface="Calibri"/>
            </a:endParaRPr>
          </a:p>
          <a:p>
            <a:pPr marL="0" lvl="0" indent="0" algn="l" rtl="0">
              <a:spcBef>
                <a:spcPts val="1000"/>
              </a:spcBef>
              <a:spcAft>
                <a:spcPts val="0"/>
              </a:spcAft>
              <a:buNone/>
            </a:pPr>
            <a:r>
              <a:rPr lang="en-CA">
                <a:latin typeface="Calibri"/>
                <a:ea typeface="Calibri"/>
                <a:cs typeface="Calibri"/>
                <a:sym typeface="Calibri"/>
              </a:rPr>
              <a:t>Relations informelles existantes</a:t>
            </a:r>
            <a:endParaRPr>
              <a:latin typeface="Calibri"/>
              <a:ea typeface="Calibri"/>
              <a:cs typeface="Calibri"/>
              <a:sym typeface="Calibri"/>
            </a:endParaRPr>
          </a:p>
          <a:p>
            <a:pPr marL="0" lvl="0" indent="0" algn="l" rtl="0">
              <a:spcBef>
                <a:spcPts val="1000"/>
              </a:spcBef>
              <a:spcAft>
                <a:spcPts val="0"/>
              </a:spcAft>
              <a:buNone/>
            </a:pPr>
            <a:endParaRPr>
              <a:latin typeface="Calibri"/>
              <a:ea typeface="Calibri"/>
              <a:cs typeface="Calibri"/>
              <a:sym typeface="Calibri"/>
            </a:endParaRPr>
          </a:p>
          <a:p>
            <a:pPr marL="0" lvl="0" indent="0" algn="l" rtl="0">
              <a:spcBef>
                <a:spcPts val="1000"/>
              </a:spcBef>
              <a:spcAft>
                <a:spcPts val="0"/>
              </a:spcAft>
              <a:buNone/>
            </a:pPr>
            <a:endParaRPr/>
          </a:p>
          <a:p>
            <a:pPr marL="0" lvl="0" indent="0" algn="l" rtl="0">
              <a:spcBef>
                <a:spcPts val="1000"/>
              </a:spcBef>
              <a:spcAft>
                <a:spcPts val="0"/>
              </a:spcAft>
              <a:buNone/>
            </a:pPr>
            <a:endParaRPr sz="1100">
              <a:latin typeface="Calibri"/>
              <a:ea typeface="Calibri"/>
              <a:cs typeface="Calibri"/>
              <a:sym typeface="Calibri"/>
            </a:endParaRPr>
          </a:p>
        </p:txBody>
      </p:sp>
      <p:pic>
        <p:nvPicPr>
          <p:cNvPr id="444" name="Google Shape;444;ga3ba7c7cc9_0_2"/>
          <p:cNvPicPr preferRelativeResize="0"/>
          <p:nvPr/>
        </p:nvPicPr>
        <p:blipFill>
          <a:blip r:embed="rId3">
            <a:alphaModFix/>
          </a:blip>
          <a:stretch>
            <a:fillRect/>
          </a:stretch>
        </p:blipFill>
        <p:spPr>
          <a:xfrm>
            <a:off x="7083575" y="340896"/>
            <a:ext cx="4121250" cy="49379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ga3ba7c7cc9_0_8"/>
          <p:cNvSpPr>
            <a:spLocks noGrp="1"/>
          </p:cNvSpPr>
          <p:nvPr>
            <p:ph type="pic" idx="2"/>
          </p:nvPr>
        </p:nvSpPr>
        <p:spPr>
          <a:xfrm>
            <a:off x="6211663" y="5120600"/>
            <a:ext cx="4320900" cy="674700"/>
          </a:xfrm>
          <a:prstGeom prst="rect">
            <a:avLst/>
          </a:prstGeom>
        </p:spPr>
        <p:txBody>
          <a:bodyPr spcFirstLastPara="1" wrap="square" lIns="91425" tIns="45700" rIns="91425" bIns="45700" anchor="t" anchorCtr="0">
            <a:noAutofit/>
          </a:bodyPr>
          <a:lstStyle/>
          <a:p>
            <a:pPr marL="0" lvl="0" indent="0" algn="r" rtl="0">
              <a:spcBef>
                <a:spcPts val="1000"/>
              </a:spcBef>
              <a:spcAft>
                <a:spcPts val="0"/>
              </a:spcAft>
              <a:buNone/>
            </a:pPr>
            <a:r>
              <a:rPr lang="en-CA" sz="1700"/>
              <a:t>Grande quantité de bénévole devant le centre de commandement de la sécurité civile. </a:t>
            </a:r>
            <a:br>
              <a:rPr lang="en-CA" sz="1700"/>
            </a:br>
            <a:r>
              <a:rPr lang="en-CA" sz="1000"/>
              <a:t>Photo : LoganGorilla, on flickr.</a:t>
            </a:r>
            <a:endParaRPr sz="1000"/>
          </a:p>
          <a:p>
            <a:pPr marL="0" lvl="0" indent="0" algn="l" rtl="0">
              <a:spcBef>
                <a:spcPts val="1000"/>
              </a:spcBef>
              <a:spcAft>
                <a:spcPts val="0"/>
              </a:spcAft>
              <a:buNone/>
            </a:pPr>
            <a:endParaRPr/>
          </a:p>
        </p:txBody>
      </p:sp>
      <p:sp>
        <p:nvSpPr>
          <p:cNvPr id="450" name="Google Shape;450;ga3ba7c7cc9_0_8"/>
          <p:cNvSpPr txBox="1">
            <a:spLocks noGrp="1"/>
          </p:cNvSpPr>
          <p:nvPr>
            <p:ph type="title"/>
          </p:nvPr>
        </p:nvSpPr>
        <p:spPr>
          <a:xfrm>
            <a:off x="470555" y="519113"/>
            <a:ext cx="5553900" cy="83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La gestion des bénévoles</a:t>
            </a:r>
            <a:endParaRPr/>
          </a:p>
        </p:txBody>
      </p:sp>
      <p:pic>
        <p:nvPicPr>
          <p:cNvPr id="451" name="Google Shape;451;ga3ba7c7cc9_0_8"/>
          <p:cNvPicPr preferRelativeResize="0"/>
          <p:nvPr/>
        </p:nvPicPr>
        <p:blipFill>
          <a:blip r:embed="rId3">
            <a:alphaModFix/>
          </a:blip>
          <a:stretch>
            <a:fillRect/>
          </a:stretch>
        </p:blipFill>
        <p:spPr>
          <a:xfrm>
            <a:off x="7283750" y="715438"/>
            <a:ext cx="3095625" cy="4419600"/>
          </a:xfrm>
          <a:prstGeom prst="rect">
            <a:avLst/>
          </a:prstGeom>
          <a:noFill/>
          <a:ln>
            <a:noFill/>
          </a:ln>
        </p:spPr>
      </p:pic>
      <p:sp>
        <p:nvSpPr>
          <p:cNvPr id="452" name="Google Shape;452;ga3ba7c7cc9_0_8"/>
          <p:cNvSpPr>
            <a:spLocks noGrp="1"/>
          </p:cNvSpPr>
          <p:nvPr>
            <p:ph type="pic" idx="2"/>
          </p:nvPr>
        </p:nvSpPr>
        <p:spPr>
          <a:xfrm>
            <a:off x="979675" y="4497650"/>
            <a:ext cx="4746600" cy="833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CA" sz="1700"/>
              <a:t>Des étudiants aidant les résidents à nettoyer les sédiments de leur propriété</a:t>
            </a:r>
            <a:endParaRPr sz="1700"/>
          </a:p>
          <a:p>
            <a:pPr marL="0" lvl="0" indent="0" algn="l" rtl="0">
              <a:spcBef>
                <a:spcPts val="1000"/>
              </a:spcBef>
              <a:spcAft>
                <a:spcPts val="0"/>
              </a:spcAft>
              <a:buNone/>
            </a:pPr>
            <a:endParaRPr/>
          </a:p>
        </p:txBody>
      </p:sp>
      <p:pic>
        <p:nvPicPr>
          <p:cNvPr id="453" name="Google Shape;453;ga3ba7c7cc9_0_8"/>
          <p:cNvPicPr preferRelativeResize="0"/>
          <p:nvPr/>
        </p:nvPicPr>
        <p:blipFill>
          <a:blip r:embed="rId4">
            <a:alphaModFix/>
          </a:blip>
          <a:stretch>
            <a:fillRect/>
          </a:stretch>
        </p:blipFill>
        <p:spPr>
          <a:xfrm>
            <a:off x="1087088" y="1467263"/>
            <a:ext cx="4320826" cy="291593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a3ba7c7cc9_0_14"/>
          <p:cNvSpPr txBox="1">
            <a:spLocks noGrp="1"/>
          </p:cNvSpPr>
          <p:nvPr>
            <p:ph type="title"/>
          </p:nvPr>
        </p:nvSpPr>
        <p:spPr>
          <a:xfrm>
            <a:off x="470555" y="519113"/>
            <a:ext cx="5553900" cy="83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Site de gestion des débris </a:t>
            </a:r>
            <a:endParaRPr/>
          </a:p>
        </p:txBody>
      </p:sp>
      <p:pic>
        <p:nvPicPr>
          <p:cNvPr id="459" name="Google Shape;459;ga3ba7c7cc9_0_14"/>
          <p:cNvPicPr preferRelativeResize="0"/>
          <p:nvPr/>
        </p:nvPicPr>
        <p:blipFill>
          <a:blip r:embed="rId3">
            <a:alphaModFix/>
          </a:blip>
          <a:stretch>
            <a:fillRect/>
          </a:stretch>
        </p:blipFill>
        <p:spPr>
          <a:xfrm>
            <a:off x="4348000" y="1202338"/>
            <a:ext cx="3962400" cy="4467225"/>
          </a:xfrm>
          <a:prstGeom prst="rect">
            <a:avLst/>
          </a:prstGeom>
          <a:noFill/>
          <a:ln>
            <a:noFill/>
          </a:ln>
        </p:spPr>
      </p:pic>
      <p:pic>
        <p:nvPicPr>
          <p:cNvPr id="460" name="Google Shape;460;ga3ba7c7cc9_0_14"/>
          <p:cNvPicPr preferRelativeResize="0"/>
          <p:nvPr/>
        </p:nvPicPr>
        <p:blipFill>
          <a:blip r:embed="rId4">
            <a:alphaModFix/>
          </a:blip>
          <a:stretch>
            <a:fillRect/>
          </a:stretch>
        </p:blipFill>
        <p:spPr>
          <a:xfrm>
            <a:off x="8316447" y="1188424"/>
            <a:ext cx="3337856" cy="1489075"/>
          </a:xfrm>
          <a:prstGeom prst="rect">
            <a:avLst/>
          </a:prstGeom>
          <a:noFill/>
          <a:ln>
            <a:noFill/>
          </a:ln>
        </p:spPr>
      </p:pic>
      <p:pic>
        <p:nvPicPr>
          <p:cNvPr id="461" name="Google Shape;461;ga3ba7c7cc9_0_14"/>
          <p:cNvPicPr preferRelativeResize="0"/>
          <p:nvPr/>
        </p:nvPicPr>
        <p:blipFill>
          <a:blip r:embed="rId5">
            <a:alphaModFix/>
          </a:blip>
          <a:stretch>
            <a:fillRect/>
          </a:stretch>
        </p:blipFill>
        <p:spPr>
          <a:xfrm>
            <a:off x="8310400" y="2677499"/>
            <a:ext cx="3349949" cy="1516908"/>
          </a:xfrm>
          <a:prstGeom prst="rect">
            <a:avLst/>
          </a:prstGeom>
          <a:noFill/>
          <a:ln>
            <a:noFill/>
          </a:ln>
        </p:spPr>
      </p:pic>
      <p:pic>
        <p:nvPicPr>
          <p:cNvPr id="462" name="Google Shape;462;ga3ba7c7cc9_0_14"/>
          <p:cNvPicPr preferRelativeResize="0"/>
          <p:nvPr/>
        </p:nvPicPr>
        <p:blipFill>
          <a:blip r:embed="rId6">
            <a:alphaModFix/>
          </a:blip>
          <a:stretch>
            <a:fillRect/>
          </a:stretch>
        </p:blipFill>
        <p:spPr>
          <a:xfrm>
            <a:off x="8313433" y="4194408"/>
            <a:ext cx="3343903" cy="1461241"/>
          </a:xfrm>
          <a:prstGeom prst="rect">
            <a:avLst/>
          </a:prstGeom>
          <a:noFill/>
          <a:ln>
            <a:noFill/>
          </a:ln>
        </p:spPr>
      </p:pic>
      <p:sp>
        <p:nvSpPr>
          <p:cNvPr id="463" name="Google Shape;463;ga3ba7c7cc9_0_14"/>
          <p:cNvSpPr txBox="1">
            <a:spLocks noGrp="1"/>
          </p:cNvSpPr>
          <p:nvPr>
            <p:ph type="body" idx="1"/>
          </p:nvPr>
        </p:nvSpPr>
        <p:spPr>
          <a:xfrm>
            <a:off x="470552" y="1622375"/>
            <a:ext cx="3680700" cy="4098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CA"/>
              <a:t>Site de décharge de Burwood</a:t>
            </a:r>
            <a:endParaRPr/>
          </a:p>
          <a:p>
            <a:pPr marL="0" lvl="0" indent="0" algn="l" rtl="0">
              <a:spcBef>
                <a:spcPts val="1000"/>
              </a:spcBef>
              <a:spcAft>
                <a:spcPts val="0"/>
              </a:spcAft>
              <a:buNone/>
            </a:pPr>
            <a:r>
              <a:rPr lang="en-CA"/>
              <a:t>Pré-identifié</a:t>
            </a:r>
            <a:endParaRPr/>
          </a:p>
          <a:p>
            <a:pPr marL="0" lvl="0" indent="0" algn="l" rtl="0">
              <a:spcBef>
                <a:spcPts val="1000"/>
              </a:spcBef>
              <a:spcAft>
                <a:spcPts val="0"/>
              </a:spcAft>
              <a:buNone/>
            </a:pPr>
            <a:r>
              <a:rPr lang="en-CA"/>
              <a:t>Proximité = 10 km </a:t>
            </a:r>
            <a:endParaRPr/>
          </a:p>
          <a:p>
            <a:pPr marL="0" lvl="0" indent="0" algn="l" rtl="0">
              <a:spcBef>
                <a:spcPts val="1000"/>
              </a:spcBef>
              <a:spcAft>
                <a:spcPts val="0"/>
              </a:spcAft>
              <a:buNone/>
            </a:pPr>
            <a:r>
              <a:rPr lang="en-CA"/>
              <a:t>Barrière naturelle</a:t>
            </a:r>
            <a:endParaRPr/>
          </a:p>
          <a:p>
            <a:pPr marL="0" lvl="0" indent="0" algn="l" rtl="0">
              <a:spcBef>
                <a:spcPts val="1000"/>
              </a:spcBef>
              <a:spcAft>
                <a:spcPts val="0"/>
              </a:spcAft>
              <a:buNone/>
            </a:pPr>
            <a:endParaRPr/>
          </a:p>
          <a:p>
            <a:pPr marL="0" lvl="0" indent="0" algn="l" rtl="0">
              <a:spcBef>
                <a:spcPts val="1000"/>
              </a:spcBef>
              <a:spcAft>
                <a:spcPts val="0"/>
              </a:spcAft>
              <a:buNone/>
            </a:pPr>
            <a:r>
              <a:rPr lang="en-CA"/>
              <a:t>3 zones</a:t>
            </a:r>
            <a:endParaRPr/>
          </a:p>
          <a:p>
            <a:pPr marL="0" lvl="0" indent="0" algn="l" rtl="0">
              <a:spcBef>
                <a:spcPts val="1000"/>
              </a:spcBef>
              <a:spcAft>
                <a:spcPts val="0"/>
              </a:spcAft>
              <a:buNone/>
            </a:pPr>
            <a:r>
              <a:rPr lang="en-CA"/>
              <a:t>	Matériaux de démolition</a:t>
            </a:r>
            <a:endParaRPr/>
          </a:p>
          <a:p>
            <a:pPr marL="0" lvl="0" indent="0" algn="l" rtl="0">
              <a:spcBef>
                <a:spcPts val="1000"/>
              </a:spcBef>
              <a:spcAft>
                <a:spcPts val="0"/>
              </a:spcAft>
              <a:buNone/>
            </a:pPr>
            <a:r>
              <a:rPr lang="en-CA"/>
              <a:t>	Sédiments de liquéfaction</a:t>
            </a:r>
            <a:endParaRPr/>
          </a:p>
          <a:p>
            <a:pPr marL="0" lvl="0" indent="0" algn="l" rtl="0">
              <a:spcBef>
                <a:spcPts val="1000"/>
              </a:spcBef>
              <a:spcAft>
                <a:spcPts val="0"/>
              </a:spcAft>
              <a:buNone/>
            </a:pPr>
            <a:r>
              <a:rPr lang="en-CA"/>
              <a:t>	Étangs contaminés</a:t>
            </a:r>
            <a:endParaRPr/>
          </a:p>
          <a:p>
            <a:pPr marL="0" lvl="0" indent="0" algn="l" rtl="0">
              <a:spcBef>
                <a:spcPts val="100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3" descr="A person smiling for the camera&#10;&#10;Description automatically generated"/>
          <p:cNvPicPr preferRelativeResize="0"/>
          <p:nvPr/>
        </p:nvPicPr>
        <p:blipFill rotWithShape="1">
          <a:blip r:embed="rId3">
            <a:alphaModFix/>
          </a:blip>
          <a:srcRect l="8425" t="10660" r="4571" b="1972"/>
          <a:stretch/>
        </p:blipFill>
        <p:spPr>
          <a:xfrm>
            <a:off x="4831681" y="2397124"/>
            <a:ext cx="2238484" cy="2247901"/>
          </a:xfrm>
          <a:prstGeom prst="rect">
            <a:avLst/>
          </a:prstGeom>
          <a:noFill/>
          <a:ln>
            <a:noFill/>
          </a:ln>
        </p:spPr>
      </p:pic>
      <p:sp>
        <p:nvSpPr>
          <p:cNvPr id="105" name="Google Shape;105;p3"/>
          <p:cNvSpPr txBox="1"/>
          <p:nvPr/>
        </p:nvSpPr>
        <p:spPr>
          <a:xfrm>
            <a:off x="5000589" y="1932071"/>
            <a:ext cx="19593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i="0" u="none" strike="noStrike" cap="none">
                <a:solidFill>
                  <a:srgbClr val="005D97"/>
                </a:solidFill>
                <a:latin typeface="Arial Black"/>
                <a:ea typeface="Arial Black"/>
                <a:cs typeface="Arial Black"/>
                <a:sym typeface="Arial Black"/>
              </a:rPr>
              <a:t>KEVEN LABELLE</a:t>
            </a:r>
            <a:endParaRPr sz="1400" b="0" i="0" u="none" strike="noStrike" cap="none">
              <a:solidFill>
                <a:srgbClr val="000000"/>
              </a:solidFill>
              <a:latin typeface="Arial"/>
              <a:ea typeface="Arial"/>
              <a:cs typeface="Arial"/>
              <a:sym typeface="Arial"/>
            </a:endParaRPr>
          </a:p>
        </p:txBody>
      </p:sp>
      <p:sp>
        <p:nvSpPr>
          <p:cNvPr id="106" name="Google Shape;106;p3"/>
          <p:cNvSpPr txBox="1"/>
          <p:nvPr/>
        </p:nvSpPr>
        <p:spPr>
          <a:xfrm>
            <a:off x="8067465" y="1949488"/>
            <a:ext cx="25458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i="0" u="none" strike="noStrike" cap="none">
                <a:solidFill>
                  <a:srgbClr val="005D97"/>
                </a:solidFill>
                <a:latin typeface="Arial Black"/>
                <a:ea typeface="Arial Black"/>
                <a:cs typeface="Arial Black"/>
                <a:sym typeface="Arial Black"/>
              </a:rPr>
              <a:t>MARLÈNE VILLEMURE</a:t>
            </a:r>
            <a:endParaRPr sz="1400" b="0" i="0" u="none" strike="noStrike" cap="none">
              <a:solidFill>
                <a:srgbClr val="000000"/>
              </a:solidFill>
              <a:latin typeface="Arial"/>
              <a:ea typeface="Arial"/>
              <a:cs typeface="Arial"/>
              <a:sym typeface="Arial"/>
            </a:endParaRPr>
          </a:p>
        </p:txBody>
      </p:sp>
      <p:sp>
        <p:nvSpPr>
          <p:cNvPr id="107" name="Google Shape;107;p3"/>
          <p:cNvSpPr txBox="1"/>
          <p:nvPr/>
        </p:nvSpPr>
        <p:spPr>
          <a:xfrm>
            <a:off x="1667499" y="1939764"/>
            <a:ext cx="187109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5D97"/>
                </a:solidFill>
                <a:latin typeface="Arial Black"/>
                <a:ea typeface="Arial Black"/>
                <a:cs typeface="Arial Black"/>
                <a:sym typeface="Arial Black"/>
              </a:rPr>
              <a:t>LUC CHOUINARD</a:t>
            </a:r>
            <a:endParaRPr sz="1400" b="0" i="0" u="none" strike="noStrike" cap="none">
              <a:solidFill>
                <a:srgbClr val="000000"/>
              </a:solidFill>
              <a:latin typeface="Arial"/>
              <a:ea typeface="Arial"/>
              <a:cs typeface="Arial"/>
              <a:sym typeface="Arial"/>
            </a:endParaRPr>
          </a:p>
        </p:txBody>
      </p:sp>
      <p:sp>
        <p:nvSpPr>
          <p:cNvPr id="108" name="Google Shape;108;p3"/>
          <p:cNvSpPr txBox="1"/>
          <p:nvPr/>
        </p:nvSpPr>
        <p:spPr>
          <a:xfrm>
            <a:off x="668916" y="800100"/>
            <a:ext cx="449514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CA" sz="2800" b="1" i="0" u="none" strike="noStrike" cap="none">
                <a:solidFill>
                  <a:schemeClr val="lt1"/>
                </a:solidFill>
                <a:latin typeface="Arial Black"/>
                <a:ea typeface="Arial Black"/>
                <a:cs typeface="Arial Black"/>
                <a:sym typeface="Arial Black"/>
              </a:rPr>
              <a:t>LES CONFÉRENCIERS</a:t>
            </a:r>
            <a:endParaRPr sz="1400" b="0" i="0" u="none" strike="noStrike" cap="none">
              <a:solidFill>
                <a:srgbClr val="000000"/>
              </a:solidFill>
              <a:latin typeface="Arial"/>
              <a:ea typeface="Arial"/>
              <a:cs typeface="Arial"/>
              <a:sym typeface="Arial"/>
            </a:endParaRPr>
          </a:p>
        </p:txBody>
      </p:sp>
      <p:pic>
        <p:nvPicPr>
          <p:cNvPr id="109" name="Google Shape;109;p3"/>
          <p:cNvPicPr preferRelativeResize="0"/>
          <p:nvPr/>
        </p:nvPicPr>
        <p:blipFill rotWithShape="1">
          <a:blip r:embed="rId4">
            <a:alphaModFix/>
          </a:blip>
          <a:srcRect/>
          <a:stretch/>
        </p:blipFill>
        <p:spPr>
          <a:xfrm>
            <a:off x="1712456" y="2433045"/>
            <a:ext cx="1781175" cy="2177415"/>
          </a:xfrm>
          <a:prstGeom prst="rect">
            <a:avLst/>
          </a:prstGeom>
          <a:noFill/>
          <a:ln>
            <a:noFill/>
          </a:ln>
        </p:spPr>
      </p:pic>
      <p:pic>
        <p:nvPicPr>
          <p:cNvPr id="110" name="Google Shape;110;p3"/>
          <p:cNvPicPr preferRelativeResize="0"/>
          <p:nvPr/>
        </p:nvPicPr>
        <p:blipFill rotWithShape="1">
          <a:blip r:embed="rId5">
            <a:alphaModFix/>
          </a:blip>
          <a:srcRect/>
          <a:stretch/>
        </p:blipFill>
        <p:spPr>
          <a:xfrm>
            <a:off x="8238309" y="2397124"/>
            <a:ext cx="2258105" cy="22479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a38b4a4afe_1_93"/>
          <p:cNvSpPr txBox="1">
            <a:spLocks noGrp="1"/>
          </p:cNvSpPr>
          <p:nvPr>
            <p:ph type="title"/>
          </p:nvPr>
        </p:nvSpPr>
        <p:spPr>
          <a:xfrm>
            <a:off x="470555" y="519113"/>
            <a:ext cx="5553900" cy="83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Conséquences sociales et mentales</a:t>
            </a:r>
            <a:endParaRPr/>
          </a:p>
        </p:txBody>
      </p:sp>
      <p:sp>
        <p:nvSpPr>
          <p:cNvPr id="469" name="Google Shape;469;ga38b4a4afe_1_93"/>
          <p:cNvSpPr txBox="1">
            <a:spLocks noGrp="1"/>
          </p:cNvSpPr>
          <p:nvPr>
            <p:ph type="body" idx="1"/>
          </p:nvPr>
        </p:nvSpPr>
        <p:spPr>
          <a:xfrm>
            <a:off x="470555" y="1622381"/>
            <a:ext cx="5554800" cy="4098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CA"/>
              <a:t>Augmentation de la violence domestique</a:t>
            </a:r>
            <a:endParaRPr/>
          </a:p>
          <a:p>
            <a:pPr marL="0" lvl="0" indent="0" algn="l" rtl="0">
              <a:spcBef>
                <a:spcPts val="1000"/>
              </a:spcBef>
              <a:spcAft>
                <a:spcPts val="0"/>
              </a:spcAft>
              <a:buNone/>
            </a:pPr>
            <a:r>
              <a:rPr lang="en-CA" sz="900"/>
              <a:t>(Breetzke et al. (2018) The impact of the Canterbury Earthquakes on the temporal and spatial patterning of crime in Christchurch, New Zealand)</a:t>
            </a:r>
            <a:endParaRPr sz="900"/>
          </a:p>
          <a:p>
            <a:pPr marL="0" lvl="0" indent="0" algn="l" rtl="0">
              <a:spcBef>
                <a:spcPts val="1000"/>
              </a:spcBef>
              <a:spcAft>
                <a:spcPts val="0"/>
              </a:spcAft>
              <a:buNone/>
            </a:pPr>
            <a:r>
              <a:rPr lang="en-CA"/>
              <a:t>Augmentation du stress, anxiété, dépression et SPT </a:t>
            </a:r>
            <a:endParaRPr/>
          </a:p>
          <a:p>
            <a:pPr marL="0" lvl="0" indent="0" algn="l" rtl="0">
              <a:spcBef>
                <a:spcPts val="1000"/>
              </a:spcBef>
              <a:spcAft>
                <a:spcPts val="0"/>
              </a:spcAft>
              <a:buNone/>
            </a:pPr>
            <a:r>
              <a:rPr lang="en-CA" sz="900"/>
              <a:t>(Spittlehouse et al., 2014 Ongoing adverse mental health impact of the earthquake sequence in Christchurch, New Zealand)</a:t>
            </a:r>
            <a:endParaRPr sz="900"/>
          </a:p>
          <a:p>
            <a:pPr marL="0" lvl="0" indent="0" algn="l" rtl="0">
              <a:spcBef>
                <a:spcPts val="1000"/>
              </a:spcBef>
              <a:spcAft>
                <a:spcPts val="0"/>
              </a:spcAft>
              <a:buNone/>
            </a:pPr>
            <a:r>
              <a:rPr lang="en-CA"/>
              <a:t>Migration des gens hors des zones touchées</a:t>
            </a:r>
            <a:endParaRPr/>
          </a:p>
          <a:p>
            <a:pPr marL="0" lvl="0" indent="0" algn="l" rtl="0">
              <a:spcBef>
                <a:spcPts val="1000"/>
              </a:spcBef>
              <a:spcAft>
                <a:spcPts val="0"/>
              </a:spcAft>
              <a:buNone/>
            </a:pPr>
            <a:endParaRPr/>
          </a:p>
          <a:p>
            <a:pPr marL="0" lvl="0" indent="0" algn="l" rtl="0">
              <a:spcBef>
                <a:spcPts val="1000"/>
              </a:spcBef>
              <a:spcAft>
                <a:spcPts val="0"/>
              </a:spcAft>
              <a:buNone/>
            </a:pPr>
            <a:r>
              <a:rPr lang="en-CA"/>
              <a:t>Effets secondaires perdurants</a:t>
            </a:r>
            <a:endParaRPr/>
          </a:p>
          <a:p>
            <a:pPr marL="0" lvl="0" indent="0" algn="l" rtl="0">
              <a:spcBef>
                <a:spcPts val="1000"/>
              </a:spcBef>
              <a:spcAft>
                <a:spcPts val="0"/>
              </a:spcAft>
              <a:buNone/>
            </a:pPr>
            <a:r>
              <a:rPr lang="en-CA"/>
              <a:t>	résidences endommagées</a:t>
            </a:r>
            <a:endParaRPr/>
          </a:p>
          <a:p>
            <a:pPr marL="0" lvl="0" indent="0" algn="l" rtl="0">
              <a:spcBef>
                <a:spcPts val="1000"/>
              </a:spcBef>
              <a:spcAft>
                <a:spcPts val="0"/>
              </a:spcAft>
              <a:buNone/>
            </a:pPr>
            <a:r>
              <a:rPr lang="en-CA"/>
              <a:t>	assurances</a:t>
            </a:r>
            <a:endParaRPr/>
          </a:p>
          <a:p>
            <a:pPr marL="0" lvl="0" indent="0" algn="l" rtl="0">
              <a:spcBef>
                <a:spcPts val="1000"/>
              </a:spcBef>
              <a:spcAft>
                <a:spcPts val="0"/>
              </a:spcAft>
              <a:buNone/>
            </a:pPr>
            <a:r>
              <a:rPr lang="en-CA"/>
              <a:t>	une longue reprise</a:t>
            </a:r>
            <a:endParaRPr/>
          </a:p>
          <a:p>
            <a:pPr marL="0" lvl="0" indent="457200" algn="l" rtl="0">
              <a:spcBef>
                <a:spcPts val="1000"/>
              </a:spcBef>
              <a:spcAft>
                <a:spcPts val="0"/>
              </a:spcAft>
              <a:buNone/>
            </a:pPr>
            <a:r>
              <a:rPr lang="en-CA"/>
              <a:t>la perte de ressources communautaires</a:t>
            </a:r>
            <a:endParaRPr/>
          </a:p>
        </p:txBody>
      </p:sp>
      <p:pic>
        <p:nvPicPr>
          <p:cNvPr id="470" name="Google Shape;470;ga38b4a4afe_1_93"/>
          <p:cNvPicPr preferRelativeResize="0"/>
          <p:nvPr/>
        </p:nvPicPr>
        <p:blipFill>
          <a:blip r:embed="rId3">
            <a:alphaModFix/>
          </a:blip>
          <a:stretch>
            <a:fillRect/>
          </a:stretch>
        </p:blipFill>
        <p:spPr>
          <a:xfrm>
            <a:off x="7565856" y="545587"/>
            <a:ext cx="3767669" cy="53350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ga3ba7c7cc9_0_28"/>
          <p:cNvSpPr txBox="1">
            <a:spLocks noGrp="1"/>
          </p:cNvSpPr>
          <p:nvPr>
            <p:ph type="title"/>
          </p:nvPr>
        </p:nvSpPr>
        <p:spPr>
          <a:xfrm>
            <a:off x="470555" y="519113"/>
            <a:ext cx="5553900" cy="83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Conclusion</a:t>
            </a:r>
            <a:endParaRPr/>
          </a:p>
        </p:txBody>
      </p:sp>
      <p:sp>
        <p:nvSpPr>
          <p:cNvPr id="476" name="Google Shape;476;ga3ba7c7cc9_0_28"/>
          <p:cNvSpPr txBox="1">
            <a:spLocks noGrp="1"/>
          </p:cNvSpPr>
          <p:nvPr>
            <p:ph type="body" idx="1"/>
          </p:nvPr>
        </p:nvSpPr>
        <p:spPr>
          <a:xfrm>
            <a:off x="470550" y="1543950"/>
            <a:ext cx="10679400" cy="4098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CA"/>
              <a:t>Les attentes sociales, économiques et politiques pour la fonctionnalité des services essentiels augmentent</a:t>
            </a:r>
            <a:endParaRPr/>
          </a:p>
          <a:p>
            <a:pPr marL="0" lvl="0" indent="0" algn="l" rtl="0">
              <a:spcBef>
                <a:spcPts val="1000"/>
              </a:spcBef>
              <a:spcAft>
                <a:spcPts val="0"/>
              </a:spcAft>
              <a:buNone/>
            </a:pPr>
            <a:endParaRPr/>
          </a:p>
          <a:p>
            <a:pPr marL="0" lvl="0" indent="0" algn="l" rtl="0">
              <a:spcBef>
                <a:spcPts val="1000"/>
              </a:spcBef>
              <a:spcAft>
                <a:spcPts val="0"/>
              </a:spcAft>
              <a:buNone/>
            </a:pPr>
            <a:r>
              <a:rPr lang="en-CA"/>
              <a:t>Les conséquences seront présentes pour plusieurs années</a:t>
            </a:r>
            <a:endParaRPr/>
          </a:p>
          <a:p>
            <a:pPr marL="0" lvl="0" indent="0" algn="l" rtl="0">
              <a:spcBef>
                <a:spcPts val="1000"/>
              </a:spcBef>
              <a:spcAft>
                <a:spcPts val="0"/>
              </a:spcAft>
              <a:buNone/>
            </a:pPr>
            <a:endParaRPr/>
          </a:p>
          <a:p>
            <a:pPr marL="0" lvl="0" indent="0" algn="l" rtl="0">
              <a:spcBef>
                <a:spcPts val="1000"/>
              </a:spcBef>
              <a:spcAft>
                <a:spcPts val="0"/>
              </a:spcAft>
              <a:buNone/>
            </a:pPr>
            <a:r>
              <a:rPr lang="en-CA"/>
              <a:t>Importance de la communication, coordination et préparation</a:t>
            </a:r>
            <a:endParaRPr/>
          </a:p>
          <a:p>
            <a:pPr marL="0" lvl="0" indent="0" algn="l" rtl="0">
              <a:spcBef>
                <a:spcPts val="1000"/>
              </a:spcBef>
              <a:spcAft>
                <a:spcPts val="0"/>
              </a:spcAft>
              <a:buNone/>
            </a:pPr>
            <a:endParaRPr/>
          </a:p>
          <a:p>
            <a:pPr marL="0" lvl="0" indent="0" algn="l" rtl="0">
              <a:spcBef>
                <a:spcPts val="1000"/>
              </a:spcBef>
              <a:spcAft>
                <a:spcPts val="0"/>
              </a:spcAft>
              <a:buNone/>
            </a:pPr>
            <a:r>
              <a:rPr lang="en-CA"/>
              <a:t>Niveau incroyable de résilience et d’adaptation</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a3b9fdaac1_1_0"/>
          <p:cNvSpPr txBox="1">
            <a:spLocks noGrp="1"/>
          </p:cNvSpPr>
          <p:nvPr>
            <p:ph type="title"/>
          </p:nvPr>
        </p:nvSpPr>
        <p:spPr>
          <a:xfrm>
            <a:off x="3751129" y="2517955"/>
            <a:ext cx="5053500" cy="803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sz="5000"/>
              <a:t>QUESTIONS ?</a:t>
            </a:r>
            <a:endParaRPr sz="5000"/>
          </a:p>
        </p:txBody>
      </p:sp>
      <p:pic>
        <p:nvPicPr>
          <p:cNvPr id="482" name="Google Shape;482;ga3b9fdaac1_1_0"/>
          <p:cNvPicPr preferRelativeResize="0"/>
          <p:nvPr/>
        </p:nvPicPr>
        <p:blipFill rotWithShape="1">
          <a:blip r:embed="rId3">
            <a:alphaModFix/>
          </a:blip>
          <a:srcRect/>
          <a:stretch/>
        </p:blipFill>
        <p:spPr>
          <a:xfrm>
            <a:off x="7655504" y="4581525"/>
            <a:ext cx="3813299" cy="11993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10"/>
          <p:cNvSpPr txBox="1">
            <a:spLocks noGrp="1"/>
          </p:cNvSpPr>
          <p:nvPr>
            <p:ph type="title"/>
          </p:nvPr>
        </p:nvSpPr>
        <p:spPr>
          <a:xfrm>
            <a:off x="668916" y="868110"/>
            <a:ext cx="5355647" cy="63847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Font typeface="Arial Black"/>
              <a:buNone/>
            </a:pPr>
            <a:r>
              <a:rPr lang="en-CA"/>
              <a:t>REMERCIEMENTS</a:t>
            </a:r>
            <a:endParaRPr/>
          </a:p>
        </p:txBody>
      </p:sp>
      <p:sp>
        <p:nvSpPr>
          <p:cNvPr id="488" name="Google Shape;488;p10"/>
          <p:cNvSpPr txBox="1">
            <a:spLocks noGrp="1"/>
          </p:cNvSpPr>
          <p:nvPr>
            <p:ph type="body" idx="1"/>
          </p:nvPr>
        </p:nvSpPr>
        <p:spPr>
          <a:xfrm>
            <a:off x="668339" y="1902866"/>
            <a:ext cx="4387756" cy="393223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1400"/>
              <a:buNone/>
            </a:pPr>
            <a:r>
              <a:rPr lang="en-CA" b="1"/>
              <a:t>Conférenciers </a:t>
            </a:r>
            <a:r>
              <a:rPr lang="en-CA"/>
              <a:t>: </a:t>
            </a:r>
            <a:endParaRPr/>
          </a:p>
          <a:p>
            <a:pPr marL="228600" lvl="0" indent="-228600" algn="l" rtl="0">
              <a:lnSpc>
                <a:spcPct val="90000"/>
              </a:lnSpc>
              <a:spcBef>
                <a:spcPts val="1000"/>
              </a:spcBef>
              <a:spcAft>
                <a:spcPts val="0"/>
              </a:spcAft>
              <a:buClr>
                <a:schemeClr val="lt1"/>
              </a:buClr>
              <a:buSzPts val="1400"/>
              <a:buNone/>
            </a:pPr>
            <a:r>
              <a:rPr lang="en-CA"/>
              <a:t>Luc Chouinard, Keven Labelle et Marlène Villemure </a:t>
            </a:r>
            <a:endParaRPr/>
          </a:p>
          <a:p>
            <a:pPr marL="228600" lvl="0" indent="-228600" algn="l" rtl="0">
              <a:lnSpc>
                <a:spcPct val="90000"/>
              </a:lnSpc>
              <a:spcBef>
                <a:spcPts val="1000"/>
              </a:spcBef>
              <a:spcAft>
                <a:spcPts val="0"/>
              </a:spcAft>
              <a:buClr>
                <a:schemeClr val="lt1"/>
              </a:buClr>
              <a:buSzPts val="1400"/>
              <a:buNone/>
            </a:pPr>
            <a:endParaRPr/>
          </a:p>
          <a:p>
            <a:pPr marL="228600" lvl="0" indent="-228600" algn="l" rtl="0">
              <a:lnSpc>
                <a:spcPct val="90000"/>
              </a:lnSpc>
              <a:spcBef>
                <a:spcPts val="1000"/>
              </a:spcBef>
              <a:spcAft>
                <a:spcPts val="0"/>
              </a:spcAft>
              <a:buClr>
                <a:schemeClr val="lt1"/>
              </a:buClr>
              <a:buSzPts val="1400"/>
              <a:buNone/>
            </a:pPr>
            <a:r>
              <a:rPr lang="en-CA" b="1"/>
              <a:t>Instigateurs</a:t>
            </a:r>
            <a:r>
              <a:rPr lang="en-CA"/>
              <a:t> : </a:t>
            </a:r>
            <a:endParaRPr/>
          </a:p>
          <a:p>
            <a:pPr marL="228600" lvl="0" indent="-228600" algn="l" rtl="0">
              <a:lnSpc>
                <a:spcPct val="90000"/>
              </a:lnSpc>
              <a:spcBef>
                <a:spcPts val="1000"/>
              </a:spcBef>
              <a:spcAft>
                <a:spcPts val="0"/>
              </a:spcAft>
              <a:buClr>
                <a:schemeClr val="lt1"/>
              </a:buClr>
              <a:buSzPts val="1400"/>
              <a:buNone/>
            </a:pPr>
            <a:r>
              <a:rPr lang="en-CA"/>
              <a:t>Simon Morin, Pascal Lessard, Bruno St-Onge</a:t>
            </a:r>
            <a:endParaRPr/>
          </a:p>
          <a:p>
            <a:pPr marL="228600" lvl="0" indent="-228600" algn="l" rtl="0">
              <a:lnSpc>
                <a:spcPct val="90000"/>
              </a:lnSpc>
              <a:spcBef>
                <a:spcPts val="1000"/>
              </a:spcBef>
              <a:spcAft>
                <a:spcPts val="0"/>
              </a:spcAft>
              <a:buClr>
                <a:schemeClr val="lt1"/>
              </a:buClr>
              <a:buSzPts val="1400"/>
              <a:buNone/>
            </a:pPr>
            <a:endParaRPr/>
          </a:p>
          <a:p>
            <a:pPr marL="228600" lvl="0" indent="-228600" algn="l" rtl="0">
              <a:lnSpc>
                <a:spcPct val="90000"/>
              </a:lnSpc>
              <a:spcBef>
                <a:spcPts val="1000"/>
              </a:spcBef>
              <a:spcAft>
                <a:spcPts val="0"/>
              </a:spcAft>
              <a:buClr>
                <a:schemeClr val="lt1"/>
              </a:buClr>
              <a:buSzPts val="1400"/>
              <a:buNone/>
            </a:pPr>
            <a:r>
              <a:rPr lang="en-CA" b="1"/>
              <a:t>Organisateurs</a:t>
            </a:r>
            <a:r>
              <a:rPr lang="en-CA"/>
              <a:t> : </a:t>
            </a:r>
            <a:endParaRPr/>
          </a:p>
          <a:p>
            <a:pPr marL="228600" lvl="0" indent="-228600" algn="l" rtl="0">
              <a:lnSpc>
                <a:spcPct val="90000"/>
              </a:lnSpc>
              <a:spcBef>
                <a:spcPts val="1000"/>
              </a:spcBef>
              <a:spcAft>
                <a:spcPts val="0"/>
              </a:spcAft>
              <a:buClr>
                <a:schemeClr val="lt1"/>
              </a:buClr>
              <a:buSzPts val="1400"/>
              <a:buNone/>
            </a:pPr>
            <a:r>
              <a:rPr lang="en-CA"/>
              <a:t>Marie-Hélène Boudreau-Picard et Alexis Beauchamp</a:t>
            </a:r>
            <a:endParaRPr/>
          </a:p>
          <a:p>
            <a:pPr marL="228600" lvl="0" indent="-228600" algn="l" rtl="0">
              <a:lnSpc>
                <a:spcPct val="90000"/>
              </a:lnSpc>
              <a:spcBef>
                <a:spcPts val="1000"/>
              </a:spcBef>
              <a:spcAft>
                <a:spcPts val="0"/>
              </a:spcAft>
              <a:buClr>
                <a:schemeClr val="lt1"/>
              </a:buClr>
              <a:buSzPts val="1400"/>
              <a:buNone/>
            </a:pPr>
            <a:endParaRPr/>
          </a:p>
        </p:txBody>
      </p:sp>
      <p:pic>
        <p:nvPicPr>
          <p:cNvPr id="489" name="Google Shape;489;p10"/>
          <p:cNvPicPr preferRelativeResize="0"/>
          <p:nvPr/>
        </p:nvPicPr>
        <p:blipFill>
          <a:blip r:embed="rId3">
            <a:alphaModFix/>
          </a:blip>
          <a:stretch>
            <a:fillRect/>
          </a:stretch>
        </p:blipFill>
        <p:spPr>
          <a:xfrm>
            <a:off x="5056100" y="1321596"/>
            <a:ext cx="6322198" cy="421481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11"/>
          <p:cNvSpPr/>
          <p:nvPr/>
        </p:nvSpPr>
        <p:spPr>
          <a:xfrm>
            <a:off x="550863" y="584200"/>
            <a:ext cx="11053762" cy="5365750"/>
          </a:xfrm>
          <a:prstGeom prst="rect">
            <a:avLst/>
          </a:prstGeom>
          <a:solidFill>
            <a:srgbClr val="F482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5" name="Google Shape;495;p11"/>
          <p:cNvSpPr txBox="1"/>
          <p:nvPr/>
        </p:nvSpPr>
        <p:spPr>
          <a:xfrm>
            <a:off x="731519" y="1999407"/>
            <a:ext cx="10282845"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CA" sz="4800" b="1" i="0" u="none" strike="noStrike" cap="none">
                <a:solidFill>
                  <a:schemeClr val="lt1"/>
                </a:solidFill>
                <a:latin typeface="Arial Black"/>
                <a:ea typeface="Arial Black"/>
                <a:cs typeface="Arial Black"/>
                <a:sym typeface="Arial Black"/>
              </a:rPr>
              <a:t>MERCI POUR VOTRE INTÉRÊT</a:t>
            </a:r>
            <a:endParaRPr sz="4800" b="1" i="0" u="none" strike="noStrike" cap="none">
              <a:solidFill>
                <a:schemeClr val="lt1"/>
              </a:solidFill>
              <a:latin typeface="Arial Black"/>
              <a:ea typeface="Arial Black"/>
              <a:cs typeface="Arial Black"/>
              <a:sym typeface="Arial Black"/>
            </a:endParaRPr>
          </a:p>
        </p:txBody>
      </p:sp>
      <p:sp>
        <p:nvSpPr>
          <p:cNvPr id="496" name="Google Shape;496;p11"/>
          <p:cNvSpPr txBox="1"/>
          <p:nvPr/>
        </p:nvSpPr>
        <p:spPr>
          <a:xfrm>
            <a:off x="731519" y="2830404"/>
            <a:ext cx="236481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#JESAISQUOIFAIRE</a:t>
            </a:r>
            <a:endParaRPr sz="1400" b="0" i="0" u="none" strike="noStrike" cap="none">
              <a:solidFill>
                <a:srgbClr val="000000"/>
              </a:solidFill>
              <a:latin typeface="Arial"/>
              <a:ea typeface="Arial"/>
              <a:cs typeface="Arial"/>
              <a:sym typeface="Arial"/>
            </a:endParaRPr>
          </a:p>
        </p:txBody>
      </p:sp>
      <p:pic>
        <p:nvPicPr>
          <p:cNvPr id="497" name="Google Shape;497;p11"/>
          <p:cNvPicPr preferRelativeResize="0"/>
          <p:nvPr/>
        </p:nvPicPr>
        <p:blipFill rotWithShape="1">
          <a:blip r:embed="rId3">
            <a:alphaModFix/>
          </a:blip>
          <a:srcRect/>
          <a:stretch/>
        </p:blipFill>
        <p:spPr>
          <a:xfrm>
            <a:off x="3096334" y="3429000"/>
            <a:ext cx="7086600" cy="2228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4"/>
          <p:cNvSpPr/>
          <p:nvPr/>
        </p:nvSpPr>
        <p:spPr>
          <a:xfrm>
            <a:off x="550863" y="584200"/>
            <a:ext cx="11053800" cy="5365800"/>
          </a:xfrm>
          <a:prstGeom prst="rect">
            <a:avLst/>
          </a:prstGeom>
          <a:solidFill>
            <a:srgbClr val="005D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 name="Google Shape;116;p4"/>
          <p:cNvSpPr txBox="1"/>
          <p:nvPr/>
        </p:nvSpPr>
        <p:spPr>
          <a:xfrm>
            <a:off x="735296" y="1297651"/>
            <a:ext cx="2965800" cy="9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CA" sz="2800" b="1" i="0" u="none" strike="noStrike" cap="none">
                <a:solidFill>
                  <a:schemeClr val="lt1"/>
                </a:solidFill>
                <a:latin typeface="Arial Black"/>
                <a:ea typeface="Arial Black"/>
                <a:cs typeface="Arial Black"/>
                <a:sym typeface="Arial Black"/>
              </a:rPr>
              <a:t>Risques sismiques au Québec</a:t>
            </a:r>
            <a:endParaRPr sz="2800" b="1" i="0" u="none" strike="noStrike" cap="none">
              <a:solidFill>
                <a:schemeClr val="lt1"/>
              </a:solidFill>
              <a:latin typeface="Arial Black"/>
              <a:ea typeface="Arial Black"/>
              <a:cs typeface="Arial Black"/>
              <a:sym typeface="Arial Black"/>
            </a:endParaRPr>
          </a:p>
        </p:txBody>
      </p:sp>
      <p:sp>
        <p:nvSpPr>
          <p:cNvPr id="117" name="Google Shape;117;p4"/>
          <p:cNvSpPr txBox="1"/>
          <p:nvPr/>
        </p:nvSpPr>
        <p:spPr>
          <a:xfrm>
            <a:off x="735300" y="3267075"/>
            <a:ext cx="2884200" cy="2493600"/>
          </a:xfrm>
          <a:prstGeom prst="rect">
            <a:avLst/>
          </a:prstGeom>
          <a:noFill/>
          <a:ln>
            <a:noFill/>
          </a:ln>
        </p:spPr>
        <p:txBody>
          <a:bodyPr spcFirstLastPara="1" wrap="square" lIns="91425" tIns="828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chemeClr val="lt1"/>
                </a:solidFill>
                <a:latin typeface="Arial"/>
                <a:ea typeface="Arial"/>
                <a:cs typeface="Arial"/>
                <a:sym typeface="Arial"/>
              </a:rPr>
              <a:t>Professeur Luc Chouinard, Ing. Ph.D.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chemeClr val="lt1"/>
                </a:solidFill>
                <a:latin typeface="Arial"/>
                <a:ea typeface="Arial"/>
                <a:cs typeface="Arial"/>
                <a:sym typeface="Arial"/>
              </a:rPr>
              <a:t>Université McGill </a:t>
            </a:r>
            <a:br>
              <a:rPr lang="en-CA" sz="1800" b="1" i="0" u="none" strike="noStrike" cap="none">
                <a:solidFill>
                  <a:schemeClr val="lt1"/>
                </a:solidFill>
                <a:latin typeface="Arial"/>
                <a:ea typeface="Arial"/>
                <a:cs typeface="Arial"/>
                <a:sym typeface="Arial"/>
              </a:rPr>
            </a:br>
            <a:endParaRPr sz="18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lt1"/>
                </a:solidFill>
                <a:latin typeface="Arial"/>
                <a:ea typeface="Arial"/>
                <a:cs typeface="Arial"/>
                <a:sym typeface="Arial"/>
              </a:rPr>
              <a:t>Collaborateurs :</a:t>
            </a:r>
            <a:br>
              <a:rPr lang="en-CA" sz="1400" b="0" i="0" u="none" strike="noStrike" cap="none">
                <a:solidFill>
                  <a:schemeClr val="lt1"/>
                </a:solidFill>
                <a:latin typeface="Arial"/>
                <a:ea typeface="Arial"/>
                <a:cs typeface="Arial"/>
                <a:sym typeface="Arial"/>
              </a:rPr>
            </a:br>
            <a:r>
              <a:rPr lang="en-CA" sz="1400" b="0" i="0" u="none" strike="noStrike" cap="none">
                <a:solidFill>
                  <a:schemeClr val="lt1"/>
                </a:solidFill>
                <a:latin typeface="Arial"/>
                <a:ea typeface="Arial"/>
                <a:cs typeface="Arial"/>
                <a:sym typeface="Arial"/>
              </a:rPr>
              <a:t>Philippe Rosset</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400"/>
              </a:spcBef>
              <a:spcAft>
                <a:spcPts val="0"/>
              </a:spcAft>
              <a:buClr>
                <a:schemeClr val="dk1"/>
              </a:buClr>
              <a:buSzPts val="1100"/>
              <a:buFont typeface="Arial"/>
              <a:buNone/>
            </a:pPr>
            <a:r>
              <a:rPr lang="en-CA" sz="1400" b="0" i="0" u="none" strike="noStrike" cap="none">
                <a:solidFill>
                  <a:schemeClr val="lt1"/>
                </a:solidFill>
                <a:latin typeface="Arial"/>
                <a:ea typeface="Arial"/>
                <a:cs typeface="Arial"/>
                <a:sym typeface="Arial"/>
              </a:rPr>
              <a:t>Marie-Josée Nollet</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400"/>
              </a:spcBef>
              <a:spcAft>
                <a:spcPts val="0"/>
              </a:spcAft>
              <a:buClr>
                <a:schemeClr val="dk1"/>
              </a:buClr>
              <a:buSzPts val="1100"/>
              <a:buFont typeface="Arial"/>
              <a:buNone/>
            </a:pPr>
            <a:r>
              <a:rPr lang="en-CA" sz="1400" b="0" i="0" u="none" strike="noStrike" cap="none">
                <a:solidFill>
                  <a:schemeClr val="lt1"/>
                </a:solidFill>
                <a:latin typeface="Arial"/>
                <a:ea typeface="Arial"/>
                <a:cs typeface="Arial"/>
                <a:sym typeface="Arial"/>
              </a:rPr>
              <a:t>Pascal Marceau</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p:txBody>
      </p:sp>
      <p:pic>
        <p:nvPicPr>
          <p:cNvPr id="118" name="Google Shape;118;p4"/>
          <p:cNvPicPr preferRelativeResize="0"/>
          <p:nvPr/>
        </p:nvPicPr>
        <p:blipFill>
          <a:blip r:embed="rId3">
            <a:alphaModFix/>
          </a:blip>
          <a:stretch>
            <a:fillRect/>
          </a:stretch>
        </p:blipFill>
        <p:spPr>
          <a:xfrm>
            <a:off x="3796599" y="1097400"/>
            <a:ext cx="7586925" cy="44257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txBox="1"/>
          <p:nvPr/>
        </p:nvSpPr>
        <p:spPr>
          <a:xfrm>
            <a:off x="470555" y="473921"/>
            <a:ext cx="3337773"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CA" sz="2800" b="1" i="0" u="none" strike="noStrike" cap="none">
                <a:solidFill>
                  <a:srgbClr val="005D97"/>
                </a:solidFill>
                <a:latin typeface="Arial Black"/>
                <a:ea typeface="Arial Black"/>
                <a:cs typeface="Arial Black"/>
                <a:sym typeface="Arial Black"/>
              </a:rPr>
              <a:t>Les séismes au Canada</a:t>
            </a:r>
            <a:endParaRPr sz="1400" b="0" i="0" u="none" strike="noStrike" cap="none">
              <a:solidFill>
                <a:srgbClr val="000000"/>
              </a:solidFill>
              <a:latin typeface="Arial"/>
              <a:ea typeface="Arial"/>
              <a:cs typeface="Arial"/>
              <a:sym typeface="Arial"/>
            </a:endParaRPr>
          </a:p>
        </p:txBody>
      </p:sp>
      <p:pic>
        <p:nvPicPr>
          <p:cNvPr id="124" name="Google Shape;124;p5"/>
          <p:cNvPicPr preferRelativeResize="0"/>
          <p:nvPr/>
        </p:nvPicPr>
        <p:blipFill rotWithShape="1">
          <a:blip r:embed="rId3">
            <a:alphaModFix/>
          </a:blip>
          <a:srcRect/>
          <a:stretch/>
        </p:blipFill>
        <p:spPr>
          <a:xfrm>
            <a:off x="4151325" y="62398"/>
            <a:ext cx="7415201" cy="572992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a38f49fafc_1_27"/>
          <p:cNvSpPr txBox="1">
            <a:spLocks noGrp="1"/>
          </p:cNvSpPr>
          <p:nvPr>
            <p:ph type="title"/>
          </p:nvPr>
        </p:nvSpPr>
        <p:spPr>
          <a:xfrm>
            <a:off x="470555" y="519113"/>
            <a:ext cx="5553900" cy="83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CA"/>
              <a:t>Risque sismique pour Montréal</a:t>
            </a:r>
            <a:endParaRPr/>
          </a:p>
        </p:txBody>
      </p:sp>
      <p:pic>
        <p:nvPicPr>
          <p:cNvPr id="130" name="Google Shape;130;ga38f49fafc_1_27"/>
          <p:cNvPicPr preferRelativeResize="0"/>
          <p:nvPr/>
        </p:nvPicPr>
        <p:blipFill rotWithShape="1">
          <a:blip r:embed="rId3">
            <a:alphaModFix/>
          </a:blip>
          <a:srcRect/>
          <a:stretch/>
        </p:blipFill>
        <p:spPr>
          <a:xfrm>
            <a:off x="5735650" y="2045625"/>
            <a:ext cx="4537051" cy="3688650"/>
          </a:xfrm>
          <a:prstGeom prst="rect">
            <a:avLst/>
          </a:prstGeom>
          <a:noFill/>
          <a:ln>
            <a:noFill/>
          </a:ln>
        </p:spPr>
      </p:pic>
      <p:pic>
        <p:nvPicPr>
          <p:cNvPr id="131" name="Google Shape;131;ga38f49fafc_1_27"/>
          <p:cNvPicPr preferRelativeResize="0"/>
          <p:nvPr/>
        </p:nvPicPr>
        <p:blipFill rotWithShape="1">
          <a:blip r:embed="rId4">
            <a:alphaModFix/>
          </a:blip>
          <a:srcRect/>
          <a:stretch/>
        </p:blipFill>
        <p:spPr>
          <a:xfrm>
            <a:off x="5915025" y="519131"/>
            <a:ext cx="3962400" cy="390525"/>
          </a:xfrm>
          <a:prstGeom prst="rect">
            <a:avLst/>
          </a:prstGeom>
          <a:noFill/>
          <a:ln>
            <a:noFill/>
          </a:ln>
        </p:spPr>
      </p:pic>
      <p:pic>
        <p:nvPicPr>
          <p:cNvPr id="132" name="Google Shape;132;ga38f49fafc_1_27"/>
          <p:cNvPicPr preferRelativeResize="0"/>
          <p:nvPr/>
        </p:nvPicPr>
        <p:blipFill rotWithShape="1">
          <a:blip r:embed="rId5">
            <a:alphaModFix/>
          </a:blip>
          <a:srcRect/>
          <a:stretch/>
        </p:blipFill>
        <p:spPr>
          <a:xfrm>
            <a:off x="3667125" y="1226481"/>
            <a:ext cx="8458200" cy="819150"/>
          </a:xfrm>
          <a:prstGeom prst="rect">
            <a:avLst/>
          </a:prstGeom>
          <a:noFill/>
          <a:ln>
            <a:noFill/>
          </a:ln>
        </p:spPr>
      </p:pic>
      <p:pic>
        <p:nvPicPr>
          <p:cNvPr id="133" name="Google Shape;133;ga38f49fafc_1_27"/>
          <p:cNvPicPr preferRelativeResize="0"/>
          <p:nvPr/>
        </p:nvPicPr>
        <p:blipFill rotWithShape="1">
          <a:blip r:embed="rId6">
            <a:alphaModFix/>
          </a:blip>
          <a:srcRect/>
          <a:stretch/>
        </p:blipFill>
        <p:spPr>
          <a:xfrm>
            <a:off x="7896225" y="5720375"/>
            <a:ext cx="3800475" cy="209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a38f49fafc_1_37"/>
          <p:cNvSpPr txBox="1">
            <a:spLocks noGrp="1"/>
          </p:cNvSpPr>
          <p:nvPr>
            <p:ph type="title"/>
          </p:nvPr>
        </p:nvSpPr>
        <p:spPr>
          <a:xfrm>
            <a:off x="470555" y="519113"/>
            <a:ext cx="5553900" cy="83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CA"/>
              <a:t>Les séismes au Québec</a:t>
            </a:r>
            <a:endParaRPr/>
          </a:p>
        </p:txBody>
      </p:sp>
      <p:pic>
        <p:nvPicPr>
          <p:cNvPr id="139" name="Google Shape;139;ga38f49fafc_1_37"/>
          <p:cNvPicPr preferRelativeResize="0"/>
          <p:nvPr/>
        </p:nvPicPr>
        <p:blipFill rotWithShape="1">
          <a:blip r:embed="rId3">
            <a:alphaModFix/>
          </a:blip>
          <a:srcRect/>
          <a:stretch/>
        </p:blipFill>
        <p:spPr>
          <a:xfrm>
            <a:off x="5771035" y="124650"/>
            <a:ext cx="6065817" cy="2366950"/>
          </a:xfrm>
          <a:prstGeom prst="rect">
            <a:avLst/>
          </a:prstGeom>
          <a:noFill/>
          <a:ln>
            <a:noFill/>
          </a:ln>
        </p:spPr>
      </p:pic>
      <p:pic>
        <p:nvPicPr>
          <p:cNvPr id="140" name="Google Shape;140;ga38f49fafc_1_37"/>
          <p:cNvPicPr preferRelativeResize="0"/>
          <p:nvPr/>
        </p:nvPicPr>
        <p:blipFill rotWithShape="1">
          <a:blip r:embed="rId4">
            <a:alphaModFix/>
          </a:blip>
          <a:srcRect/>
          <a:stretch/>
        </p:blipFill>
        <p:spPr>
          <a:xfrm>
            <a:off x="470555" y="2603264"/>
            <a:ext cx="7954526" cy="331487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1936</Words>
  <Application>Microsoft Office PowerPoint</Application>
  <PresentationFormat>Grand écran</PresentationFormat>
  <Paragraphs>303</Paragraphs>
  <Slides>54</Slides>
  <Notes>54</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54</vt:i4>
      </vt:variant>
    </vt:vector>
  </HeadingPairs>
  <TitlesOfParts>
    <vt:vector size="60" baseType="lpstr">
      <vt:lpstr>Arial</vt:lpstr>
      <vt:lpstr>Calibri</vt:lpstr>
      <vt:lpstr>Arial Black</vt:lpstr>
      <vt:lpstr>Verdana</vt:lpstr>
      <vt:lpstr>Georgia</vt:lpstr>
      <vt:lpstr>Office Theme</vt:lpstr>
      <vt:lpstr>APRÈS  LA GRANDE SECOUSSE :  SÉISME ET CONTINUITÉ</vt:lpstr>
      <vt:lpstr>RÉCO-Québec</vt:lpstr>
      <vt:lpstr>Présentation PowerPoint</vt:lpstr>
      <vt:lpstr>Présentation PowerPoint</vt:lpstr>
      <vt:lpstr>Présentation PowerPoint</vt:lpstr>
      <vt:lpstr>Présentation PowerPoint</vt:lpstr>
      <vt:lpstr>Présentation PowerPoint</vt:lpstr>
      <vt:lpstr>Risque sismique pour Montréal</vt:lpstr>
      <vt:lpstr>Les séismes au Québec</vt:lpstr>
      <vt:lpstr>Catalogue des séismes dans l’Est du Canada</vt:lpstr>
      <vt:lpstr>Aléa sismique selon le CNB</vt:lpstr>
      <vt:lpstr>Aléa sismique au Québec</vt:lpstr>
      <vt:lpstr>Effets de site</vt:lpstr>
      <vt:lpstr>Amplification des ondes par les dépôts récents</vt:lpstr>
      <vt:lpstr>Séismes récents et MMI</vt:lpstr>
      <vt:lpstr>Microzonage sismique (amplifications)</vt:lpstr>
      <vt:lpstr>Microzonage sismique CNB</vt:lpstr>
      <vt:lpstr>Densité de population</vt:lpstr>
      <vt:lpstr>Occupation du sol</vt:lpstr>
      <vt:lpstr>Scénarios sismiques déterministe et probabiliste</vt:lpstr>
      <vt:lpstr>Dommages aux bâtiments</vt:lpstr>
      <vt:lpstr>Atteintes aux personnes</vt:lpstr>
      <vt:lpstr>Projet d’alerte sismique (early warning system)</vt:lpstr>
      <vt:lpstr>Ondes de compression</vt:lpstr>
      <vt:lpstr>Ondes de cisaillement</vt:lpstr>
      <vt:lpstr>Mitigation des risques</vt:lpstr>
      <vt:lpstr>Conclusion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Caractéristiques</vt:lpstr>
      <vt:lpstr>Présentation PowerPoint</vt:lpstr>
      <vt:lpstr>Conséquences</vt:lpstr>
      <vt:lpstr>Conséquences</vt:lpstr>
      <vt:lpstr>Conséquences</vt:lpstr>
      <vt:lpstr>Conséquences</vt:lpstr>
      <vt:lpstr>Conséquences</vt:lpstr>
      <vt:lpstr>Conséquences </vt:lpstr>
      <vt:lpstr>Conséquences</vt:lpstr>
      <vt:lpstr>Sédiments de liquéfaction à Christchurch</vt:lpstr>
      <vt:lpstr>Durée et coût approximatif du nettoyage</vt:lpstr>
      <vt:lpstr>Nettoyage</vt:lpstr>
      <vt:lpstr>Coordination et communication</vt:lpstr>
      <vt:lpstr>La gestion des bénévoles</vt:lpstr>
      <vt:lpstr>Site de gestion des débris </vt:lpstr>
      <vt:lpstr>Conséquences sociales et mentales</vt:lpstr>
      <vt:lpstr>Conclusion</vt:lpstr>
      <vt:lpstr>QUESTIONS ?</vt:lpstr>
      <vt:lpstr>REMERCIEMENTS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APRÈS  LA GRANDE SECOUSSE :  SÉISME ET CONTINUITÉ</dc:title>
  <dc:creator>Daria Svechnikova</dc:creator>
  <cp:lastModifiedBy>utilisateur</cp:lastModifiedBy>
  <cp:revision>1</cp:revision>
  <dcterms:created xsi:type="dcterms:W3CDTF">2020-10-09T15:06:50Z</dcterms:created>
  <dcterms:modified xsi:type="dcterms:W3CDTF">2020-10-20T10:18:00Z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0x0101000C6C5E8D53C5DC46A4F78B704CC49AC3</vt:lpwstr>
  </property>
</Properties>
</file>