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17"/>
  </p:notesMasterIdLst>
  <p:handoutMasterIdLst>
    <p:handoutMasterId r:id="rId18"/>
  </p:handoutMasterIdLst>
  <p:sldIdLst>
    <p:sldId id="256" r:id="rId2"/>
    <p:sldId id="274" r:id="rId3"/>
    <p:sldId id="275" r:id="rId4"/>
    <p:sldId id="296" r:id="rId5"/>
    <p:sldId id="277" r:id="rId6"/>
    <p:sldId id="306" r:id="rId7"/>
    <p:sldId id="305" r:id="rId8"/>
    <p:sldId id="307" r:id="rId9"/>
    <p:sldId id="309" r:id="rId10"/>
    <p:sldId id="281" r:id="rId11"/>
    <p:sldId id="310" r:id="rId12"/>
    <p:sldId id="311" r:id="rId13"/>
    <p:sldId id="312" r:id="rId14"/>
    <p:sldId id="313" r:id="rId15"/>
    <p:sldId id="295"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BDDC7187-3DAF-4351-B48B-2F397C2DB5D9}">
          <p14:sldIdLst>
            <p14:sldId id="256"/>
            <p14:sldId id="274"/>
            <p14:sldId id="275"/>
            <p14:sldId id="296"/>
            <p14:sldId id="277"/>
            <p14:sldId id="306"/>
            <p14:sldId id="305"/>
            <p14:sldId id="307"/>
            <p14:sldId id="309"/>
            <p14:sldId id="281"/>
          </p14:sldIdLst>
        </p14:section>
        <p14:section name="Section sans titre" id="{A7969D35-E074-423C-A5CB-B27786F9B7FC}">
          <p14:sldIdLst>
            <p14:sldId id="310"/>
            <p14:sldId id="311"/>
            <p14:sldId id="312"/>
            <p14:sldId id="313"/>
            <p14:sldId id="29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smine Lafleur" initials="JL" lastIdx="1" clrIdx="0">
    <p:extLst>
      <p:ext uri="{19B8F6BF-5375-455C-9EA6-DF929625EA0E}">
        <p15:presenceInfo xmlns:p15="http://schemas.microsoft.com/office/powerpoint/2012/main" userId="4b279fd269b20244" providerId="Windows Live"/>
      </p:ext>
    </p:extLst>
  </p:cmAuthor>
  <p:cmAuthor id="2" name="Marie Gauthier" initials="MG" lastIdx="8" clrIdx="1">
    <p:extLst>
      <p:ext uri="{19B8F6BF-5375-455C-9EA6-DF929625EA0E}">
        <p15:presenceInfo xmlns:p15="http://schemas.microsoft.com/office/powerpoint/2012/main" userId="Marie Gauthi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47"/>
    <p:restoredTop sz="95073" autoAdjust="0"/>
  </p:normalViewPr>
  <p:slideViewPr>
    <p:cSldViewPr snapToGrid="0" snapToObjects="1">
      <p:cViewPr varScale="1">
        <p:scale>
          <a:sx n="64" d="100"/>
          <a:sy n="64" d="100"/>
        </p:scale>
        <p:origin x="14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5BF96F-4F61-45D2-B0A3-32348DCB1B14}" type="doc">
      <dgm:prSet loTypeId="urn:microsoft.com/office/officeart/2005/8/layout/radial6" loCatId="cycle" qsTypeId="urn:microsoft.com/office/officeart/2005/8/quickstyle/3d4" qsCatId="3D" csTypeId="urn:microsoft.com/office/officeart/2005/8/colors/accent1_2" csCatId="accent1" phldr="1"/>
      <dgm:spPr/>
      <dgm:t>
        <a:bodyPr/>
        <a:lstStyle/>
        <a:p>
          <a:endParaRPr lang="fr-CA"/>
        </a:p>
      </dgm:t>
    </dgm:pt>
    <dgm:pt modelId="{783F45CF-666A-497A-92FD-AFA3679817AF}">
      <dgm:prSet phldrT="[Texte]" custT="1"/>
      <dgm:spPr>
        <a:solidFill>
          <a:srgbClr val="6B00E1"/>
        </a:solidFill>
      </dgm:spPr>
      <dgm:t>
        <a:bodyPr/>
        <a:lstStyle/>
        <a:p>
          <a:r>
            <a:rPr lang="en-CA" sz="2800" b="0" cap="none" spc="0" dirty="0" err="1">
              <a:ln w="0"/>
              <a:solidFill>
                <a:schemeClr val="tx1"/>
              </a:solidFill>
              <a:effectLst>
                <a:outerShdw blurRad="38100" dist="19050" dir="2700000" algn="tl" rotWithShape="0">
                  <a:schemeClr val="dk1">
                    <a:alpha val="40000"/>
                  </a:schemeClr>
                </a:outerShdw>
              </a:effectLst>
            </a:rPr>
            <a:t>Selon</a:t>
          </a:r>
          <a:r>
            <a:rPr lang="en-CA" sz="2800" b="0" cap="none" spc="0" dirty="0">
              <a:ln w="0"/>
              <a:solidFill>
                <a:schemeClr val="tx1"/>
              </a:solidFill>
              <a:effectLst>
                <a:outerShdw blurRad="38100" dist="19050" dir="2700000" algn="tl" rotWithShape="0">
                  <a:schemeClr val="dk1">
                    <a:alpha val="40000"/>
                  </a:schemeClr>
                </a:outerShdw>
              </a:effectLst>
            </a:rPr>
            <a:t> </a:t>
          </a:r>
          <a:r>
            <a:rPr lang="en-CA" sz="2800" b="0" cap="none" spc="0" dirty="0" err="1">
              <a:ln w="0"/>
              <a:solidFill>
                <a:schemeClr val="tx1"/>
              </a:solidFill>
              <a:effectLst>
                <a:outerShdw blurRad="38100" dist="19050" dir="2700000" algn="tl" rotWithShape="0">
                  <a:schemeClr val="dk1">
                    <a:alpha val="40000"/>
                  </a:schemeClr>
                </a:outerShdw>
              </a:effectLst>
            </a:rPr>
            <a:t>l’approche</a:t>
          </a:r>
          <a:r>
            <a:rPr lang="en-CA" sz="2800" b="0" cap="none" spc="0" dirty="0">
              <a:ln w="0"/>
              <a:solidFill>
                <a:schemeClr val="tx1"/>
              </a:solidFill>
              <a:effectLst>
                <a:outerShdw blurRad="38100" dist="19050" dir="2700000" algn="tl" rotWithShape="0">
                  <a:schemeClr val="dk1">
                    <a:alpha val="40000"/>
                  </a:schemeClr>
                </a:outerShdw>
              </a:effectLst>
            </a:rPr>
            <a:t> </a:t>
          </a:r>
          <a:r>
            <a:rPr lang="en-CA" sz="3200" dirty="0">
              <a:effectLst>
                <a:outerShdw blurRad="38100" dist="38100" dir="2700000" algn="tl">
                  <a:srgbClr val="000000">
                    <a:alpha val="43137"/>
                  </a:srgbClr>
                </a:outerShdw>
              </a:effectLst>
            </a:rPr>
            <a:t>LIVING LAB</a:t>
          </a:r>
          <a:endParaRPr lang="fr-CA" sz="3200" dirty="0">
            <a:effectLst>
              <a:outerShdw blurRad="38100" dist="38100" dir="2700000" algn="tl">
                <a:srgbClr val="000000">
                  <a:alpha val="43137"/>
                </a:srgbClr>
              </a:outerShdw>
            </a:effectLst>
          </a:endParaRPr>
        </a:p>
      </dgm:t>
    </dgm:pt>
    <dgm:pt modelId="{91A1FCF6-75C1-4CD8-8253-37732E8F60EB}" type="parTrans" cxnId="{39CC4850-1FD7-447F-8093-2E7348BA839C}">
      <dgm:prSet/>
      <dgm:spPr/>
      <dgm:t>
        <a:bodyPr/>
        <a:lstStyle/>
        <a:p>
          <a:endParaRPr lang="fr-CA"/>
        </a:p>
      </dgm:t>
    </dgm:pt>
    <dgm:pt modelId="{34DFEC43-A006-421C-BFF5-79A02BDBE742}" type="sibTrans" cxnId="{39CC4850-1FD7-447F-8093-2E7348BA839C}">
      <dgm:prSet/>
      <dgm:spPr/>
      <dgm:t>
        <a:bodyPr/>
        <a:lstStyle/>
        <a:p>
          <a:endParaRPr lang="fr-CA"/>
        </a:p>
      </dgm:t>
    </dgm:pt>
    <dgm:pt modelId="{DCA4E663-F8AD-486E-B52C-C869548EFD26}">
      <dgm:prSet phldrT="[Texte]" custT="1"/>
      <dgm:spPr/>
      <dgm:t>
        <a:bodyPr/>
        <a:lstStyle/>
        <a:p>
          <a:r>
            <a:rPr lang="fr-FR" sz="1300" b="1" dirty="0"/>
            <a:t>1</a:t>
          </a:r>
          <a:r>
            <a:rPr lang="fr-FR" sz="1300" b="1" baseline="30000" dirty="0"/>
            <a:t>er</a:t>
          </a:r>
          <a:r>
            <a:rPr lang="fr-FR" sz="1300" b="1" dirty="0"/>
            <a:t> ateliers de </a:t>
          </a:r>
          <a:r>
            <a:rPr lang="fr-FR" sz="1300" b="1" dirty="0" err="1"/>
            <a:t>co</a:t>
          </a:r>
          <a:r>
            <a:rPr lang="fr-FR" sz="1300" b="1" dirty="0"/>
            <a:t>-construction </a:t>
          </a:r>
          <a:r>
            <a:rPr lang="fr-FR" sz="1300" b="1" dirty="0">
              <a:effectLst>
                <a:outerShdw blurRad="38100" dist="38100" dir="2700000" algn="tl">
                  <a:srgbClr val="000000">
                    <a:alpha val="43137"/>
                  </a:srgbClr>
                </a:outerShdw>
              </a:effectLst>
            </a:rPr>
            <a:t>COMPRENDRE </a:t>
          </a:r>
          <a:r>
            <a:rPr lang="fr-FR" sz="1300" b="1" dirty="0"/>
            <a:t>Mai et Juin 2019</a:t>
          </a:r>
          <a:endParaRPr lang="fr-CA" sz="1300" dirty="0"/>
        </a:p>
      </dgm:t>
    </dgm:pt>
    <dgm:pt modelId="{702CB69E-EAD7-49FB-9D88-50E066D054B5}" type="parTrans" cxnId="{051E5A05-EC9A-4BB3-A9C3-B2CA30147A41}">
      <dgm:prSet/>
      <dgm:spPr/>
      <dgm:t>
        <a:bodyPr/>
        <a:lstStyle/>
        <a:p>
          <a:endParaRPr lang="fr-CA"/>
        </a:p>
      </dgm:t>
    </dgm:pt>
    <dgm:pt modelId="{B0A88459-9913-4172-AB4C-727B178A8644}" type="sibTrans" cxnId="{051E5A05-EC9A-4BB3-A9C3-B2CA30147A41}">
      <dgm:prSet/>
      <dgm:spPr/>
      <dgm:t>
        <a:bodyPr/>
        <a:lstStyle/>
        <a:p>
          <a:endParaRPr lang="fr-CA" sz="2000"/>
        </a:p>
      </dgm:t>
    </dgm:pt>
    <dgm:pt modelId="{08674431-BE6C-4976-AC0F-D9048E5FD604}">
      <dgm:prSet phldrT="[Texte]" custT="1"/>
      <dgm:spPr/>
      <dgm:t>
        <a:bodyPr/>
        <a:lstStyle/>
        <a:p>
          <a:r>
            <a:rPr lang="fr-FR" sz="1300" b="1" dirty="0"/>
            <a:t>2</a:t>
          </a:r>
          <a:r>
            <a:rPr lang="fr-FR" sz="1300" b="1" baseline="30000" dirty="0"/>
            <a:t>e</a:t>
          </a:r>
          <a:r>
            <a:rPr lang="fr-FR" sz="1300" b="1" dirty="0"/>
            <a:t> ateliers de </a:t>
          </a:r>
          <a:r>
            <a:rPr lang="fr-FR" sz="1300" b="1" dirty="0" err="1"/>
            <a:t>co</a:t>
          </a:r>
          <a:r>
            <a:rPr lang="fr-FR" sz="1300" b="1" dirty="0"/>
            <a:t>-construction </a:t>
          </a:r>
          <a:r>
            <a:rPr lang="fr-FR" sz="1300" b="1" dirty="0">
              <a:effectLst>
                <a:outerShdw blurRad="38100" dist="38100" dir="2700000" algn="tl">
                  <a:srgbClr val="000000">
                    <a:alpha val="43137"/>
                  </a:srgbClr>
                </a:outerShdw>
              </a:effectLst>
            </a:rPr>
            <a:t>PROTOTYPER</a:t>
          </a:r>
          <a:r>
            <a:rPr lang="fr-FR" sz="1300" b="1" dirty="0"/>
            <a:t> Automne 2019</a:t>
          </a:r>
          <a:endParaRPr lang="fr-CA" sz="1300" dirty="0"/>
        </a:p>
      </dgm:t>
    </dgm:pt>
    <dgm:pt modelId="{9F79A6A2-CB42-48E3-86D7-8A654CF2E04C}" type="parTrans" cxnId="{B59889E4-260B-46D1-98BE-117F2C6CB5C8}">
      <dgm:prSet/>
      <dgm:spPr/>
      <dgm:t>
        <a:bodyPr/>
        <a:lstStyle/>
        <a:p>
          <a:endParaRPr lang="fr-CA"/>
        </a:p>
      </dgm:t>
    </dgm:pt>
    <dgm:pt modelId="{25E6804E-22D4-4D00-A78A-33D6AFBA2014}" type="sibTrans" cxnId="{B59889E4-260B-46D1-98BE-117F2C6CB5C8}">
      <dgm:prSet/>
      <dgm:spPr/>
      <dgm:t>
        <a:bodyPr/>
        <a:lstStyle/>
        <a:p>
          <a:endParaRPr lang="fr-CA" sz="2000"/>
        </a:p>
      </dgm:t>
    </dgm:pt>
    <dgm:pt modelId="{33309433-E5F7-4961-8E27-8D6C124B0267}">
      <dgm:prSet custT="1"/>
      <dgm:spPr/>
      <dgm:t>
        <a:bodyPr/>
        <a:lstStyle/>
        <a:p>
          <a:r>
            <a:rPr lang="fr-FR" sz="1300" b="1" dirty="0">
              <a:effectLst>
                <a:outerShdw blurRad="38100" dist="38100" dir="2700000" algn="tl">
                  <a:srgbClr val="000000">
                    <a:alpha val="43137"/>
                  </a:srgbClr>
                </a:outerShdw>
              </a:effectLst>
            </a:rPr>
            <a:t>PROPOSER</a:t>
          </a:r>
          <a:r>
            <a:rPr lang="fr-FR" sz="1300" b="1" dirty="0"/>
            <a:t> Printemps 2020</a:t>
          </a:r>
        </a:p>
      </dgm:t>
    </dgm:pt>
    <dgm:pt modelId="{21652712-3F5C-496E-A4D0-ADC17AE4271D}" type="parTrans" cxnId="{CBA799FA-43C6-4A7E-BF13-5269EAA21E85}">
      <dgm:prSet/>
      <dgm:spPr/>
      <dgm:t>
        <a:bodyPr/>
        <a:lstStyle/>
        <a:p>
          <a:endParaRPr lang="fr-CA"/>
        </a:p>
      </dgm:t>
    </dgm:pt>
    <dgm:pt modelId="{E652A6BA-885A-43A0-A027-9724A9005ED3}" type="sibTrans" cxnId="{CBA799FA-43C6-4A7E-BF13-5269EAA21E85}">
      <dgm:prSet/>
      <dgm:spPr/>
      <dgm:t>
        <a:bodyPr/>
        <a:lstStyle/>
        <a:p>
          <a:endParaRPr lang="fr-CA" sz="2000"/>
        </a:p>
      </dgm:t>
    </dgm:pt>
    <dgm:pt modelId="{59820F41-6CA7-4A0A-AD11-0FEBDC8CFB88}">
      <dgm:prSet phldrT="[Texte]" custT="1"/>
      <dgm:spPr/>
      <dgm:t>
        <a:bodyPr/>
        <a:lstStyle/>
        <a:p>
          <a:r>
            <a:rPr lang="fr-FR" sz="1300" b="1" dirty="0"/>
            <a:t>3</a:t>
          </a:r>
          <a:r>
            <a:rPr lang="fr-FR" sz="1300" b="1" baseline="30000" dirty="0"/>
            <a:t>e </a:t>
          </a:r>
          <a:r>
            <a:rPr lang="fr-FR" sz="1300" b="1" dirty="0"/>
            <a:t>ateliers de </a:t>
          </a:r>
          <a:r>
            <a:rPr lang="fr-FR" sz="1300" b="1" dirty="0" err="1"/>
            <a:t>co</a:t>
          </a:r>
          <a:r>
            <a:rPr lang="fr-FR" sz="1300" b="1" dirty="0"/>
            <a:t>-construction </a:t>
          </a:r>
          <a:r>
            <a:rPr lang="fr-FR" sz="1300" b="1" dirty="0">
              <a:effectLst>
                <a:outerShdw blurRad="38100" dist="38100" dir="2700000" algn="tl">
                  <a:srgbClr val="000000">
                    <a:alpha val="43137"/>
                  </a:srgbClr>
                </a:outerShdw>
              </a:effectLst>
            </a:rPr>
            <a:t>EXPÉRIMENTER</a:t>
          </a:r>
          <a:r>
            <a:rPr lang="fr-FR" sz="1300" b="1" dirty="0"/>
            <a:t> Hiver 2020</a:t>
          </a:r>
          <a:endParaRPr lang="fr-CA" sz="1300" dirty="0"/>
        </a:p>
      </dgm:t>
    </dgm:pt>
    <dgm:pt modelId="{335C793D-4808-4C50-A4C4-934CCA9C0050}" type="sibTrans" cxnId="{B2C29435-35D7-4114-B16B-A8E9AB170DB9}">
      <dgm:prSet/>
      <dgm:spPr/>
      <dgm:t>
        <a:bodyPr/>
        <a:lstStyle/>
        <a:p>
          <a:endParaRPr lang="fr-CA" sz="2000"/>
        </a:p>
      </dgm:t>
    </dgm:pt>
    <dgm:pt modelId="{A686EFE8-68CB-40DE-AB55-34A6B81AE856}" type="parTrans" cxnId="{B2C29435-35D7-4114-B16B-A8E9AB170DB9}">
      <dgm:prSet/>
      <dgm:spPr/>
      <dgm:t>
        <a:bodyPr/>
        <a:lstStyle/>
        <a:p>
          <a:endParaRPr lang="fr-CA"/>
        </a:p>
      </dgm:t>
    </dgm:pt>
    <dgm:pt modelId="{E0B52B7D-4AED-4700-B697-696EF860F154}">
      <dgm:prSet custT="1"/>
      <dgm:spPr/>
      <dgm:t>
        <a:bodyPr/>
        <a:lstStyle/>
        <a:p>
          <a:r>
            <a:rPr lang="fr-FR" sz="1400" b="1" dirty="0">
              <a:effectLst>
                <a:outerShdw blurRad="38100" dist="38100" dir="2700000" algn="tl">
                  <a:srgbClr val="000000">
                    <a:alpha val="43137"/>
                  </a:srgbClr>
                </a:outerShdw>
              </a:effectLst>
            </a:rPr>
            <a:t>TRANSFÉRER</a:t>
          </a:r>
          <a:r>
            <a:rPr lang="fr-FR" sz="1400" b="1" dirty="0"/>
            <a:t> Automne 2020</a:t>
          </a:r>
        </a:p>
      </dgm:t>
    </dgm:pt>
    <dgm:pt modelId="{6A05937E-3249-477B-9902-AA3E291509C6}" type="parTrans" cxnId="{112428DE-3078-4DF9-877E-1DA3329E04DE}">
      <dgm:prSet/>
      <dgm:spPr/>
      <dgm:t>
        <a:bodyPr/>
        <a:lstStyle/>
        <a:p>
          <a:endParaRPr lang="fr-CA"/>
        </a:p>
      </dgm:t>
    </dgm:pt>
    <dgm:pt modelId="{3114A725-C054-4FDC-B9D8-88D93B2CF733}" type="sibTrans" cxnId="{112428DE-3078-4DF9-877E-1DA3329E04DE}">
      <dgm:prSet/>
      <dgm:spPr/>
      <dgm:t>
        <a:bodyPr/>
        <a:lstStyle/>
        <a:p>
          <a:endParaRPr lang="fr-CA" sz="2000"/>
        </a:p>
      </dgm:t>
    </dgm:pt>
    <dgm:pt modelId="{921E33D0-BF34-424A-A811-2924AE7E0277}" type="pres">
      <dgm:prSet presAssocID="{0F5BF96F-4F61-45D2-B0A3-32348DCB1B14}" presName="Name0" presStyleCnt="0">
        <dgm:presLayoutVars>
          <dgm:chMax val="1"/>
          <dgm:dir/>
          <dgm:animLvl val="ctr"/>
          <dgm:resizeHandles val="exact"/>
        </dgm:presLayoutVars>
      </dgm:prSet>
      <dgm:spPr/>
    </dgm:pt>
    <dgm:pt modelId="{EFA2C6E1-914F-48F6-AFAD-C738222D3B81}" type="pres">
      <dgm:prSet presAssocID="{783F45CF-666A-497A-92FD-AFA3679817AF}" presName="centerShape" presStyleLbl="node0" presStyleIdx="0" presStyleCnt="1" custScaleX="128814" custScaleY="129025" custLinFactNeighborX="-144" custLinFactNeighborY="-610"/>
      <dgm:spPr/>
    </dgm:pt>
    <dgm:pt modelId="{F91B927B-6572-46D2-B2B6-15FDB59F9175}" type="pres">
      <dgm:prSet presAssocID="{DCA4E663-F8AD-486E-B52C-C869548EFD26}" presName="node" presStyleLbl="node1" presStyleIdx="0" presStyleCnt="5" custScaleX="125821" custScaleY="112654">
        <dgm:presLayoutVars>
          <dgm:bulletEnabled val="1"/>
        </dgm:presLayoutVars>
      </dgm:prSet>
      <dgm:spPr/>
    </dgm:pt>
    <dgm:pt modelId="{A17522E6-FB29-425D-9AC1-C363965A1BAD}" type="pres">
      <dgm:prSet presAssocID="{DCA4E663-F8AD-486E-B52C-C869548EFD26}" presName="dummy" presStyleCnt="0"/>
      <dgm:spPr/>
    </dgm:pt>
    <dgm:pt modelId="{DBB76823-D880-4E4D-BA80-1040E0BDFD52}" type="pres">
      <dgm:prSet presAssocID="{B0A88459-9913-4172-AB4C-727B178A8644}" presName="sibTrans" presStyleLbl="sibTrans2D1" presStyleIdx="0" presStyleCnt="5"/>
      <dgm:spPr/>
    </dgm:pt>
    <dgm:pt modelId="{F8206C4D-361F-4FC8-820C-C99A234CEC87}" type="pres">
      <dgm:prSet presAssocID="{08674431-BE6C-4976-AC0F-D9048E5FD604}" presName="node" presStyleLbl="node1" presStyleIdx="1" presStyleCnt="5" custScaleX="110741" custScaleY="121157">
        <dgm:presLayoutVars>
          <dgm:bulletEnabled val="1"/>
        </dgm:presLayoutVars>
      </dgm:prSet>
      <dgm:spPr/>
    </dgm:pt>
    <dgm:pt modelId="{1B2CED4E-FAA0-4A79-A045-6B86542904E2}" type="pres">
      <dgm:prSet presAssocID="{08674431-BE6C-4976-AC0F-D9048E5FD604}" presName="dummy" presStyleCnt="0"/>
      <dgm:spPr/>
    </dgm:pt>
    <dgm:pt modelId="{6020196A-A6F5-43F1-BE69-30B345C59C38}" type="pres">
      <dgm:prSet presAssocID="{25E6804E-22D4-4D00-A78A-33D6AFBA2014}" presName="sibTrans" presStyleLbl="sibTrans2D1" presStyleIdx="1" presStyleCnt="5"/>
      <dgm:spPr/>
    </dgm:pt>
    <dgm:pt modelId="{04501B0A-173E-4340-8405-135A66420299}" type="pres">
      <dgm:prSet presAssocID="{59820F41-6CA7-4A0A-AD11-0FEBDC8CFB88}" presName="node" presStyleLbl="node1" presStyleIdx="2" presStyleCnt="5" custScaleX="114527" custScaleY="111145">
        <dgm:presLayoutVars>
          <dgm:bulletEnabled val="1"/>
        </dgm:presLayoutVars>
      </dgm:prSet>
      <dgm:spPr/>
    </dgm:pt>
    <dgm:pt modelId="{A53D44E2-6A7B-4B28-A32B-61053AC8F251}" type="pres">
      <dgm:prSet presAssocID="{59820F41-6CA7-4A0A-AD11-0FEBDC8CFB88}" presName="dummy" presStyleCnt="0"/>
      <dgm:spPr/>
    </dgm:pt>
    <dgm:pt modelId="{091BFB5B-F69B-40D9-942B-71F8BE124A74}" type="pres">
      <dgm:prSet presAssocID="{335C793D-4808-4C50-A4C4-934CCA9C0050}" presName="sibTrans" presStyleLbl="sibTrans2D1" presStyleIdx="2" presStyleCnt="5"/>
      <dgm:spPr/>
    </dgm:pt>
    <dgm:pt modelId="{EEB49E21-E52D-49DD-8AF9-4229C600CA2A}" type="pres">
      <dgm:prSet presAssocID="{33309433-E5F7-4961-8E27-8D6C124B0267}" presName="node" presStyleLbl="node1" presStyleIdx="3" presStyleCnt="5">
        <dgm:presLayoutVars>
          <dgm:bulletEnabled val="1"/>
        </dgm:presLayoutVars>
      </dgm:prSet>
      <dgm:spPr/>
    </dgm:pt>
    <dgm:pt modelId="{EF2EAF71-BE60-4820-B3FD-AB0F1EF79CDD}" type="pres">
      <dgm:prSet presAssocID="{33309433-E5F7-4961-8E27-8D6C124B0267}" presName="dummy" presStyleCnt="0"/>
      <dgm:spPr/>
    </dgm:pt>
    <dgm:pt modelId="{3E502730-B998-4D36-975A-105998FBD23B}" type="pres">
      <dgm:prSet presAssocID="{E652A6BA-885A-43A0-A027-9724A9005ED3}" presName="sibTrans" presStyleLbl="sibTrans2D1" presStyleIdx="3" presStyleCnt="5"/>
      <dgm:spPr/>
    </dgm:pt>
    <dgm:pt modelId="{D803F324-B9C5-48EA-B9D0-8CAEA5AC84D8}" type="pres">
      <dgm:prSet presAssocID="{E0B52B7D-4AED-4700-B697-696EF860F154}" presName="node" presStyleLbl="node1" presStyleIdx="4" presStyleCnt="5">
        <dgm:presLayoutVars>
          <dgm:bulletEnabled val="1"/>
        </dgm:presLayoutVars>
      </dgm:prSet>
      <dgm:spPr/>
    </dgm:pt>
    <dgm:pt modelId="{3ED8BAB0-1459-4DD2-99B7-31F687AF4973}" type="pres">
      <dgm:prSet presAssocID="{E0B52B7D-4AED-4700-B697-696EF860F154}" presName="dummy" presStyleCnt="0"/>
      <dgm:spPr/>
    </dgm:pt>
    <dgm:pt modelId="{C5FE1512-DCE1-42BE-A2D1-682F2EB86644}" type="pres">
      <dgm:prSet presAssocID="{3114A725-C054-4FDC-B9D8-88D93B2CF733}" presName="sibTrans" presStyleLbl="sibTrans2D1" presStyleIdx="4" presStyleCnt="5"/>
      <dgm:spPr/>
    </dgm:pt>
  </dgm:ptLst>
  <dgm:cxnLst>
    <dgm:cxn modelId="{051E5A05-EC9A-4BB3-A9C3-B2CA30147A41}" srcId="{783F45CF-666A-497A-92FD-AFA3679817AF}" destId="{DCA4E663-F8AD-486E-B52C-C869548EFD26}" srcOrd="0" destOrd="0" parTransId="{702CB69E-EAD7-49FB-9D88-50E066D054B5}" sibTransId="{B0A88459-9913-4172-AB4C-727B178A8644}"/>
    <dgm:cxn modelId="{F67A741A-6721-4C6F-818C-6D5721213541}" type="presOf" srcId="{B0A88459-9913-4172-AB4C-727B178A8644}" destId="{DBB76823-D880-4E4D-BA80-1040E0BDFD52}" srcOrd="0" destOrd="0" presId="urn:microsoft.com/office/officeart/2005/8/layout/radial6"/>
    <dgm:cxn modelId="{7477D328-F6B0-420B-B7DF-5B19EFB2B005}" type="presOf" srcId="{59820F41-6CA7-4A0A-AD11-0FEBDC8CFB88}" destId="{04501B0A-173E-4340-8405-135A66420299}" srcOrd="0" destOrd="0" presId="urn:microsoft.com/office/officeart/2005/8/layout/radial6"/>
    <dgm:cxn modelId="{07753A2D-4E9B-47D5-90F5-F0DD1C0EFAA1}" type="presOf" srcId="{335C793D-4808-4C50-A4C4-934CCA9C0050}" destId="{091BFB5B-F69B-40D9-942B-71F8BE124A74}" srcOrd="0" destOrd="0" presId="urn:microsoft.com/office/officeart/2005/8/layout/radial6"/>
    <dgm:cxn modelId="{54EFA92F-BBE2-4BE2-94CB-E18CD0440567}" type="presOf" srcId="{DCA4E663-F8AD-486E-B52C-C869548EFD26}" destId="{F91B927B-6572-46D2-B2B6-15FDB59F9175}" srcOrd="0" destOrd="0" presId="urn:microsoft.com/office/officeart/2005/8/layout/radial6"/>
    <dgm:cxn modelId="{B2C29435-35D7-4114-B16B-A8E9AB170DB9}" srcId="{783F45CF-666A-497A-92FD-AFA3679817AF}" destId="{59820F41-6CA7-4A0A-AD11-0FEBDC8CFB88}" srcOrd="2" destOrd="0" parTransId="{A686EFE8-68CB-40DE-AB55-34A6B81AE856}" sibTransId="{335C793D-4808-4C50-A4C4-934CCA9C0050}"/>
    <dgm:cxn modelId="{E7642C40-A1B6-4D7D-8DF2-10A2F51DC0C0}" type="presOf" srcId="{E652A6BA-885A-43A0-A027-9724A9005ED3}" destId="{3E502730-B998-4D36-975A-105998FBD23B}" srcOrd="0" destOrd="0" presId="urn:microsoft.com/office/officeart/2005/8/layout/radial6"/>
    <dgm:cxn modelId="{82CA794E-41FF-4625-9E0C-D87ADE9DE8C9}" type="presOf" srcId="{3114A725-C054-4FDC-B9D8-88D93B2CF733}" destId="{C5FE1512-DCE1-42BE-A2D1-682F2EB86644}" srcOrd="0" destOrd="0" presId="urn:microsoft.com/office/officeart/2005/8/layout/radial6"/>
    <dgm:cxn modelId="{39CC4850-1FD7-447F-8093-2E7348BA839C}" srcId="{0F5BF96F-4F61-45D2-B0A3-32348DCB1B14}" destId="{783F45CF-666A-497A-92FD-AFA3679817AF}" srcOrd="0" destOrd="0" parTransId="{91A1FCF6-75C1-4CD8-8253-37732E8F60EB}" sibTransId="{34DFEC43-A006-421C-BFF5-79A02BDBE742}"/>
    <dgm:cxn modelId="{F35E8488-9C3F-4FF3-A10E-3EC04099B3D0}" type="presOf" srcId="{0F5BF96F-4F61-45D2-B0A3-32348DCB1B14}" destId="{921E33D0-BF34-424A-A811-2924AE7E0277}" srcOrd="0" destOrd="0" presId="urn:microsoft.com/office/officeart/2005/8/layout/radial6"/>
    <dgm:cxn modelId="{D63D4C89-41B0-4D68-B943-6171FB2B4729}" type="presOf" srcId="{25E6804E-22D4-4D00-A78A-33D6AFBA2014}" destId="{6020196A-A6F5-43F1-BE69-30B345C59C38}" srcOrd="0" destOrd="0" presId="urn:microsoft.com/office/officeart/2005/8/layout/radial6"/>
    <dgm:cxn modelId="{14201798-EB9C-4861-860F-1D05A9324772}" type="presOf" srcId="{783F45CF-666A-497A-92FD-AFA3679817AF}" destId="{EFA2C6E1-914F-48F6-AFAD-C738222D3B81}" srcOrd="0" destOrd="0" presId="urn:microsoft.com/office/officeart/2005/8/layout/radial6"/>
    <dgm:cxn modelId="{0A9081AE-E227-49D5-B1BD-1DAD07B32953}" type="presOf" srcId="{E0B52B7D-4AED-4700-B697-696EF860F154}" destId="{D803F324-B9C5-48EA-B9D0-8CAEA5AC84D8}" srcOrd="0" destOrd="0" presId="urn:microsoft.com/office/officeart/2005/8/layout/radial6"/>
    <dgm:cxn modelId="{112428DE-3078-4DF9-877E-1DA3329E04DE}" srcId="{783F45CF-666A-497A-92FD-AFA3679817AF}" destId="{E0B52B7D-4AED-4700-B697-696EF860F154}" srcOrd="4" destOrd="0" parTransId="{6A05937E-3249-477B-9902-AA3E291509C6}" sibTransId="{3114A725-C054-4FDC-B9D8-88D93B2CF733}"/>
    <dgm:cxn modelId="{B59889E4-260B-46D1-98BE-117F2C6CB5C8}" srcId="{783F45CF-666A-497A-92FD-AFA3679817AF}" destId="{08674431-BE6C-4976-AC0F-D9048E5FD604}" srcOrd="1" destOrd="0" parTransId="{9F79A6A2-CB42-48E3-86D7-8A654CF2E04C}" sibTransId="{25E6804E-22D4-4D00-A78A-33D6AFBA2014}"/>
    <dgm:cxn modelId="{A2374FEF-1385-4E44-970B-22C02905E46F}" type="presOf" srcId="{08674431-BE6C-4976-AC0F-D9048E5FD604}" destId="{F8206C4D-361F-4FC8-820C-C99A234CEC87}" srcOrd="0" destOrd="0" presId="urn:microsoft.com/office/officeart/2005/8/layout/radial6"/>
    <dgm:cxn modelId="{7CF40FF9-7428-4104-8965-35BDACED87DD}" type="presOf" srcId="{33309433-E5F7-4961-8E27-8D6C124B0267}" destId="{EEB49E21-E52D-49DD-8AF9-4229C600CA2A}" srcOrd="0" destOrd="0" presId="urn:microsoft.com/office/officeart/2005/8/layout/radial6"/>
    <dgm:cxn modelId="{CBA799FA-43C6-4A7E-BF13-5269EAA21E85}" srcId="{783F45CF-666A-497A-92FD-AFA3679817AF}" destId="{33309433-E5F7-4961-8E27-8D6C124B0267}" srcOrd="3" destOrd="0" parTransId="{21652712-3F5C-496E-A4D0-ADC17AE4271D}" sibTransId="{E652A6BA-885A-43A0-A027-9724A9005ED3}"/>
    <dgm:cxn modelId="{E377EFAB-33A4-441B-9ED1-BD1F77AA3BE5}" type="presParOf" srcId="{921E33D0-BF34-424A-A811-2924AE7E0277}" destId="{EFA2C6E1-914F-48F6-AFAD-C738222D3B81}" srcOrd="0" destOrd="0" presId="urn:microsoft.com/office/officeart/2005/8/layout/radial6"/>
    <dgm:cxn modelId="{6B880C1A-6122-46AC-999C-F2FEBC7F7562}" type="presParOf" srcId="{921E33D0-BF34-424A-A811-2924AE7E0277}" destId="{F91B927B-6572-46D2-B2B6-15FDB59F9175}" srcOrd="1" destOrd="0" presId="urn:microsoft.com/office/officeart/2005/8/layout/radial6"/>
    <dgm:cxn modelId="{065575DA-8DA6-4C20-BBE3-74E73181BF32}" type="presParOf" srcId="{921E33D0-BF34-424A-A811-2924AE7E0277}" destId="{A17522E6-FB29-425D-9AC1-C363965A1BAD}" srcOrd="2" destOrd="0" presId="urn:microsoft.com/office/officeart/2005/8/layout/radial6"/>
    <dgm:cxn modelId="{04C4C772-C03E-4CFB-B758-835DA242EB46}" type="presParOf" srcId="{921E33D0-BF34-424A-A811-2924AE7E0277}" destId="{DBB76823-D880-4E4D-BA80-1040E0BDFD52}" srcOrd="3" destOrd="0" presId="urn:microsoft.com/office/officeart/2005/8/layout/radial6"/>
    <dgm:cxn modelId="{6AB8F158-5AE4-4CFE-88C8-C7237E32AFFB}" type="presParOf" srcId="{921E33D0-BF34-424A-A811-2924AE7E0277}" destId="{F8206C4D-361F-4FC8-820C-C99A234CEC87}" srcOrd="4" destOrd="0" presId="urn:microsoft.com/office/officeart/2005/8/layout/radial6"/>
    <dgm:cxn modelId="{B03C38AF-3560-4F50-A794-D4C650749C45}" type="presParOf" srcId="{921E33D0-BF34-424A-A811-2924AE7E0277}" destId="{1B2CED4E-FAA0-4A79-A045-6B86542904E2}" srcOrd="5" destOrd="0" presId="urn:microsoft.com/office/officeart/2005/8/layout/radial6"/>
    <dgm:cxn modelId="{08D087D4-7AC4-4AC2-ACBF-CEA18F549E65}" type="presParOf" srcId="{921E33D0-BF34-424A-A811-2924AE7E0277}" destId="{6020196A-A6F5-43F1-BE69-30B345C59C38}" srcOrd="6" destOrd="0" presId="urn:microsoft.com/office/officeart/2005/8/layout/radial6"/>
    <dgm:cxn modelId="{D36656D0-A187-4C48-B09D-F5D8A06C05BE}" type="presParOf" srcId="{921E33D0-BF34-424A-A811-2924AE7E0277}" destId="{04501B0A-173E-4340-8405-135A66420299}" srcOrd="7" destOrd="0" presId="urn:microsoft.com/office/officeart/2005/8/layout/radial6"/>
    <dgm:cxn modelId="{669FE40B-26E9-4323-A542-16148EF170CF}" type="presParOf" srcId="{921E33D0-BF34-424A-A811-2924AE7E0277}" destId="{A53D44E2-6A7B-4B28-A32B-61053AC8F251}" srcOrd="8" destOrd="0" presId="urn:microsoft.com/office/officeart/2005/8/layout/radial6"/>
    <dgm:cxn modelId="{9C052992-317A-494D-814B-2FAB25A149D7}" type="presParOf" srcId="{921E33D0-BF34-424A-A811-2924AE7E0277}" destId="{091BFB5B-F69B-40D9-942B-71F8BE124A74}" srcOrd="9" destOrd="0" presId="urn:microsoft.com/office/officeart/2005/8/layout/radial6"/>
    <dgm:cxn modelId="{ED62A98D-EF7D-4C2B-A725-FFED11F5B74E}" type="presParOf" srcId="{921E33D0-BF34-424A-A811-2924AE7E0277}" destId="{EEB49E21-E52D-49DD-8AF9-4229C600CA2A}" srcOrd="10" destOrd="0" presId="urn:microsoft.com/office/officeart/2005/8/layout/radial6"/>
    <dgm:cxn modelId="{64C96BD1-0D22-4D58-BE1B-C1AD9369852B}" type="presParOf" srcId="{921E33D0-BF34-424A-A811-2924AE7E0277}" destId="{EF2EAF71-BE60-4820-B3FD-AB0F1EF79CDD}" srcOrd="11" destOrd="0" presId="urn:microsoft.com/office/officeart/2005/8/layout/radial6"/>
    <dgm:cxn modelId="{27E77308-F4C5-4B24-BE3A-C0780BB0CEAC}" type="presParOf" srcId="{921E33D0-BF34-424A-A811-2924AE7E0277}" destId="{3E502730-B998-4D36-975A-105998FBD23B}" srcOrd="12" destOrd="0" presId="urn:microsoft.com/office/officeart/2005/8/layout/radial6"/>
    <dgm:cxn modelId="{9D61AE70-6AFE-4415-856A-D2790C765B13}" type="presParOf" srcId="{921E33D0-BF34-424A-A811-2924AE7E0277}" destId="{D803F324-B9C5-48EA-B9D0-8CAEA5AC84D8}" srcOrd="13" destOrd="0" presId="urn:microsoft.com/office/officeart/2005/8/layout/radial6"/>
    <dgm:cxn modelId="{650753C1-4FBD-4613-B8F7-E648CEA96D47}" type="presParOf" srcId="{921E33D0-BF34-424A-A811-2924AE7E0277}" destId="{3ED8BAB0-1459-4DD2-99B7-31F687AF4973}" srcOrd="14" destOrd="0" presId="urn:microsoft.com/office/officeart/2005/8/layout/radial6"/>
    <dgm:cxn modelId="{B3059767-5AD4-4441-8FD1-C226934C3B91}" type="presParOf" srcId="{921E33D0-BF34-424A-A811-2924AE7E0277}" destId="{C5FE1512-DCE1-42BE-A2D1-682F2EB86644}"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FE1512-DCE1-42BE-A2D1-682F2EB86644}">
      <dsp:nvSpPr>
        <dsp:cNvPr id="0" name=""/>
        <dsp:cNvSpPr/>
      </dsp:nvSpPr>
      <dsp:spPr>
        <a:xfrm>
          <a:off x="2017906" y="588200"/>
          <a:ext cx="3786092" cy="3786092"/>
        </a:xfrm>
        <a:prstGeom prst="blockArc">
          <a:avLst>
            <a:gd name="adj1" fmla="val 11880000"/>
            <a:gd name="adj2" fmla="val 16200000"/>
            <a:gd name="adj3" fmla="val 464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3E502730-B998-4D36-975A-105998FBD23B}">
      <dsp:nvSpPr>
        <dsp:cNvPr id="0" name=""/>
        <dsp:cNvSpPr/>
      </dsp:nvSpPr>
      <dsp:spPr>
        <a:xfrm>
          <a:off x="2017906" y="588200"/>
          <a:ext cx="3786092" cy="3786092"/>
        </a:xfrm>
        <a:prstGeom prst="blockArc">
          <a:avLst>
            <a:gd name="adj1" fmla="val 7560000"/>
            <a:gd name="adj2" fmla="val 11880000"/>
            <a:gd name="adj3" fmla="val 464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091BFB5B-F69B-40D9-942B-71F8BE124A74}">
      <dsp:nvSpPr>
        <dsp:cNvPr id="0" name=""/>
        <dsp:cNvSpPr/>
      </dsp:nvSpPr>
      <dsp:spPr>
        <a:xfrm>
          <a:off x="2017906" y="588200"/>
          <a:ext cx="3786092" cy="3786092"/>
        </a:xfrm>
        <a:prstGeom prst="blockArc">
          <a:avLst>
            <a:gd name="adj1" fmla="val 3240000"/>
            <a:gd name="adj2" fmla="val 7560000"/>
            <a:gd name="adj3" fmla="val 464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6020196A-A6F5-43F1-BE69-30B345C59C38}">
      <dsp:nvSpPr>
        <dsp:cNvPr id="0" name=""/>
        <dsp:cNvSpPr/>
      </dsp:nvSpPr>
      <dsp:spPr>
        <a:xfrm>
          <a:off x="2017906" y="588200"/>
          <a:ext cx="3786092" cy="3786092"/>
        </a:xfrm>
        <a:prstGeom prst="blockArc">
          <a:avLst>
            <a:gd name="adj1" fmla="val 20520000"/>
            <a:gd name="adj2" fmla="val 3240000"/>
            <a:gd name="adj3" fmla="val 464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DBB76823-D880-4E4D-BA80-1040E0BDFD52}">
      <dsp:nvSpPr>
        <dsp:cNvPr id="0" name=""/>
        <dsp:cNvSpPr/>
      </dsp:nvSpPr>
      <dsp:spPr>
        <a:xfrm>
          <a:off x="2017906" y="588200"/>
          <a:ext cx="3786092" cy="3786092"/>
        </a:xfrm>
        <a:prstGeom prst="blockArc">
          <a:avLst>
            <a:gd name="adj1" fmla="val 16200000"/>
            <a:gd name="adj2" fmla="val 20520000"/>
            <a:gd name="adj3" fmla="val 464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EFA2C6E1-914F-48F6-AFAD-C738222D3B81}">
      <dsp:nvSpPr>
        <dsp:cNvPr id="0" name=""/>
        <dsp:cNvSpPr/>
      </dsp:nvSpPr>
      <dsp:spPr>
        <a:xfrm>
          <a:off x="2783203" y="1334425"/>
          <a:ext cx="2244846" cy="2248523"/>
        </a:xfrm>
        <a:prstGeom prst="ellipse">
          <a:avLst/>
        </a:prstGeom>
        <a:solidFill>
          <a:srgbClr val="6B00E1"/>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CA" sz="2800" b="0" kern="1200" cap="none" spc="0" dirty="0" err="1">
              <a:ln w="0"/>
              <a:solidFill>
                <a:schemeClr val="tx1"/>
              </a:solidFill>
              <a:effectLst>
                <a:outerShdw blurRad="38100" dist="19050" dir="2700000" algn="tl" rotWithShape="0">
                  <a:schemeClr val="dk1">
                    <a:alpha val="40000"/>
                  </a:schemeClr>
                </a:outerShdw>
              </a:effectLst>
            </a:rPr>
            <a:t>Selon</a:t>
          </a:r>
          <a:r>
            <a:rPr lang="en-CA" sz="2800" b="0" kern="1200" cap="none" spc="0" dirty="0">
              <a:ln w="0"/>
              <a:solidFill>
                <a:schemeClr val="tx1"/>
              </a:solidFill>
              <a:effectLst>
                <a:outerShdw blurRad="38100" dist="19050" dir="2700000" algn="tl" rotWithShape="0">
                  <a:schemeClr val="dk1">
                    <a:alpha val="40000"/>
                  </a:schemeClr>
                </a:outerShdw>
              </a:effectLst>
            </a:rPr>
            <a:t> </a:t>
          </a:r>
          <a:r>
            <a:rPr lang="en-CA" sz="2800" b="0" kern="1200" cap="none" spc="0" dirty="0" err="1">
              <a:ln w="0"/>
              <a:solidFill>
                <a:schemeClr val="tx1"/>
              </a:solidFill>
              <a:effectLst>
                <a:outerShdw blurRad="38100" dist="19050" dir="2700000" algn="tl" rotWithShape="0">
                  <a:schemeClr val="dk1">
                    <a:alpha val="40000"/>
                  </a:schemeClr>
                </a:outerShdw>
              </a:effectLst>
            </a:rPr>
            <a:t>l’approche</a:t>
          </a:r>
          <a:r>
            <a:rPr lang="en-CA" sz="2800" b="0" kern="1200" cap="none" spc="0" dirty="0">
              <a:ln w="0"/>
              <a:solidFill>
                <a:schemeClr val="tx1"/>
              </a:solidFill>
              <a:effectLst>
                <a:outerShdw blurRad="38100" dist="19050" dir="2700000" algn="tl" rotWithShape="0">
                  <a:schemeClr val="dk1">
                    <a:alpha val="40000"/>
                  </a:schemeClr>
                </a:outerShdw>
              </a:effectLst>
            </a:rPr>
            <a:t> </a:t>
          </a:r>
          <a:r>
            <a:rPr lang="en-CA" sz="3200" kern="1200" dirty="0">
              <a:effectLst>
                <a:outerShdw blurRad="38100" dist="38100" dir="2700000" algn="tl">
                  <a:srgbClr val="000000">
                    <a:alpha val="43137"/>
                  </a:srgbClr>
                </a:outerShdw>
              </a:effectLst>
            </a:rPr>
            <a:t>LIVING LAB</a:t>
          </a:r>
          <a:endParaRPr lang="fr-CA" sz="3200" kern="1200" dirty="0">
            <a:effectLst>
              <a:outerShdw blurRad="38100" dist="38100" dir="2700000" algn="tl">
                <a:srgbClr val="000000">
                  <a:alpha val="43137"/>
                </a:srgbClr>
              </a:outerShdw>
            </a:effectLst>
          </a:endParaRPr>
        </a:p>
      </dsp:txBody>
      <dsp:txXfrm>
        <a:off x="3111953" y="1663714"/>
        <a:ext cx="1587346" cy="1589945"/>
      </dsp:txXfrm>
    </dsp:sp>
    <dsp:sp modelId="{F91B927B-6572-46D2-B2B6-15FDB59F9175}">
      <dsp:nvSpPr>
        <dsp:cNvPr id="0" name=""/>
        <dsp:cNvSpPr/>
      </dsp:nvSpPr>
      <dsp:spPr>
        <a:xfrm>
          <a:off x="3143511" y="-55012"/>
          <a:ext cx="1534881" cy="1374257"/>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fr-FR" sz="1300" b="1" kern="1200" dirty="0"/>
            <a:t>1</a:t>
          </a:r>
          <a:r>
            <a:rPr lang="fr-FR" sz="1300" b="1" kern="1200" baseline="30000" dirty="0"/>
            <a:t>er</a:t>
          </a:r>
          <a:r>
            <a:rPr lang="fr-FR" sz="1300" b="1" kern="1200" dirty="0"/>
            <a:t> ateliers de </a:t>
          </a:r>
          <a:r>
            <a:rPr lang="fr-FR" sz="1300" b="1" kern="1200" dirty="0" err="1"/>
            <a:t>co</a:t>
          </a:r>
          <a:r>
            <a:rPr lang="fr-FR" sz="1300" b="1" kern="1200" dirty="0"/>
            <a:t>-construction </a:t>
          </a:r>
          <a:r>
            <a:rPr lang="fr-FR" sz="1300" b="1" kern="1200" dirty="0">
              <a:effectLst>
                <a:outerShdw blurRad="38100" dist="38100" dir="2700000" algn="tl">
                  <a:srgbClr val="000000">
                    <a:alpha val="43137"/>
                  </a:srgbClr>
                </a:outerShdw>
              </a:effectLst>
            </a:rPr>
            <a:t>COMPRENDRE </a:t>
          </a:r>
          <a:r>
            <a:rPr lang="fr-FR" sz="1300" b="1" kern="1200" dirty="0"/>
            <a:t>Mai et Juin 2019</a:t>
          </a:r>
          <a:endParaRPr lang="fr-CA" sz="1300" kern="1200" dirty="0"/>
        </a:p>
      </dsp:txBody>
      <dsp:txXfrm>
        <a:off x="3368289" y="146243"/>
        <a:ext cx="1085325" cy="971747"/>
      </dsp:txXfrm>
    </dsp:sp>
    <dsp:sp modelId="{F8206C4D-361F-4FC8-820C-C99A234CEC87}">
      <dsp:nvSpPr>
        <dsp:cNvPr id="0" name=""/>
        <dsp:cNvSpPr/>
      </dsp:nvSpPr>
      <dsp:spPr>
        <a:xfrm>
          <a:off x="4994119" y="1170841"/>
          <a:ext cx="1350921" cy="1477985"/>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fr-FR" sz="1300" b="1" kern="1200" dirty="0"/>
            <a:t>2</a:t>
          </a:r>
          <a:r>
            <a:rPr lang="fr-FR" sz="1300" b="1" kern="1200" baseline="30000" dirty="0"/>
            <a:t>e</a:t>
          </a:r>
          <a:r>
            <a:rPr lang="fr-FR" sz="1300" b="1" kern="1200" dirty="0"/>
            <a:t> ateliers de </a:t>
          </a:r>
          <a:r>
            <a:rPr lang="fr-FR" sz="1300" b="1" kern="1200" dirty="0" err="1"/>
            <a:t>co</a:t>
          </a:r>
          <a:r>
            <a:rPr lang="fr-FR" sz="1300" b="1" kern="1200" dirty="0"/>
            <a:t>-construction </a:t>
          </a:r>
          <a:r>
            <a:rPr lang="fr-FR" sz="1300" b="1" kern="1200" dirty="0">
              <a:effectLst>
                <a:outerShdw blurRad="38100" dist="38100" dir="2700000" algn="tl">
                  <a:srgbClr val="000000">
                    <a:alpha val="43137"/>
                  </a:srgbClr>
                </a:outerShdw>
              </a:effectLst>
            </a:rPr>
            <a:t>PROTOTYPER</a:t>
          </a:r>
          <a:r>
            <a:rPr lang="fr-FR" sz="1300" b="1" kern="1200" dirty="0"/>
            <a:t> Automne 2019</a:t>
          </a:r>
          <a:endParaRPr lang="fr-CA" sz="1300" kern="1200" dirty="0"/>
        </a:p>
      </dsp:txBody>
      <dsp:txXfrm>
        <a:off x="5191957" y="1387287"/>
        <a:ext cx="955245" cy="1045093"/>
      </dsp:txXfrm>
    </dsp:sp>
    <dsp:sp modelId="{04501B0A-173E-4340-8405-135A66420299}">
      <dsp:nvSpPr>
        <dsp:cNvPr id="0" name=""/>
        <dsp:cNvSpPr/>
      </dsp:nvSpPr>
      <dsp:spPr>
        <a:xfrm>
          <a:off x="4299290" y="3299299"/>
          <a:ext cx="1397106" cy="1355849"/>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fr-FR" sz="1300" b="1" kern="1200" dirty="0"/>
            <a:t>3</a:t>
          </a:r>
          <a:r>
            <a:rPr lang="fr-FR" sz="1300" b="1" kern="1200" baseline="30000" dirty="0"/>
            <a:t>e </a:t>
          </a:r>
          <a:r>
            <a:rPr lang="fr-FR" sz="1300" b="1" kern="1200" dirty="0"/>
            <a:t>ateliers de </a:t>
          </a:r>
          <a:r>
            <a:rPr lang="fr-FR" sz="1300" b="1" kern="1200" dirty="0" err="1"/>
            <a:t>co</a:t>
          </a:r>
          <a:r>
            <a:rPr lang="fr-FR" sz="1300" b="1" kern="1200" dirty="0"/>
            <a:t>-construction </a:t>
          </a:r>
          <a:r>
            <a:rPr lang="fr-FR" sz="1300" b="1" kern="1200" dirty="0">
              <a:effectLst>
                <a:outerShdw blurRad="38100" dist="38100" dir="2700000" algn="tl">
                  <a:srgbClr val="000000">
                    <a:alpha val="43137"/>
                  </a:srgbClr>
                </a:outerShdw>
              </a:effectLst>
            </a:rPr>
            <a:t>EXPÉRIMENTER</a:t>
          </a:r>
          <a:r>
            <a:rPr lang="fr-FR" sz="1300" b="1" kern="1200" dirty="0"/>
            <a:t> Hiver 2020</a:t>
          </a:r>
          <a:endParaRPr lang="fr-CA" sz="1300" kern="1200" dirty="0"/>
        </a:p>
      </dsp:txBody>
      <dsp:txXfrm>
        <a:off x="4503891" y="3497858"/>
        <a:ext cx="987904" cy="958731"/>
      </dsp:txXfrm>
    </dsp:sp>
    <dsp:sp modelId="{EEB49E21-E52D-49DD-8AF9-4229C600CA2A}">
      <dsp:nvSpPr>
        <dsp:cNvPr id="0" name=""/>
        <dsp:cNvSpPr/>
      </dsp:nvSpPr>
      <dsp:spPr>
        <a:xfrm>
          <a:off x="2214114" y="3367278"/>
          <a:ext cx="1219892" cy="1219892"/>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fr-FR" sz="1300" b="1" kern="1200" dirty="0">
              <a:effectLst>
                <a:outerShdw blurRad="38100" dist="38100" dir="2700000" algn="tl">
                  <a:srgbClr val="000000">
                    <a:alpha val="43137"/>
                  </a:srgbClr>
                </a:outerShdw>
              </a:effectLst>
            </a:rPr>
            <a:t>PROPOSER</a:t>
          </a:r>
          <a:r>
            <a:rPr lang="fr-FR" sz="1300" b="1" kern="1200" dirty="0"/>
            <a:t> Printemps 2020</a:t>
          </a:r>
        </a:p>
      </dsp:txBody>
      <dsp:txXfrm>
        <a:off x="2392763" y="3545927"/>
        <a:ext cx="862594" cy="862594"/>
      </dsp:txXfrm>
    </dsp:sp>
    <dsp:sp modelId="{D803F324-B9C5-48EA-B9D0-8CAEA5AC84D8}">
      <dsp:nvSpPr>
        <dsp:cNvPr id="0" name=""/>
        <dsp:cNvSpPr/>
      </dsp:nvSpPr>
      <dsp:spPr>
        <a:xfrm>
          <a:off x="1542378" y="1299887"/>
          <a:ext cx="1219892" cy="1219892"/>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b="1" kern="1200" dirty="0">
              <a:effectLst>
                <a:outerShdw blurRad="38100" dist="38100" dir="2700000" algn="tl">
                  <a:srgbClr val="000000">
                    <a:alpha val="43137"/>
                  </a:srgbClr>
                </a:outerShdw>
              </a:effectLst>
            </a:rPr>
            <a:t>TRANSFÉRER</a:t>
          </a:r>
          <a:r>
            <a:rPr lang="fr-FR" sz="1400" b="1" kern="1200" dirty="0"/>
            <a:t> Automne 2020</a:t>
          </a:r>
        </a:p>
      </dsp:txBody>
      <dsp:txXfrm>
        <a:off x="1721027" y="1478536"/>
        <a:ext cx="862594" cy="86259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fr-CA"/>
          </a:p>
        </p:txBody>
      </p:sp>
      <p:sp>
        <p:nvSpPr>
          <p:cNvPr id="3" name="Espace réservé de la date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B26D9E4-D30B-B84F-9356-21737BFE2683}" type="datetime1">
              <a:rPr lang="fr-CA" smtClean="0"/>
              <a:t>2019-09-26</a:t>
            </a:fld>
            <a:endParaRPr lang="fr-CA"/>
          </a:p>
        </p:txBody>
      </p:sp>
      <p:sp>
        <p:nvSpPr>
          <p:cNvPr id="4" name="Espace réservé du pied de page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1D5EA53-5993-5D4E-B136-CA86E28F8E3F}" type="slidenum">
              <a:rPr lang="fr-CA" smtClean="0"/>
              <a:t>‹N°›</a:t>
            </a:fld>
            <a:endParaRPr lang="fr-CA"/>
          </a:p>
        </p:txBody>
      </p:sp>
    </p:spTree>
    <p:extLst>
      <p:ext uri="{BB962C8B-B14F-4D97-AF65-F5344CB8AC3E}">
        <p14:creationId xmlns:p14="http://schemas.microsoft.com/office/powerpoint/2010/main" val="25412939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fr-CA"/>
          </a:p>
        </p:txBody>
      </p:sp>
      <p:sp>
        <p:nvSpPr>
          <p:cNvPr id="3" name="Espace réservé de la date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2C88037-7939-044D-BDCB-5D04F0AFABF0}" type="datetime1">
              <a:rPr lang="fr-CA" smtClean="0"/>
              <a:t>2019-09-26</a:t>
            </a:fld>
            <a:endParaRPr lang="fr-CA"/>
          </a:p>
        </p:txBody>
      </p:sp>
      <p:sp>
        <p:nvSpPr>
          <p:cNvPr id="4" name="Espace réservé de l'image des diapositive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fr-CA"/>
          </a:p>
        </p:txBody>
      </p:sp>
      <p:sp>
        <p:nvSpPr>
          <p:cNvPr id="5" name="Espace réservé des commentaires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6" name="Espace réservé du pied de page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BCD278E-C99D-F946-8A14-56D48630E0E9}" type="slidenum">
              <a:rPr lang="fr-CA" smtClean="0"/>
              <a:t>‹N°›</a:t>
            </a:fld>
            <a:endParaRPr lang="fr-CA"/>
          </a:p>
        </p:txBody>
      </p:sp>
    </p:spTree>
    <p:extLst>
      <p:ext uri="{BB962C8B-B14F-4D97-AF65-F5344CB8AC3E}">
        <p14:creationId xmlns:p14="http://schemas.microsoft.com/office/powerpoint/2010/main" val="16873873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pré</a:t>
            </a:r>
          </a:p>
        </p:txBody>
      </p:sp>
      <p:sp>
        <p:nvSpPr>
          <p:cNvPr id="4" name="Espace réservé du numéro de diapositive 3"/>
          <p:cNvSpPr>
            <a:spLocks noGrp="1"/>
          </p:cNvSpPr>
          <p:nvPr>
            <p:ph type="sldNum" sz="quarter" idx="5"/>
          </p:nvPr>
        </p:nvSpPr>
        <p:spPr/>
        <p:txBody>
          <a:bodyPr/>
          <a:lstStyle/>
          <a:p>
            <a:fld id="{5BCD278E-C99D-F946-8A14-56D48630E0E9}" type="slidenum">
              <a:rPr lang="fr-CA" smtClean="0"/>
              <a:t>1</a:t>
            </a:fld>
            <a:endParaRPr lang="fr-CA"/>
          </a:p>
        </p:txBody>
      </p:sp>
    </p:spTree>
    <p:extLst>
      <p:ext uri="{BB962C8B-B14F-4D97-AF65-F5344CB8AC3E}">
        <p14:creationId xmlns:p14="http://schemas.microsoft.com/office/powerpoint/2010/main" val="3416370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31774">
              <a:defRPr/>
            </a:pPr>
            <a:r>
              <a:rPr lang="fr-CA" b="1" i="0" u="sng" noProof="0" dirty="0"/>
              <a:t>Notes</a:t>
            </a:r>
            <a:r>
              <a:rPr lang="fr-CA" i="0" noProof="0" dirty="0"/>
              <a:t> pour Julie-Maude : </a:t>
            </a:r>
          </a:p>
          <a:p>
            <a:pPr defTabSz="931774">
              <a:defRPr/>
            </a:pPr>
            <a:endParaRPr lang="fr-CA" i="0" noProof="0" dirty="0"/>
          </a:p>
          <a:p>
            <a:pPr marL="757066" lvl="1" indent="-291179">
              <a:buFont typeface="Arial" panose="020B0604020202020204" pitchFamily="34" charset="0"/>
              <a:buChar char="•"/>
            </a:pPr>
            <a:r>
              <a:rPr lang="fr-CA" noProof="0" dirty="0">
                <a:latin typeface="Roboto"/>
              </a:rPr>
              <a:t>Les </a:t>
            </a:r>
            <a:r>
              <a:rPr lang="fr-CA" b="1" noProof="0" dirty="0">
                <a:latin typeface="Roboto"/>
              </a:rPr>
              <a:t>outils </a:t>
            </a:r>
            <a:r>
              <a:rPr lang="fr-CA" noProof="0" dirty="0">
                <a:latin typeface="Roboto"/>
              </a:rPr>
              <a:t>de prototypage vont s’inscrire dans trois grandes stratégies : </a:t>
            </a:r>
          </a:p>
          <a:p>
            <a:pPr marL="1747076" lvl="3" indent="-349415">
              <a:buFont typeface="+mj-lt"/>
              <a:buAutoNum type="arabicPeriod"/>
            </a:pPr>
            <a:r>
              <a:rPr lang="fr-CA" noProof="0" dirty="0">
                <a:latin typeface="Roboto"/>
              </a:rPr>
              <a:t>Responsabiliser les acteurs ;</a:t>
            </a:r>
          </a:p>
          <a:p>
            <a:pPr marL="1747076" lvl="3" indent="-349415">
              <a:buFont typeface="+mj-lt"/>
              <a:buAutoNum type="arabicPeriod"/>
            </a:pPr>
            <a:r>
              <a:rPr lang="fr-CA" noProof="0" dirty="0">
                <a:latin typeface="Roboto"/>
              </a:rPr>
              <a:t>Développer une culture de l’apprentissage ;</a:t>
            </a:r>
          </a:p>
          <a:p>
            <a:pPr marL="1747076" lvl="3" indent="-349415">
              <a:buFont typeface="+mj-lt"/>
              <a:buAutoNum type="arabicPeriod"/>
            </a:pPr>
            <a:r>
              <a:rPr lang="fr-CA" noProof="0" dirty="0">
                <a:latin typeface="Roboto"/>
              </a:rPr>
              <a:t>Développer des mécanismes de coordination. </a:t>
            </a:r>
          </a:p>
          <a:p>
            <a:pPr marL="1397660" lvl="3"/>
            <a:endParaRPr lang="fr-CA" noProof="0" dirty="0">
              <a:latin typeface="Roboto"/>
            </a:endParaRPr>
          </a:p>
          <a:p>
            <a:pPr marL="931774" lvl="2"/>
            <a:r>
              <a:rPr lang="fr-CA" b="1" u="sng" noProof="0" dirty="0">
                <a:solidFill>
                  <a:srgbClr val="FF0000"/>
                </a:solidFill>
                <a:latin typeface="Roboto"/>
              </a:rPr>
              <a:t>Note interne : On vous divulguera les 4 outils qui seront développés après le Webinaire </a:t>
            </a:r>
          </a:p>
          <a:p>
            <a:pPr marL="757066" lvl="1" indent="-291179">
              <a:buFont typeface="Arial" panose="020B0604020202020204" pitchFamily="34" charset="0"/>
              <a:buChar char="•"/>
            </a:pPr>
            <a:endParaRPr lang="fr-CA" noProof="0" dirty="0">
              <a:latin typeface="Roboto"/>
            </a:endParaRPr>
          </a:p>
          <a:p>
            <a:pPr marL="757066" lvl="1" indent="-291179">
              <a:buFont typeface="Arial" panose="020B0604020202020204" pitchFamily="34" charset="0"/>
              <a:buChar char="•"/>
            </a:pPr>
            <a:r>
              <a:rPr lang="fr-CA" noProof="0" dirty="0">
                <a:latin typeface="Roboto"/>
              </a:rPr>
              <a:t>L’objectif des activités de prototypage est de développer des </a:t>
            </a:r>
            <a:r>
              <a:rPr lang="fr-CA" b="1" noProof="0" dirty="0">
                <a:latin typeface="Roboto"/>
              </a:rPr>
              <a:t>outils concrets « par et pour » les acteurs</a:t>
            </a:r>
            <a:r>
              <a:rPr lang="fr-CA" noProof="0" dirty="0">
                <a:latin typeface="Roboto"/>
              </a:rPr>
              <a:t> œuvrant dans le domaine de la sécurité civile en vue de mieux faire le rétablissement à la suite d’un sinistre au Québec.</a:t>
            </a:r>
          </a:p>
          <a:p>
            <a:pPr marL="757066" lvl="1" indent="-291179">
              <a:buFont typeface="Arial" panose="020B0604020202020204" pitchFamily="34" charset="0"/>
              <a:buChar char="•"/>
            </a:pPr>
            <a:endParaRPr lang="fr-CA" noProof="0" dirty="0">
              <a:latin typeface="Roboto"/>
            </a:endParaRPr>
          </a:p>
          <a:p>
            <a:pPr marL="757066" lvl="1" indent="-291179">
              <a:buFont typeface="Arial" panose="020B0604020202020204" pitchFamily="34" charset="0"/>
              <a:buChar char="•"/>
            </a:pPr>
            <a:r>
              <a:rPr lang="fr-CA" noProof="0" dirty="0">
                <a:latin typeface="Roboto"/>
              </a:rPr>
              <a:t> Les activités de prototypage se feront avec le soutien de l’équipe de chercheures du Cité-ID </a:t>
            </a:r>
          </a:p>
        </p:txBody>
      </p:sp>
      <p:sp>
        <p:nvSpPr>
          <p:cNvPr id="4" name="Espace réservé du numéro de diapositive 3"/>
          <p:cNvSpPr>
            <a:spLocks noGrp="1"/>
          </p:cNvSpPr>
          <p:nvPr>
            <p:ph type="sldNum" sz="quarter" idx="5"/>
          </p:nvPr>
        </p:nvSpPr>
        <p:spPr/>
        <p:txBody>
          <a:bodyPr/>
          <a:lstStyle/>
          <a:p>
            <a:fld id="{9D920F59-D22A-4F94-9EF9-480CDD91278F}" type="slidenum">
              <a:rPr lang="fr-CA" smtClean="0"/>
              <a:t>10</a:t>
            </a:fld>
            <a:endParaRPr lang="fr-CA"/>
          </a:p>
        </p:txBody>
      </p:sp>
    </p:spTree>
    <p:extLst>
      <p:ext uri="{BB962C8B-B14F-4D97-AF65-F5344CB8AC3E}">
        <p14:creationId xmlns:p14="http://schemas.microsoft.com/office/powerpoint/2010/main" val="769801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31774">
              <a:defRPr/>
            </a:pPr>
            <a:r>
              <a:rPr lang="fr-FR" dirty="0"/>
              <a:t>Présentatrice : </a:t>
            </a:r>
            <a:r>
              <a:rPr lang="fr-FR" b="1" dirty="0"/>
              <a:t>Marie-Christine </a:t>
            </a:r>
            <a:r>
              <a:rPr lang="fr-FR" b="1" dirty="0" err="1"/>
              <a:t>Thérrien</a:t>
            </a:r>
            <a:endParaRPr lang="fr-FR" dirty="0"/>
          </a:p>
        </p:txBody>
      </p:sp>
      <p:sp>
        <p:nvSpPr>
          <p:cNvPr id="4" name="Espace réservé du numéro de diapositive 3"/>
          <p:cNvSpPr>
            <a:spLocks noGrp="1"/>
          </p:cNvSpPr>
          <p:nvPr>
            <p:ph type="sldNum" sz="quarter" idx="5"/>
          </p:nvPr>
        </p:nvSpPr>
        <p:spPr/>
        <p:txBody>
          <a:bodyPr/>
          <a:lstStyle/>
          <a:p>
            <a:fld id="{9D920F59-D22A-4F94-9EF9-480CDD91278F}" type="slidenum">
              <a:rPr lang="fr-CA" smtClean="0"/>
              <a:t>11</a:t>
            </a:fld>
            <a:endParaRPr lang="fr-CA"/>
          </a:p>
        </p:txBody>
      </p:sp>
    </p:spTree>
    <p:extLst>
      <p:ext uri="{BB962C8B-B14F-4D97-AF65-F5344CB8AC3E}">
        <p14:creationId xmlns:p14="http://schemas.microsoft.com/office/powerpoint/2010/main" val="127136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31774">
              <a:defRPr/>
            </a:pPr>
            <a:r>
              <a:rPr lang="fr-FR" dirty="0"/>
              <a:t>Présentatrice :</a:t>
            </a:r>
          </a:p>
        </p:txBody>
      </p:sp>
      <p:sp>
        <p:nvSpPr>
          <p:cNvPr id="4" name="Espace réservé du numéro de diapositive 3"/>
          <p:cNvSpPr>
            <a:spLocks noGrp="1"/>
          </p:cNvSpPr>
          <p:nvPr>
            <p:ph type="sldNum" sz="quarter" idx="5"/>
          </p:nvPr>
        </p:nvSpPr>
        <p:spPr/>
        <p:txBody>
          <a:bodyPr/>
          <a:lstStyle/>
          <a:p>
            <a:fld id="{9D920F59-D22A-4F94-9EF9-480CDD91278F}" type="slidenum">
              <a:rPr lang="fr-CA" smtClean="0"/>
              <a:t>12</a:t>
            </a:fld>
            <a:endParaRPr lang="fr-CA"/>
          </a:p>
        </p:txBody>
      </p:sp>
    </p:spTree>
    <p:extLst>
      <p:ext uri="{BB962C8B-B14F-4D97-AF65-F5344CB8AC3E}">
        <p14:creationId xmlns:p14="http://schemas.microsoft.com/office/powerpoint/2010/main" val="279382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31774">
              <a:defRPr/>
            </a:pPr>
            <a:endParaRPr lang="fr-FR" dirty="0"/>
          </a:p>
        </p:txBody>
      </p:sp>
      <p:sp>
        <p:nvSpPr>
          <p:cNvPr id="4" name="Espace réservé du numéro de diapositive 3"/>
          <p:cNvSpPr>
            <a:spLocks noGrp="1"/>
          </p:cNvSpPr>
          <p:nvPr>
            <p:ph type="sldNum" sz="quarter" idx="5"/>
          </p:nvPr>
        </p:nvSpPr>
        <p:spPr/>
        <p:txBody>
          <a:bodyPr/>
          <a:lstStyle/>
          <a:p>
            <a:fld id="{9D920F59-D22A-4F94-9EF9-480CDD91278F}" type="slidenum">
              <a:rPr lang="fr-CA" smtClean="0"/>
              <a:t>13</a:t>
            </a:fld>
            <a:endParaRPr lang="fr-CA"/>
          </a:p>
        </p:txBody>
      </p:sp>
    </p:spTree>
    <p:extLst>
      <p:ext uri="{BB962C8B-B14F-4D97-AF65-F5344CB8AC3E}">
        <p14:creationId xmlns:p14="http://schemas.microsoft.com/office/powerpoint/2010/main" val="2829393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31774">
              <a:defRPr/>
            </a:pPr>
            <a:endParaRPr lang="fr-FR" dirty="0"/>
          </a:p>
        </p:txBody>
      </p:sp>
      <p:sp>
        <p:nvSpPr>
          <p:cNvPr id="4" name="Espace réservé du numéro de diapositive 3"/>
          <p:cNvSpPr>
            <a:spLocks noGrp="1"/>
          </p:cNvSpPr>
          <p:nvPr>
            <p:ph type="sldNum" sz="quarter" idx="5"/>
          </p:nvPr>
        </p:nvSpPr>
        <p:spPr/>
        <p:txBody>
          <a:bodyPr/>
          <a:lstStyle/>
          <a:p>
            <a:fld id="{9D920F59-D22A-4F94-9EF9-480CDD91278F}" type="slidenum">
              <a:rPr lang="fr-CA" smtClean="0"/>
              <a:t>14</a:t>
            </a:fld>
            <a:endParaRPr lang="fr-CA"/>
          </a:p>
        </p:txBody>
      </p:sp>
    </p:spTree>
    <p:extLst>
      <p:ext uri="{BB962C8B-B14F-4D97-AF65-F5344CB8AC3E}">
        <p14:creationId xmlns:p14="http://schemas.microsoft.com/office/powerpoint/2010/main" val="503072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465887">
              <a:defRPr/>
            </a:pPr>
            <a:r>
              <a:rPr lang="fr-CA" dirty="0"/>
              <a:t>Présentatrice : </a:t>
            </a:r>
            <a:r>
              <a:rPr lang="fr-CA" dirty="0" err="1"/>
              <a:t>Carolyne</a:t>
            </a:r>
            <a:r>
              <a:rPr lang="fr-CA" dirty="0"/>
              <a:t> Larouche</a:t>
            </a:r>
          </a:p>
          <a:p>
            <a:endParaRPr lang="fr-CA" dirty="0"/>
          </a:p>
        </p:txBody>
      </p:sp>
      <p:sp>
        <p:nvSpPr>
          <p:cNvPr id="4" name="Espace réservé du numéro de diapositive 3"/>
          <p:cNvSpPr>
            <a:spLocks noGrp="1"/>
          </p:cNvSpPr>
          <p:nvPr>
            <p:ph type="sldNum" sz="quarter" idx="10"/>
          </p:nvPr>
        </p:nvSpPr>
        <p:spPr/>
        <p:txBody>
          <a:bodyPr/>
          <a:lstStyle/>
          <a:p>
            <a:fld id="{5BCD278E-C99D-F946-8A14-56D48630E0E9}" type="slidenum">
              <a:rPr lang="fr-CA" smtClean="0"/>
              <a:t>15</a:t>
            </a:fld>
            <a:endParaRPr lang="fr-CA"/>
          </a:p>
        </p:txBody>
      </p:sp>
    </p:spTree>
    <p:extLst>
      <p:ext uri="{BB962C8B-B14F-4D97-AF65-F5344CB8AC3E}">
        <p14:creationId xmlns:p14="http://schemas.microsoft.com/office/powerpoint/2010/main" val="4058831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a:t>Présentatrice : </a:t>
            </a:r>
            <a:r>
              <a:rPr lang="fr-CA" dirty="0" err="1"/>
              <a:t>Carolyne</a:t>
            </a:r>
            <a:r>
              <a:rPr lang="fr-CA" dirty="0"/>
              <a:t> Larouche</a:t>
            </a:r>
          </a:p>
        </p:txBody>
      </p:sp>
      <p:sp>
        <p:nvSpPr>
          <p:cNvPr id="4" name="Espace réservé du numéro de diapositive 3"/>
          <p:cNvSpPr>
            <a:spLocks noGrp="1"/>
          </p:cNvSpPr>
          <p:nvPr>
            <p:ph type="sldNum" sz="quarter" idx="10"/>
          </p:nvPr>
        </p:nvSpPr>
        <p:spPr/>
        <p:txBody>
          <a:bodyPr/>
          <a:lstStyle/>
          <a:p>
            <a:fld id="{5BCD278E-C99D-F946-8A14-56D48630E0E9}" type="slidenum">
              <a:rPr lang="fr-CA" smtClean="0"/>
              <a:t>2</a:t>
            </a:fld>
            <a:endParaRPr lang="fr-CA"/>
          </a:p>
        </p:txBody>
      </p:sp>
    </p:spTree>
    <p:extLst>
      <p:ext uri="{BB962C8B-B14F-4D97-AF65-F5344CB8AC3E}">
        <p14:creationId xmlns:p14="http://schemas.microsoft.com/office/powerpoint/2010/main" val="936935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465887">
              <a:defRPr/>
            </a:pPr>
            <a:r>
              <a:rPr lang="fr-CA" dirty="0"/>
              <a:t>Présentatrice : </a:t>
            </a:r>
            <a:r>
              <a:rPr lang="fr-CA" dirty="0" err="1"/>
              <a:t>Carolyne</a:t>
            </a:r>
            <a:r>
              <a:rPr lang="fr-CA" dirty="0"/>
              <a:t> Larouche</a:t>
            </a:r>
          </a:p>
          <a:p>
            <a:endParaRPr lang="fr-CA" dirty="0"/>
          </a:p>
        </p:txBody>
      </p:sp>
      <p:sp>
        <p:nvSpPr>
          <p:cNvPr id="4" name="Espace réservé du numéro de diapositive 3"/>
          <p:cNvSpPr>
            <a:spLocks noGrp="1"/>
          </p:cNvSpPr>
          <p:nvPr>
            <p:ph type="sldNum" sz="quarter" idx="10"/>
          </p:nvPr>
        </p:nvSpPr>
        <p:spPr/>
        <p:txBody>
          <a:bodyPr/>
          <a:lstStyle/>
          <a:p>
            <a:fld id="{5BCD278E-C99D-F946-8A14-56D48630E0E9}" type="slidenum">
              <a:rPr lang="fr-CA" smtClean="0"/>
              <a:t>3</a:t>
            </a:fld>
            <a:endParaRPr lang="fr-CA"/>
          </a:p>
        </p:txBody>
      </p:sp>
    </p:spTree>
    <p:extLst>
      <p:ext uri="{BB962C8B-B14F-4D97-AF65-F5344CB8AC3E}">
        <p14:creationId xmlns:p14="http://schemas.microsoft.com/office/powerpoint/2010/main" val="1332457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465887">
              <a:defRPr/>
            </a:pPr>
            <a:r>
              <a:rPr lang="fr-CA" dirty="0"/>
              <a:t>Présentatrice : </a:t>
            </a:r>
            <a:r>
              <a:rPr lang="fr-CA" dirty="0" err="1"/>
              <a:t>Carolyne</a:t>
            </a:r>
            <a:r>
              <a:rPr lang="fr-CA" dirty="0"/>
              <a:t> Larouche</a:t>
            </a:r>
          </a:p>
          <a:p>
            <a:endParaRPr lang="fr-CA" dirty="0"/>
          </a:p>
        </p:txBody>
      </p:sp>
      <p:sp>
        <p:nvSpPr>
          <p:cNvPr id="4" name="Espace réservé du numéro de diapositive 3"/>
          <p:cNvSpPr>
            <a:spLocks noGrp="1"/>
          </p:cNvSpPr>
          <p:nvPr>
            <p:ph type="sldNum" sz="quarter" idx="10"/>
          </p:nvPr>
        </p:nvSpPr>
        <p:spPr/>
        <p:txBody>
          <a:bodyPr/>
          <a:lstStyle/>
          <a:p>
            <a:fld id="{5BCD278E-C99D-F946-8A14-56D48630E0E9}" type="slidenum">
              <a:rPr lang="fr-CA" smtClean="0"/>
              <a:t>4</a:t>
            </a:fld>
            <a:endParaRPr lang="fr-CA"/>
          </a:p>
        </p:txBody>
      </p:sp>
    </p:spTree>
    <p:extLst>
      <p:ext uri="{BB962C8B-B14F-4D97-AF65-F5344CB8AC3E}">
        <p14:creationId xmlns:p14="http://schemas.microsoft.com/office/powerpoint/2010/main" val="2252272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465887">
              <a:defRPr/>
            </a:pPr>
            <a:r>
              <a:rPr lang="fr-CA" dirty="0"/>
              <a:t>Présentatrice : </a:t>
            </a:r>
            <a:r>
              <a:rPr lang="fr-CA" dirty="0" err="1"/>
              <a:t>Carolyne</a:t>
            </a:r>
            <a:r>
              <a:rPr lang="fr-CA" dirty="0"/>
              <a:t> Larouche</a:t>
            </a:r>
          </a:p>
          <a:p>
            <a:endParaRPr lang="fr-CA" dirty="0"/>
          </a:p>
        </p:txBody>
      </p:sp>
      <p:sp>
        <p:nvSpPr>
          <p:cNvPr id="4" name="Espace réservé du numéro de diapositive 3"/>
          <p:cNvSpPr>
            <a:spLocks noGrp="1"/>
          </p:cNvSpPr>
          <p:nvPr>
            <p:ph type="sldNum" sz="quarter" idx="10"/>
          </p:nvPr>
        </p:nvSpPr>
        <p:spPr/>
        <p:txBody>
          <a:bodyPr/>
          <a:lstStyle/>
          <a:p>
            <a:fld id="{5BCD278E-C99D-F946-8A14-56D48630E0E9}" type="slidenum">
              <a:rPr lang="fr-CA" smtClean="0"/>
              <a:t>5</a:t>
            </a:fld>
            <a:endParaRPr lang="fr-CA"/>
          </a:p>
        </p:txBody>
      </p:sp>
    </p:spTree>
    <p:extLst>
      <p:ext uri="{BB962C8B-B14F-4D97-AF65-F5344CB8AC3E}">
        <p14:creationId xmlns:p14="http://schemas.microsoft.com/office/powerpoint/2010/main" val="3142282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Julie-Maude</a:t>
            </a:r>
          </a:p>
        </p:txBody>
      </p:sp>
      <p:sp>
        <p:nvSpPr>
          <p:cNvPr id="4" name="Espace réservé du numéro de diapositive 3"/>
          <p:cNvSpPr>
            <a:spLocks noGrp="1"/>
          </p:cNvSpPr>
          <p:nvPr>
            <p:ph type="sldNum" sz="quarter" idx="5"/>
          </p:nvPr>
        </p:nvSpPr>
        <p:spPr/>
        <p:txBody>
          <a:bodyPr/>
          <a:lstStyle/>
          <a:p>
            <a:fld id="{5BCD278E-C99D-F946-8A14-56D48630E0E9}" type="slidenum">
              <a:rPr lang="fr-CA" smtClean="0"/>
              <a:t>6</a:t>
            </a:fld>
            <a:endParaRPr lang="fr-CA"/>
          </a:p>
        </p:txBody>
      </p:sp>
    </p:spTree>
    <p:extLst>
      <p:ext uri="{BB962C8B-B14F-4D97-AF65-F5344CB8AC3E}">
        <p14:creationId xmlns:p14="http://schemas.microsoft.com/office/powerpoint/2010/main" val="3045476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31774">
              <a:defRPr/>
            </a:pPr>
            <a:r>
              <a:rPr lang="fr-FR" dirty="0"/>
              <a:t>Présentatrice : Julie-Maude</a:t>
            </a:r>
          </a:p>
        </p:txBody>
      </p:sp>
      <p:sp>
        <p:nvSpPr>
          <p:cNvPr id="4" name="Espace réservé du numéro de diapositive 3"/>
          <p:cNvSpPr>
            <a:spLocks noGrp="1"/>
          </p:cNvSpPr>
          <p:nvPr>
            <p:ph type="sldNum" sz="quarter" idx="5"/>
          </p:nvPr>
        </p:nvSpPr>
        <p:spPr/>
        <p:txBody>
          <a:bodyPr/>
          <a:lstStyle/>
          <a:p>
            <a:fld id="{9D920F59-D22A-4F94-9EF9-480CDD91278F}" type="slidenum">
              <a:rPr lang="fr-CA" smtClean="0"/>
              <a:t>7</a:t>
            </a:fld>
            <a:endParaRPr lang="fr-CA"/>
          </a:p>
        </p:txBody>
      </p:sp>
    </p:spTree>
    <p:extLst>
      <p:ext uri="{BB962C8B-B14F-4D97-AF65-F5344CB8AC3E}">
        <p14:creationId xmlns:p14="http://schemas.microsoft.com/office/powerpoint/2010/main" val="2202740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31774">
              <a:defRPr/>
            </a:pPr>
            <a:r>
              <a:rPr lang="fr-FR" dirty="0"/>
              <a:t>Présentatrice :</a:t>
            </a:r>
          </a:p>
        </p:txBody>
      </p:sp>
      <p:sp>
        <p:nvSpPr>
          <p:cNvPr id="4" name="Espace réservé du numéro de diapositive 3"/>
          <p:cNvSpPr>
            <a:spLocks noGrp="1"/>
          </p:cNvSpPr>
          <p:nvPr>
            <p:ph type="sldNum" sz="quarter" idx="5"/>
          </p:nvPr>
        </p:nvSpPr>
        <p:spPr/>
        <p:txBody>
          <a:bodyPr/>
          <a:lstStyle/>
          <a:p>
            <a:fld id="{9D920F59-D22A-4F94-9EF9-480CDD91278F}" type="slidenum">
              <a:rPr lang="fr-CA" smtClean="0"/>
              <a:t>8</a:t>
            </a:fld>
            <a:endParaRPr lang="fr-CA"/>
          </a:p>
        </p:txBody>
      </p:sp>
    </p:spTree>
    <p:extLst>
      <p:ext uri="{BB962C8B-B14F-4D97-AF65-F5344CB8AC3E}">
        <p14:creationId xmlns:p14="http://schemas.microsoft.com/office/powerpoint/2010/main" val="2914416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31774">
              <a:defRPr/>
            </a:pPr>
            <a:endParaRPr lang="fr-FR" dirty="0"/>
          </a:p>
        </p:txBody>
      </p:sp>
      <p:sp>
        <p:nvSpPr>
          <p:cNvPr id="4" name="Espace réservé du numéro de diapositive 3"/>
          <p:cNvSpPr>
            <a:spLocks noGrp="1"/>
          </p:cNvSpPr>
          <p:nvPr>
            <p:ph type="sldNum" sz="quarter" idx="5"/>
          </p:nvPr>
        </p:nvSpPr>
        <p:spPr/>
        <p:txBody>
          <a:bodyPr/>
          <a:lstStyle/>
          <a:p>
            <a:fld id="{9D920F59-D22A-4F94-9EF9-480CDD91278F}" type="slidenum">
              <a:rPr lang="fr-CA" smtClean="0"/>
              <a:t>9</a:t>
            </a:fld>
            <a:endParaRPr lang="fr-CA"/>
          </a:p>
        </p:txBody>
      </p:sp>
    </p:spTree>
    <p:extLst>
      <p:ext uri="{BB962C8B-B14F-4D97-AF65-F5344CB8AC3E}">
        <p14:creationId xmlns:p14="http://schemas.microsoft.com/office/powerpoint/2010/main" val="2605513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CA"/>
              <a:t>Cliquez et modifiez le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Cliquez pour modifier le style des sous-titres du masque</a:t>
            </a:r>
            <a:endParaRPr lang="en-US" dirty="0"/>
          </a:p>
        </p:txBody>
      </p:sp>
      <p:sp>
        <p:nvSpPr>
          <p:cNvPr id="4" name="Date Placeholder 3"/>
          <p:cNvSpPr>
            <a:spLocks noGrp="1"/>
          </p:cNvSpPr>
          <p:nvPr>
            <p:ph type="dt" sz="half" idx="10"/>
          </p:nvPr>
        </p:nvSpPr>
        <p:spPr/>
        <p:txBody>
          <a:bodyPr/>
          <a:lstStyle/>
          <a:p>
            <a:fld id="{3B3B36AE-1C52-3E4A-A524-9240798A0D82}" type="datetime4">
              <a:rPr lang="fr-CA" smtClean="0"/>
              <a:t>26 septembre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a:p>
        </p:txBody>
      </p:sp>
      <p:sp>
        <p:nvSpPr>
          <p:cNvPr id="4" name="Date Placeholder 3"/>
          <p:cNvSpPr>
            <a:spLocks noGrp="1"/>
          </p:cNvSpPr>
          <p:nvPr>
            <p:ph type="dt" sz="half" idx="10"/>
          </p:nvPr>
        </p:nvSpPr>
        <p:spPr/>
        <p:txBody>
          <a:bodyPr/>
          <a:lstStyle/>
          <a:p>
            <a:fld id="{9DEC18A5-0D05-F145-B190-C73D32331095}" type="datetime4">
              <a:rPr lang="fr-CA" smtClean="0"/>
              <a:t>26 septembre 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54ED01-E2A0-4C1E-8E21-014B99041579}" type="slidenum">
              <a:rPr lang="en-US" smtClean="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CA"/>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a:p>
        </p:txBody>
      </p:sp>
      <p:sp>
        <p:nvSpPr>
          <p:cNvPr id="4" name="Date Placeholder 3"/>
          <p:cNvSpPr>
            <a:spLocks noGrp="1"/>
          </p:cNvSpPr>
          <p:nvPr>
            <p:ph type="dt" sz="half" idx="10"/>
          </p:nvPr>
        </p:nvSpPr>
        <p:spPr/>
        <p:txBody>
          <a:bodyPr/>
          <a:lstStyle/>
          <a:p>
            <a:fld id="{AA9F9DA2-BE96-1B42-B190-86EB6AF3E2FD}" type="datetime4">
              <a:rPr lang="fr-CA" smtClean="0"/>
              <a:t>26 septembre 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54ED01-E2A0-4C1E-8E21-014B99041579}"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Cliquez et modifiez le titre</a:t>
            </a:r>
            <a:endParaRPr lang="en-US"/>
          </a:p>
        </p:txBody>
      </p:sp>
      <p:sp>
        <p:nvSpPr>
          <p:cNvPr id="3" name="Content Placeholder 2"/>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a:p>
        </p:txBody>
      </p:sp>
      <p:sp>
        <p:nvSpPr>
          <p:cNvPr id="4" name="Date Placeholder 3"/>
          <p:cNvSpPr>
            <a:spLocks noGrp="1"/>
          </p:cNvSpPr>
          <p:nvPr>
            <p:ph type="dt" sz="half" idx="10"/>
          </p:nvPr>
        </p:nvSpPr>
        <p:spPr/>
        <p:txBody>
          <a:bodyPr/>
          <a:lstStyle/>
          <a:p>
            <a:fld id="{EB2E8428-326A-6543-A998-8ABD86082625}" type="datetime4">
              <a:rPr lang="fr-CA" smtClean="0"/>
              <a:t>26 septembre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CA"/>
              <a:t>Cliquez et modifiez le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Cliquez pour modifier les styles du texte du masque</a:t>
            </a:r>
          </a:p>
        </p:txBody>
      </p:sp>
      <p:sp>
        <p:nvSpPr>
          <p:cNvPr id="4" name="Date Placeholder 3"/>
          <p:cNvSpPr>
            <a:spLocks noGrp="1"/>
          </p:cNvSpPr>
          <p:nvPr>
            <p:ph type="dt" sz="half" idx="10"/>
          </p:nvPr>
        </p:nvSpPr>
        <p:spPr/>
        <p:txBody>
          <a:bodyPr/>
          <a:lstStyle/>
          <a:p>
            <a:fld id="{91B0EBA0-93EB-C74F-BCCF-F1BBA5A0BF25}" type="datetime4">
              <a:rPr lang="fr-CA" smtClean="0"/>
              <a:t>26 septembre 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54ED01-E2A0-4C1E-8E21-014B99041579}" type="slidenum">
              <a:rPr lang="en-US" smtClean="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Cliquez et modifiez le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5" name="Date Placeholder 4"/>
          <p:cNvSpPr>
            <a:spLocks noGrp="1"/>
          </p:cNvSpPr>
          <p:nvPr>
            <p:ph type="dt" sz="half" idx="10"/>
          </p:nvPr>
        </p:nvSpPr>
        <p:spPr/>
        <p:txBody>
          <a:bodyPr/>
          <a:lstStyle/>
          <a:p>
            <a:fld id="{DDFF6C86-309B-024E-9413-9ABD9E0F7CDA}" type="datetime4">
              <a:rPr lang="fr-CA" smtClean="0"/>
              <a:t>26 septembre 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754ED01-E2A0-4C1E-8E21-014B99041579}" type="slidenum">
              <a:rPr lang="en-US" smtClean="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A"/>
              <a:t>Cliquez et modifiez le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a:p>
        </p:txBody>
      </p:sp>
      <p:sp>
        <p:nvSpPr>
          <p:cNvPr id="7" name="Date Placeholder 6"/>
          <p:cNvSpPr>
            <a:spLocks noGrp="1"/>
          </p:cNvSpPr>
          <p:nvPr>
            <p:ph type="dt" sz="half" idx="10"/>
          </p:nvPr>
        </p:nvSpPr>
        <p:spPr/>
        <p:txBody>
          <a:bodyPr/>
          <a:lstStyle/>
          <a:p>
            <a:fld id="{C313FDF5-5AF1-9049-AED7-24BD8BAB4645}" type="datetime4">
              <a:rPr lang="fr-CA" smtClean="0"/>
              <a:t>26 septembre 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754ED01-E2A0-4C1E-8E21-014B99041579}" type="slidenum">
              <a:rPr lang="en-US" smtClean="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Cliquez et modifiez le titre</a:t>
            </a:r>
            <a:endParaRPr lang="en-US"/>
          </a:p>
        </p:txBody>
      </p:sp>
      <p:sp>
        <p:nvSpPr>
          <p:cNvPr id="3" name="Date Placeholder 2"/>
          <p:cNvSpPr>
            <a:spLocks noGrp="1"/>
          </p:cNvSpPr>
          <p:nvPr>
            <p:ph type="dt" sz="half" idx="10"/>
          </p:nvPr>
        </p:nvSpPr>
        <p:spPr/>
        <p:txBody>
          <a:bodyPr/>
          <a:lstStyle/>
          <a:p>
            <a:fld id="{EBED8295-07D0-5E41-92C8-1E180578FDF0}" type="datetime4">
              <a:rPr lang="fr-CA" smtClean="0"/>
              <a:t>26 septembre 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754ED01-E2A0-4C1E-8E21-014B99041579}" type="slidenum">
              <a:rPr lang="en-US" smtClean="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A1A77-E89A-DC41-8F09-E0BE19172995}" type="datetime4">
              <a:rPr lang="fr-CA" smtClean="0"/>
              <a:t>26 septembre 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754ED01-E2A0-4C1E-8E21-014B99041579}" type="slidenum">
              <a:rPr lang="en-US" smtClean="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CA"/>
              <a:t>Cliquez et modifiez le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Cliquez pour modifier les styles du texte du masque</a:t>
            </a:r>
          </a:p>
        </p:txBody>
      </p:sp>
      <p:sp>
        <p:nvSpPr>
          <p:cNvPr id="5" name="Date Placeholder 4"/>
          <p:cNvSpPr>
            <a:spLocks noGrp="1"/>
          </p:cNvSpPr>
          <p:nvPr>
            <p:ph type="dt" sz="half" idx="10"/>
          </p:nvPr>
        </p:nvSpPr>
        <p:spPr/>
        <p:txBody>
          <a:bodyPr/>
          <a:lstStyle/>
          <a:p>
            <a:fld id="{6FF3A3B3-A063-044B-964D-85B6B57AB787}" type="datetime4">
              <a:rPr lang="fr-CA" smtClean="0"/>
              <a:t>26 septembre 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754ED01-E2A0-4C1E-8E21-014B99041579}" type="slidenum">
              <a:rPr lang="en-US" smtClean="0"/>
              <a:pPr/>
              <a:t>‹N°›</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CA"/>
              <a:t>Cliquez et modifiez le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a:t>Faire glisser l'image vers l'espace réservé ou cliquer sur l'icône pour l'ajouter</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Cliquez pour modifier les styles du texte du masque</a:t>
            </a:r>
          </a:p>
        </p:txBody>
      </p:sp>
      <p:sp>
        <p:nvSpPr>
          <p:cNvPr id="8" name="Date Placeholder 7"/>
          <p:cNvSpPr>
            <a:spLocks noGrp="1"/>
          </p:cNvSpPr>
          <p:nvPr>
            <p:ph type="dt" sz="half" idx="10"/>
          </p:nvPr>
        </p:nvSpPr>
        <p:spPr/>
        <p:txBody>
          <a:bodyPr/>
          <a:lstStyle/>
          <a:p>
            <a:fld id="{EB84F484-11DD-5B41-9D9F-EFCA7728D20A}" type="datetime4">
              <a:rPr lang="fr-CA" smtClean="0"/>
              <a:t>26 septembre 2019</a:t>
            </a:fld>
            <a:endParaRPr lang="fr-FR"/>
          </a:p>
        </p:txBody>
      </p:sp>
      <p:sp>
        <p:nvSpPr>
          <p:cNvPr id="9" name="Slide Number Placeholder 8"/>
          <p:cNvSpPr>
            <a:spLocks noGrp="1"/>
          </p:cNvSpPr>
          <p:nvPr>
            <p:ph type="sldNum" sz="quarter" idx="11"/>
          </p:nvPr>
        </p:nvSpPr>
        <p:spPr/>
        <p:txBody>
          <a:bodyPr/>
          <a:lstStyle/>
          <a:p>
            <a:fld id="{2754ED01-E2A0-4C1E-8E21-014B99041579}" type="slidenum">
              <a:rPr lang="en-US" smtClean="0"/>
              <a:pPr/>
              <a:t>‹N°›</a:t>
            </a:fld>
            <a:endParaRPr lang="en-US" dirty="0"/>
          </a:p>
        </p:txBody>
      </p:sp>
      <p:sp>
        <p:nvSpPr>
          <p:cNvPr id="10" name="Footer Placeholder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CA"/>
              <a:t>Cliquez et modifiez le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754ED01-E2A0-4C1E-8E21-014B99041579}" type="slidenum">
              <a:rPr lang="en-US" smtClean="0"/>
              <a:pPr/>
              <a:t>‹N°›</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r-F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EE2C095-6E26-234A-919A-3D17709949DD}" type="datetime4">
              <a:rPr lang="fr-CA" smtClean="0"/>
              <a:t>26 septembre 2019</a:t>
            </a:fld>
            <a:endParaRPr lang="fr-F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jpe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hyperlink" Target="mailto:secretariat@ascq.org" TargetMode="Externa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4.jpeg"/><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4.jpeg"/><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4.jpeg"/><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4.jpeg"/><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4.jpeg"/><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logoASCQvecto www.jpg"/>
          <p:cNvPicPr>
            <a:picLocks noChangeAspect="1"/>
          </p:cNvPicPr>
          <p:nvPr>
            <p:custDataLst>
              <p:tags r:id="rId1"/>
            </p:custDataLst>
          </p:nvPr>
        </p:nvPicPr>
        <p:blipFill>
          <a:blip r:embed="rId6" cstate="email">
            <a:extLst>
              <a:ext uri="{28A0092B-C50C-407E-A947-70E740481C1C}">
                <a14:useLocalDpi xmlns:a14="http://schemas.microsoft.com/office/drawing/2010/main" val="0"/>
              </a:ext>
            </a:extLst>
          </a:blip>
          <a:stretch>
            <a:fillRect/>
          </a:stretch>
        </p:blipFill>
        <p:spPr>
          <a:xfrm>
            <a:off x="336986" y="816035"/>
            <a:ext cx="4996473" cy="1300817"/>
          </a:xfrm>
          <a:prstGeom prst="rect">
            <a:avLst/>
          </a:prstGeom>
        </p:spPr>
      </p:pic>
      <p:sp>
        <p:nvSpPr>
          <p:cNvPr id="2" name="Titre 1"/>
          <p:cNvSpPr>
            <a:spLocks noGrp="1"/>
          </p:cNvSpPr>
          <p:nvPr>
            <p:ph type="ctrTitle"/>
            <p:custDataLst>
              <p:tags r:id="rId2"/>
            </p:custDataLst>
          </p:nvPr>
        </p:nvSpPr>
        <p:spPr>
          <a:xfrm>
            <a:off x="-254832" y="2309616"/>
            <a:ext cx="9144000" cy="1938964"/>
          </a:xfrm>
        </p:spPr>
        <p:txBody>
          <a:bodyPr>
            <a:noAutofit/>
          </a:bodyPr>
          <a:lstStyle/>
          <a:p>
            <a:pPr algn="ctr"/>
            <a:r>
              <a:rPr lang="fr-CA" sz="2800" b="1" dirty="0"/>
              <a:t>Documentation des bonnes pratiques municipales                           en sécurité civile </a:t>
            </a:r>
            <a:br>
              <a:rPr lang="fr-CA" sz="2800" b="1" dirty="0"/>
            </a:br>
            <a:r>
              <a:rPr lang="fr-CA" sz="2800" b="1" dirty="0"/>
              <a:t>Dimension du rétablissement</a:t>
            </a:r>
            <a:endParaRPr lang="fr-CA" sz="2800" b="1" spc="0" dirty="0">
              <a:ln w="31550" cmpd="sng">
                <a:solidFill>
                  <a:schemeClr val="accent1"/>
                </a:solidFill>
                <a:prstDash val="solid"/>
              </a:ln>
              <a:solidFill>
                <a:schemeClr val="accent1"/>
              </a:solidFill>
              <a:effectLst>
                <a:outerShdw blurRad="41275" dist="12700" dir="12000000" algn="tl" rotWithShape="0">
                  <a:srgbClr val="000000">
                    <a:alpha val="40000"/>
                  </a:srgbClr>
                </a:outerShdw>
              </a:effectLst>
            </a:endParaRPr>
          </a:p>
        </p:txBody>
      </p:sp>
      <p:pic>
        <p:nvPicPr>
          <p:cNvPr id="5" name="Image 4"/>
          <p:cNvPicPr>
            <a:picLocks noChangeAspect="1"/>
          </p:cNvPicPr>
          <p:nvPr>
            <p:custDataLst>
              <p:tags r:id="rId3"/>
            </p:custDataLst>
          </p:nvPr>
        </p:nvPicPr>
        <p:blipFill>
          <a:blip r:embed="rId7" cstate="email">
            <a:extLst>
              <a:ext uri="{28A0092B-C50C-407E-A947-70E740481C1C}">
                <a14:useLocalDpi xmlns:a14="http://schemas.microsoft.com/office/drawing/2010/main" val="0"/>
              </a:ext>
            </a:extLst>
          </a:blip>
          <a:stretch>
            <a:fillRect/>
          </a:stretch>
        </p:blipFill>
        <p:spPr>
          <a:xfrm>
            <a:off x="1924193" y="786993"/>
            <a:ext cx="4076577" cy="1329859"/>
          </a:xfrm>
          <a:prstGeom prst="rect">
            <a:avLst/>
          </a:prstGeom>
        </p:spPr>
      </p:pic>
    </p:spTree>
    <p:extLst>
      <p:ext uri="{BB962C8B-B14F-4D97-AF65-F5344CB8AC3E}">
        <p14:creationId xmlns:p14="http://schemas.microsoft.com/office/powerpoint/2010/main" val="1272420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a:extLst>
              <a:ext uri="{FF2B5EF4-FFF2-40B4-BE49-F238E27FC236}">
                <a16:creationId xmlns:a16="http://schemas.microsoft.com/office/drawing/2014/main" id="{2824D90E-925A-4B11-9897-56BA2EDC2486}"/>
              </a:ext>
            </a:extLst>
          </p:cNvPr>
          <p:cNvGrpSpPr/>
          <p:nvPr/>
        </p:nvGrpSpPr>
        <p:grpSpPr>
          <a:xfrm>
            <a:off x="1331531" y="730657"/>
            <a:ext cx="7887419" cy="5268285"/>
            <a:chOff x="1523999" y="728852"/>
            <a:chExt cx="7887419" cy="5268285"/>
          </a:xfrm>
        </p:grpSpPr>
        <p:sp>
          <p:nvSpPr>
            <p:cNvPr id="2" name="Rectangle 1">
              <a:extLst>
                <a:ext uri="{FF2B5EF4-FFF2-40B4-BE49-F238E27FC236}">
                  <a16:creationId xmlns:a16="http://schemas.microsoft.com/office/drawing/2014/main" id="{DB73C930-C81D-4649-B99E-C715F48CC613}"/>
                </a:ext>
              </a:extLst>
            </p:cNvPr>
            <p:cNvSpPr/>
            <p:nvPr/>
          </p:nvSpPr>
          <p:spPr>
            <a:xfrm>
              <a:off x="1770665" y="857250"/>
              <a:ext cx="7571105" cy="5139887"/>
            </a:xfrm>
            <a:prstGeom prst="rect">
              <a:avLst/>
            </a:prstGeom>
            <a:solidFill>
              <a:srgbClr val="F0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extBox 5">
              <a:extLst>
                <a:ext uri="{FF2B5EF4-FFF2-40B4-BE49-F238E27FC236}">
                  <a16:creationId xmlns:a16="http://schemas.microsoft.com/office/drawing/2014/main" id="{40DED2C1-FE69-E345-B244-CDFDEE619C7F}"/>
                </a:ext>
              </a:extLst>
            </p:cNvPr>
            <p:cNvSpPr txBox="1"/>
            <p:nvPr/>
          </p:nvSpPr>
          <p:spPr>
            <a:xfrm>
              <a:off x="2123259" y="728852"/>
              <a:ext cx="7288159" cy="461665"/>
            </a:xfrm>
            <a:prstGeom prst="rect">
              <a:avLst/>
            </a:prstGeom>
            <a:noFill/>
          </p:spPr>
          <p:txBody>
            <a:bodyPr wrap="square" rtlCol="0">
              <a:spAutoFit/>
            </a:bodyPr>
            <a:lstStyle/>
            <a:p>
              <a:r>
                <a:rPr lang="fr-CA" sz="2400" b="1" dirty="0">
                  <a:solidFill>
                    <a:srgbClr val="7A00FF"/>
                  </a:solidFill>
                  <a:latin typeface="Px Grotesk" panose="02060503030000020004" pitchFamily="18" charset="0"/>
                </a:rPr>
                <a:t>Déroulement de la démarche sur le rétablissement </a:t>
              </a:r>
            </a:p>
          </p:txBody>
        </p:sp>
        <p:graphicFrame>
          <p:nvGraphicFramePr>
            <p:cNvPr id="7" name="Diagramme 6"/>
            <p:cNvGraphicFramePr/>
            <p:nvPr>
              <p:extLst>
                <p:ext uri="{D42A27DB-BD31-4B8C-83A1-F6EECF244321}">
                  <p14:modId xmlns:p14="http://schemas.microsoft.com/office/powerpoint/2010/main" val="1767624473"/>
                </p:ext>
              </p:extLst>
            </p:nvPr>
          </p:nvGraphicFramePr>
          <p:xfrm>
            <a:off x="1523999" y="1396999"/>
            <a:ext cx="7887419" cy="4600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7775172" y="4307033"/>
              <a:ext cx="1272032" cy="1557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50" dirty="0">
                  <a:latin typeface="Px Grotesk" panose="02060503030000020004"/>
                </a:rPr>
                <a:t>DOCUMENTER</a:t>
              </a:r>
              <a:endParaRPr lang="fr-CA" sz="1050" dirty="0">
                <a:latin typeface="Px Grotesk" panose="02060503030000020004"/>
              </a:endParaRPr>
            </a:p>
          </p:txBody>
        </p:sp>
        <p:sp>
          <p:nvSpPr>
            <p:cNvPr id="9" name="Rectangle 8">
              <a:extLst>
                <a:ext uri="{FF2B5EF4-FFF2-40B4-BE49-F238E27FC236}">
                  <a16:creationId xmlns:a16="http://schemas.microsoft.com/office/drawing/2014/main" id="{CDAFD394-AFDB-AC42-999A-C0939DC6A880}"/>
                </a:ext>
              </a:extLst>
            </p:cNvPr>
            <p:cNvSpPr/>
            <p:nvPr/>
          </p:nvSpPr>
          <p:spPr>
            <a:xfrm>
              <a:off x="7264101" y="2018064"/>
              <a:ext cx="1272032" cy="1557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50" dirty="0">
                  <a:latin typeface="Px Grotesk" panose="02060503030000020004"/>
                </a:rPr>
                <a:t>DOCUMENTER</a:t>
              </a:r>
              <a:endParaRPr lang="fr-CA" sz="1050" dirty="0">
                <a:latin typeface="Px Grotesk" panose="02060503030000020004"/>
              </a:endParaRPr>
            </a:p>
          </p:txBody>
        </p:sp>
        <p:cxnSp>
          <p:nvCxnSpPr>
            <p:cNvPr id="14" name="Connecteur droit avec flèche 13">
              <a:extLst>
                <a:ext uri="{FF2B5EF4-FFF2-40B4-BE49-F238E27FC236}">
                  <a16:creationId xmlns:a16="http://schemas.microsoft.com/office/drawing/2014/main" id="{13386EBB-93BE-7C4F-8EA0-AFF0F73E2DBD}"/>
                </a:ext>
              </a:extLst>
            </p:cNvPr>
            <p:cNvCxnSpPr>
              <a:cxnSpLocks/>
            </p:cNvCxnSpPr>
            <p:nvPr/>
          </p:nvCxnSpPr>
          <p:spPr>
            <a:xfrm flipV="1">
              <a:off x="6460524" y="2095953"/>
              <a:ext cx="733544" cy="2420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a:extLst>
                <a:ext uri="{FF2B5EF4-FFF2-40B4-BE49-F238E27FC236}">
                  <a16:creationId xmlns:a16="http://schemas.microsoft.com/office/drawing/2014/main" id="{4F7D22E1-8E96-F44A-A19F-736B2CD4FEF0}"/>
                </a:ext>
              </a:extLst>
            </p:cNvPr>
            <p:cNvCxnSpPr>
              <a:cxnSpLocks/>
            </p:cNvCxnSpPr>
            <p:nvPr/>
          </p:nvCxnSpPr>
          <p:spPr>
            <a:xfrm>
              <a:off x="7051750" y="4214966"/>
              <a:ext cx="613970" cy="1188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14CBC2A7-1FD0-2442-9888-CE4378B86F73}"/>
                </a:ext>
              </a:extLst>
            </p:cNvPr>
            <p:cNvSpPr/>
            <p:nvPr/>
          </p:nvSpPr>
          <p:spPr>
            <a:xfrm>
              <a:off x="4572000" y="5780882"/>
              <a:ext cx="1272032" cy="1557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50" dirty="0">
                  <a:latin typeface="Px Grotesk" panose="02060503030000020004"/>
                </a:rPr>
                <a:t>DOCUMENTER</a:t>
              </a:r>
              <a:endParaRPr lang="fr-CA" sz="1050" dirty="0">
                <a:latin typeface="Px Grotesk" panose="02060503030000020004"/>
              </a:endParaRPr>
            </a:p>
          </p:txBody>
        </p:sp>
        <p:cxnSp>
          <p:nvCxnSpPr>
            <p:cNvPr id="20" name="Connecteur droit avec flèche 19">
              <a:extLst>
                <a:ext uri="{FF2B5EF4-FFF2-40B4-BE49-F238E27FC236}">
                  <a16:creationId xmlns:a16="http://schemas.microsoft.com/office/drawing/2014/main" id="{BBE9BF1C-A8C9-B24F-BCC1-B4BFBF0FEE88}"/>
                </a:ext>
              </a:extLst>
            </p:cNvPr>
            <p:cNvCxnSpPr>
              <a:cxnSpLocks/>
            </p:cNvCxnSpPr>
            <p:nvPr/>
          </p:nvCxnSpPr>
          <p:spPr>
            <a:xfrm>
              <a:off x="5230316" y="5461001"/>
              <a:ext cx="0" cy="2594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00E67DAE-6044-E348-B9FF-9418F6CD69B4}"/>
                </a:ext>
              </a:extLst>
            </p:cNvPr>
            <p:cNvSpPr/>
            <p:nvPr/>
          </p:nvSpPr>
          <p:spPr>
            <a:xfrm>
              <a:off x="1846375" y="4178055"/>
              <a:ext cx="1272032" cy="1557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50" dirty="0">
                  <a:latin typeface="Px Grotesk" panose="02060503030000020004"/>
                </a:rPr>
                <a:t>DOCUMENTER</a:t>
              </a:r>
              <a:endParaRPr lang="fr-CA" sz="1050" dirty="0">
                <a:latin typeface="Px Grotesk" panose="02060503030000020004"/>
              </a:endParaRPr>
            </a:p>
          </p:txBody>
        </p:sp>
        <p:cxnSp>
          <p:nvCxnSpPr>
            <p:cNvPr id="23" name="Connecteur droit avec flèche 22">
              <a:extLst>
                <a:ext uri="{FF2B5EF4-FFF2-40B4-BE49-F238E27FC236}">
                  <a16:creationId xmlns:a16="http://schemas.microsoft.com/office/drawing/2014/main" id="{06ECB7BB-F9A9-B840-9F40-9DCA35BA96E5}"/>
                </a:ext>
              </a:extLst>
            </p:cNvPr>
            <p:cNvCxnSpPr>
              <a:cxnSpLocks/>
            </p:cNvCxnSpPr>
            <p:nvPr/>
          </p:nvCxnSpPr>
          <p:spPr>
            <a:xfrm flipH="1">
              <a:off x="3158031" y="4213232"/>
              <a:ext cx="424871" cy="427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a:extLst>
                <a:ext uri="{FF2B5EF4-FFF2-40B4-BE49-F238E27FC236}">
                  <a16:creationId xmlns:a16="http://schemas.microsoft.com/office/drawing/2014/main" id="{9F525D43-59EE-DD44-A8CB-FC8B5F82FC86}"/>
                </a:ext>
              </a:extLst>
            </p:cNvPr>
            <p:cNvCxnSpPr>
              <a:cxnSpLocks/>
            </p:cNvCxnSpPr>
            <p:nvPr/>
          </p:nvCxnSpPr>
          <p:spPr>
            <a:xfrm flipH="1" flipV="1">
              <a:off x="3582902" y="3903478"/>
              <a:ext cx="275250" cy="717698"/>
            </a:xfrm>
            <a:prstGeom prst="straightConnector1">
              <a:avLst/>
            </a:prstGeom>
            <a:ln>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2" name="Connecteur droit avec flèche 31">
              <a:extLst>
                <a:ext uri="{FF2B5EF4-FFF2-40B4-BE49-F238E27FC236}">
                  <a16:creationId xmlns:a16="http://schemas.microsoft.com/office/drawing/2014/main" id="{BB8C88F4-1744-B740-B37E-1E30D42B8F8E}"/>
                </a:ext>
              </a:extLst>
            </p:cNvPr>
            <p:cNvCxnSpPr>
              <a:cxnSpLocks/>
            </p:cNvCxnSpPr>
            <p:nvPr/>
          </p:nvCxnSpPr>
          <p:spPr>
            <a:xfrm flipH="1" flipV="1">
              <a:off x="4991986" y="5379534"/>
              <a:ext cx="564231" cy="1766"/>
            </a:xfrm>
            <a:prstGeom prst="straightConnector1">
              <a:avLst/>
            </a:prstGeom>
            <a:ln>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5" name="Connecteur droit avec flèche 34">
              <a:extLst>
                <a:ext uri="{FF2B5EF4-FFF2-40B4-BE49-F238E27FC236}">
                  <a16:creationId xmlns:a16="http://schemas.microsoft.com/office/drawing/2014/main" id="{78F8FE4B-17E0-4340-86BA-5C2AC9693EC7}"/>
                </a:ext>
              </a:extLst>
            </p:cNvPr>
            <p:cNvCxnSpPr>
              <a:cxnSpLocks/>
            </p:cNvCxnSpPr>
            <p:nvPr/>
          </p:nvCxnSpPr>
          <p:spPr>
            <a:xfrm flipH="1">
              <a:off x="6827296" y="3903478"/>
              <a:ext cx="168158" cy="613793"/>
            </a:xfrm>
            <a:prstGeom prst="straightConnector1">
              <a:avLst/>
            </a:prstGeom>
            <a:ln>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9" name="Connecteur droit avec flèche 38">
              <a:extLst>
                <a:ext uri="{FF2B5EF4-FFF2-40B4-BE49-F238E27FC236}">
                  <a16:creationId xmlns:a16="http://schemas.microsoft.com/office/drawing/2014/main" id="{92744C3D-4C6E-DB40-98E6-716A8B8E3C60}"/>
                </a:ext>
              </a:extLst>
            </p:cNvPr>
            <p:cNvCxnSpPr>
              <a:cxnSpLocks/>
            </p:cNvCxnSpPr>
            <p:nvPr/>
          </p:nvCxnSpPr>
          <p:spPr>
            <a:xfrm>
              <a:off x="6120813" y="2186251"/>
              <a:ext cx="339711" cy="318206"/>
            </a:xfrm>
            <a:prstGeom prst="straightConnector1">
              <a:avLst/>
            </a:prstGeom>
            <a:ln>
              <a:prstDash val="sysDash"/>
              <a:tailEnd type="triangle"/>
            </a:ln>
          </p:spPr>
          <p:style>
            <a:lnRef idx="1">
              <a:schemeClr val="accent1"/>
            </a:lnRef>
            <a:fillRef idx="0">
              <a:schemeClr val="accent1"/>
            </a:fillRef>
            <a:effectRef idx="0">
              <a:schemeClr val="accent1"/>
            </a:effectRef>
            <a:fontRef idx="minor">
              <a:schemeClr val="tx1"/>
            </a:fontRef>
          </p:style>
        </p:cxnSp>
      </p:grpSp>
      <p:pic>
        <p:nvPicPr>
          <p:cNvPr id="18" name="Picture 4">
            <a:extLst>
              <a:ext uri="{FF2B5EF4-FFF2-40B4-BE49-F238E27FC236}">
                <a16:creationId xmlns:a16="http://schemas.microsoft.com/office/drawing/2014/main" id="{07BA7B22-7F9C-403C-A4C3-5E4093EDC4C3}"/>
              </a:ext>
            </a:extLst>
          </p:cNvPr>
          <p:cNvPicPr>
            <a:picLocks noChangeAspect="1"/>
          </p:cNvPicPr>
          <p:nvPr/>
        </p:nvPicPr>
        <p:blipFill>
          <a:blip r:embed="rId8"/>
          <a:stretch>
            <a:fillRect/>
          </a:stretch>
        </p:blipFill>
        <p:spPr>
          <a:xfrm>
            <a:off x="388526" y="1218520"/>
            <a:ext cx="981075" cy="847725"/>
          </a:xfrm>
          <a:prstGeom prst="rect">
            <a:avLst/>
          </a:prstGeom>
        </p:spPr>
      </p:pic>
      <p:sp>
        <p:nvSpPr>
          <p:cNvPr id="24" name="TextBox 10">
            <a:extLst>
              <a:ext uri="{FF2B5EF4-FFF2-40B4-BE49-F238E27FC236}">
                <a16:creationId xmlns:a16="http://schemas.microsoft.com/office/drawing/2014/main" id="{FE968BA9-747D-4D0E-8FB8-368E16DA0A76}"/>
              </a:ext>
            </a:extLst>
          </p:cNvPr>
          <p:cNvSpPr txBox="1"/>
          <p:nvPr/>
        </p:nvSpPr>
        <p:spPr>
          <a:xfrm>
            <a:off x="302333" y="2935377"/>
            <a:ext cx="1263747" cy="1384995"/>
          </a:xfrm>
          <a:prstGeom prst="rect">
            <a:avLst/>
          </a:prstGeom>
          <a:noFill/>
        </p:spPr>
        <p:txBody>
          <a:bodyPr wrap="square" rtlCol="0">
            <a:spAutoFit/>
          </a:bodyPr>
          <a:lstStyle/>
          <a:p>
            <a:pPr algn="just"/>
            <a:r>
              <a:rPr lang="fr-CA" sz="1050" dirty="0">
                <a:solidFill>
                  <a:srgbClr val="7030A0"/>
                </a:solidFill>
                <a:latin typeface="Px Grotesk" panose="02060503030000020004" pitchFamily="18" charset="0"/>
              </a:rPr>
              <a:t>Webinaire </a:t>
            </a:r>
          </a:p>
          <a:p>
            <a:pPr algn="just"/>
            <a:endParaRPr lang="fr-CA" sz="1050" dirty="0">
              <a:solidFill>
                <a:srgbClr val="7030A0"/>
              </a:solidFill>
              <a:latin typeface="Px Grotesk" panose="02060503030000020004" pitchFamily="18" charset="0"/>
            </a:endParaRPr>
          </a:p>
          <a:p>
            <a:pPr algn="just"/>
            <a:r>
              <a:rPr lang="fr-CA" sz="1050" dirty="0">
                <a:solidFill>
                  <a:srgbClr val="7030A0"/>
                </a:solidFill>
                <a:latin typeface="Px Grotesk" panose="02060503030000020004" pitchFamily="18" charset="0"/>
              </a:rPr>
              <a:t>La démarche sur le rétablissement initiée par l’ASCQ  en partenariat avec le Cité-ID / ENAP et le MSP</a:t>
            </a:r>
            <a:endParaRPr lang="en-CA" sz="675" dirty="0">
              <a:solidFill>
                <a:srgbClr val="7030A0"/>
              </a:solidFill>
              <a:latin typeface="Px Grotesk" panose="02060503030000020004" pitchFamily="18" charset="0"/>
            </a:endParaRPr>
          </a:p>
        </p:txBody>
      </p:sp>
    </p:spTree>
    <p:extLst>
      <p:ext uri="{BB962C8B-B14F-4D97-AF65-F5344CB8AC3E}">
        <p14:creationId xmlns:p14="http://schemas.microsoft.com/office/powerpoint/2010/main" val="940899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73C930-C81D-4649-B99E-C715F48CC613}"/>
              </a:ext>
            </a:extLst>
          </p:cNvPr>
          <p:cNvSpPr/>
          <p:nvPr/>
        </p:nvSpPr>
        <p:spPr>
          <a:xfrm>
            <a:off x="1649185" y="857250"/>
            <a:ext cx="7494815" cy="5143500"/>
          </a:xfrm>
          <a:prstGeom prst="rect">
            <a:avLst/>
          </a:prstGeom>
          <a:solidFill>
            <a:srgbClr val="F0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 name="Picture 4">
            <a:extLst>
              <a:ext uri="{FF2B5EF4-FFF2-40B4-BE49-F238E27FC236}">
                <a16:creationId xmlns:a16="http://schemas.microsoft.com/office/drawing/2014/main" id="{B89C2853-35B4-F841-9881-E2B92DA84A98}"/>
              </a:ext>
            </a:extLst>
          </p:cNvPr>
          <p:cNvPicPr>
            <a:picLocks noChangeAspect="1"/>
          </p:cNvPicPr>
          <p:nvPr/>
        </p:nvPicPr>
        <p:blipFill>
          <a:blip r:embed="rId3"/>
          <a:stretch>
            <a:fillRect/>
          </a:stretch>
        </p:blipFill>
        <p:spPr>
          <a:xfrm>
            <a:off x="358546" y="1218520"/>
            <a:ext cx="981075" cy="847725"/>
          </a:xfrm>
          <a:prstGeom prst="rect">
            <a:avLst/>
          </a:prstGeom>
        </p:spPr>
      </p:pic>
      <p:sp>
        <p:nvSpPr>
          <p:cNvPr id="6" name="TextBox 5">
            <a:extLst>
              <a:ext uri="{FF2B5EF4-FFF2-40B4-BE49-F238E27FC236}">
                <a16:creationId xmlns:a16="http://schemas.microsoft.com/office/drawing/2014/main" id="{40DED2C1-FE69-E345-B244-CDFDEE619C7F}"/>
              </a:ext>
            </a:extLst>
          </p:cNvPr>
          <p:cNvSpPr txBox="1"/>
          <p:nvPr/>
        </p:nvSpPr>
        <p:spPr>
          <a:xfrm>
            <a:off x="2018587" y="1002172"/>
            <a:ext cx="5584371" cy="1200329"/>
          </a:xfrm>
          <a:prstGeom prst="rect">
            <a:avLst/>
          </a:prstGeom>
          <a:noFill/>
        </p:spPr>
        <p:txBody>
          <a:bodyPr wrap="square" rtlCol="0">
            <a:spAutoFit/>
          </a:bodyPr>
          <a:lstStyle/>
          <a:p>
            <a:r>
              <a:rPr lang="fr-CA" sz="2400" b="1" dirty="0">
                <a:solidFill>
                  <a:srgbClr val="7A00FF"/>
                </a:solidFill>
              </a:rPr>
              <a:t>Quels sont les enjeux en matière de rétablissement ayant ressortis lors de la 1</a:t>
            </a:r>
            <a:r>
              <a:rPr lang="fr-CA" sz="2400" b="1" baseline="30000" dirty="0">
                <a:solidFill>
                  <a:srgbClr val="7A00FF"/>
                </a:solidFill>
              </a:rPr>
              <a:t>ière</a:t>
            </a:r>
            <a:r>
              <a:rPr lang="fr-CA" sz="2400" b="1" dirty="0">
                <a:solidFill>
                  <a:srgbClr val="7A00FF"/>
                </a:solidFill>
              </a:rPr>
              <a:t> phase ?</a:t>
            </a:r>
          </a:p>
        </p:txBody>
      </p:sp>
      <p:sp>
        <p:nvSpPr>
          <p:cNvPr id="11" name="TextBox 10">
            <a:extLst>
              <a:ext uri="{FF2B5EF4-FFF2-40B4-BE49-F238E27FC236}">
                <a16:creationId xmlns:a16="http://schemas.microsoft.com/office/drawing/2014/main" id="{AC154223-75ED-E44D-8C1D-789D628499C9}"/>
              </a:ext>
            </a:extLst>
          </p:cNvPr>
          <p:cNvSpPr txBox="1"/>
          <p:nvPr/>
        </p:nvSpPr>
        <p:spPr>
          <a:xfrm>
            <a:off x="302333" y="2935377"/>
            <a:ext cx="1263747" cy="1384995"/>
          </a:xfrm>
          <a:prstGeom prst="rect">
            <a:avLst/>
          </a:prstGeom>
          <a:noFill/>
        </p:spPr>
        <p:txBody>
          <a:bodyPr wrap="square" rtlCol="0">
            <a:spAutoFit/>
          </a:bodyPr>
          <a:lstStyle/>
          <a:p>
            <a:pPr algn="just"/>
            <a:r>
              <a:rPr lang="fr-CA" sz="1050" dirty="0">
                <a:solidFill>
                  <a:srgbClr val="7030A0"/>
                </a:solidFill>
                <a:latin typeface="Px Grotesk" panose="02060503030000020004" pitchFamily="18" charset="0"/>
              </a:rPr>
              <a:t>Webinaire </a:t>
            </a:r>
          </a:p>
          <a:p>
            <a:pPr algn="just"/>
            <a:endParaRPr lang="fr-CA" sz="1050" dirty="0">
              <a:solidFill>
                <a:srgbClr val="7030A0"/>
              </a:solidFill>
              <a:latin typeface="Px Grotesk" panose="02060503030000020004" pitchFamily="18" charset="0"/>
            </a:endParaRPr>
          </a:p>
          <a:p>
            <a:pPr algn="just"/>
            <a:r>
              <a:rPr lang="fr-CA" sz="1050" dirty="0">
                <a:solidFill>
                  <a:srgbClr val="7030A0"/>
                </a:solidFill>
                <a:latin typeface="Px Grotesk" panose="02060503030000020004" pitchFamily="18" charset="0"/>
              </a:rPr>
              <a:t>La démarche sur le rétablissement initiée par l’ASCQ  en partenariat avec le Cité-ID / ENAP et le MSP</a:t>
            </a:r>
            <a:endParaRPr lang="en-CA" sz="675" dirty="0">
              <a:solidFill>
                <a:srgbClr val="7030A0"/>
              </a:solidFill>
              <a:latin typeface="Px Grotesk" panose="02060503030000020004" pitchFamily="18" charset="0"/>
            </a:endParaRPr>
          </a:p>
        </p:txBody>
      </p:sp>
      <p:graphicFrame>
        <p:nvGraphicFramePr>
          <p:cNvPr id="8" name="Tableau 7">
            <a:extLst>
              <a:ext uri="{FF2B5EF4-FFF2-40B4-BE49-F238E27FC236}">
                <a16:creationId xmlns:a16="http://schemas.microsoft.com/office/drawing/2014/main" id="{A528B4DE-A4E7-4C72-9FE3-6FFEA7A485F1}"/>
              </a:ext>
            </a:extLst>
          </p:cNvPr>
          <p:cNvGraphicFramePr>
            <a:graphicFrameLocks noGrp="1"/>
          </p:cNvGraphicFramePr>
          <p:nvPr>
            <p:extLst>
              <p:ext uri="{D42A27DB-BD31-4B8C-83A1-F6EECF244321}">
                <p14:modId xmlns:p14="http://schemas.microsoft.com/office/powerpoint/2010/main" val="1414625075"/>
              </p:ext>
            </p:extLst>
          </p:nvPr>
        </p:nvGraphicFramePr>
        <p:xfrm>
          <a:off x="2130178" y="2247732"/>
          <a:ext cx="7013822" cy="3671905"/>
        </p:xfrm>
        <a:graphic>
          <a:graphicData uri="http://schemas.openxmlformats.org/drawingml/2006/table">
            <a:tbl>
              <a:tblPr firstRow="1" bandRow="1">
                <a:tableStyleId>{F5AB1C69-6EDB-4FF4-983F-18BD219EF322}</a:tableStyleId>
              </a:tblPr>
              <a:tblGrid>
                <a:gridCol w="4490243">
                  <a:extLst>
                    <a:ext uri="{9D8B030D-6E8A-4147-A177-3AD203B41FA5}">
                      <a16:colId xmlns:a16="http://schemas.microsoft.com/office/drawing/2014/main" val="367958889"/>
                    </a:ext>
                  </a:extLst>
                </a:gridCol>
                <a:gridCol w="2523579">
                  <a:extLst>
                    <a:ext uri="{9D8B030D-6E8A-4147-A177-3AD203B41FA5}">
                      <a16:colId xmlns:a16="http://schemas.microsoft.com/office/drawing/2014/main" val="1317510409"/>
                    </a:ext>
                  </a:extLst>
                </a:gridCol>
              </a:tblGrid>
              <a:tr h="359095">
                <a:tc>
                  <a:txBody>
                    <a:bodyPr/>
                    <a:lstStyle/>
                    <a:p>
                      <a:pPr algn="ctr"/>
                      <a:r>
                        <a:rPr lang="fr-FR" sz="1600" dirty="0">
                          <a:solidFill>
                            <a:schemeClr val="tx1"/>
                          </a:solidFill>
                          <a:latin typeface="+mn-lt"/>
                        </a:rPr>
                        <a:t>Cercles pernicieux </a:t>
                      </a:r>
                    </a:p>
                  </a:txBody>
                  <a:tcPr>
                    <a:solidFill>
                      <a:schemeClr val="bg1">
                        <a:lumMod val="85000"/>
                      </a:schemeClr>
                    </a:solidFill>
                  </a:tcPr>
                </a:tc>
                <a:tc>
                  <a:txBody>
                    <a:bodyPr/>
                    <a:lstStyle/>
                    <a:p>
                      <a:pPr algn="ctr"/>
                      <a:r>
                        <a:rPr lang="fr-FR" sz="1600" dirty="0">
                          <a:solidFill>
                            <a:schemeClr val="tx1"/>
                          </a:solidFill>
                          <a:latin typeface="+mn-lt"/>
                        </a:rPr>
                        <a:t>Cercles vertueux </a:t>
                      </a:r>
                    </a:p>
                  </a:txBody>
                  <a:tcPr>
                    <a:solidFill>
                      <a:schemeClr val="bg1">
                        <a:lumMod val="85000"/>
                      </a:schemeClr>
                    </a:solidFill>
                  </a:tcPr>
                </a:tc>
                <a:extLst>
                  <a:ext uri="{0D108BD9-81ED-4DB2-BD59-A6C34878D82A}">
                    <a16:rowId xmlns:a16="http://schemas.microsoft.com/office/drawing/2014/main" val="3866826038"/>
                  </a:ext>
                </a:extLst>
              </a:tr>
              <a:tr h="359095">
                <a:tc>
                  <a:txBody>
                    <a:bodyPr/>
                    <a:lstStyle/>
                    <a:p>
                      <a:pPr algn="ctr"/>
                      <a:r>
                        <a:rPr lang="fr-CA" sz="1600" dirty="0">
                          <a:latin typeface="+mn-lt"/>
                        </a:rPr>
                        <a:t>Les </a:t>
                      </a:r>
                      <a:r>
                        <a:rPr lang="fr-CA" sz="1600" b="1" dirty="0">
                          <a:latin typeface="+mn-lt"/>
                        </a:rPr>
                        <a:t>ambigu</a:t>
                      </a:r>
                      <a:r>
                        <a:rPr lang="fr-CA" sz="1600" b="1" dirty="0">
                          <a:latin typeface="+mn-lt"/>
                          <a:cs typeface="Calibri" panose="020F0502020204030204" pitchFamily="34" charset="0"/>
                        </a:rPr>
                        <a:t>ïtés</a:t>
                      </a:r>
                      <a:r>
                        <a:rPr lang="fr-CA" sz="1600" dirty="0">
                          <a:latin typeface="+mn-lt"/>
                          <a:cs typeface="Calibri" panose="020F0502020204030204" pitchFamily="34" charset="0"/>
                        </a:rPr>
                        <a:t> sur la définition du rétablissement </a:t>
                      </a:r>
                      <a:endParaRPr lang="fr-FR" sz="1600" dirty="0">
                        <a:latin typeface="+mn-lt"/>
                      </a:endParaRPr>
                    </a:p>
                  </a:txBody>
                  <a:tcPr>
                    <a:lnR w="38100" cap="flat" cmpd="sng" algn="ctr">
                      <a:solidFill>
                        <a:schemeClr val="tx1"/>
                      </a:solidFill>
                      <a:prstDash val="solid"/>
                      <a:round/>
                      <a:headEnd type="none" w="med" len="med"/>
                      <a:tailEnd type="none" w="med" len="med"/>
                    </a:lnR>
                    <a:solidFill>
                      <a:schemeClr val="bg1">
                        <a:lumMod val="85000"/>
                      </a:schemeClr>
                    </a:solidFill>
                  </a:tcPr>
                </a:tc>
                <a:tc rowSpan="3">
                  <a:txBody>
                    <a:bodyPr/>
                    <a:lstStyle/>
                    <a:p>
                      <a:pPr algn="ctr"/>
                      <a:r>
                        <a:rPr lang="fr-FR" sz="1600" dirty="0">
                          <a:latin typeface="+mn-lt"/>
                        </a:rPr>
                        <a:t>La </a:t>
                      </a:r>
                      <a:r>
                        <a:rPr lang="fr-FR" sz="1600" b="1" dirty="0">
                          <a:latin typeface="+mn-lt"/>
                        </a:rPr>
                        <a:t>préparation des citoyens </a:t>
                      </a:r>
                    </a:p>
                  </a:txBody>
                  <a:tcPr anchor="ctr">
                    <a:lnL w="381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4113458248"/>
                  </a:ext>
                </a:extLst>
              </a:tr>
              <a:tr h="359095">
                <a:tc>
                  <a:txBody>
                    <a:bodyPr/>
                    <a:lstStyle/>
                    <a:p>
                      <a:pPr algn="ctr"/>
                      <a:r>
                        <a:rPr lang="fr-CA" sz="1600" dirty="0">
                          <a:latin typeface="+mn-lt"/>
                          <a:cs typeface="Calibri" panose="020F0502020204030204" pitchFamily="34" charset="0"/>
                        </a:rPr>
                        <a:t>Les impacts du </a:t>
                      </a:r>
                      <a:r>
                        <a:rPr lang="fr-CA" sz="1600" b="1" dirty="0">
                          <a:latin typeface="+mn-lt"/>
                          <a:cs typeface="Calibri" panose="020F0502020204030204" pitchFamily="34" charset="0"/>
                        </a:rPr>
                        <a:t>travail en silo</a:t>
                      </a:r>
                      <a:endParaRPr lang="fr-FR" sz="1600" dirty="0">
                        <a:latin typeface="+mn-lt"/>
                      </a:endParaRPr>
                    </a:p>
                  </a:txBody>
                  <a:tcPr>
                    <a:lnR w="38100" cap="flat" cmpd="sng" algn="ctr">
                      <a:solidFill>
                        <a:schemeClr val="tx1"/>
                      </a:solidFill>
                      <a:prstDash val="solid"/>
                      <a:round/>
                      <a:headEnd type="none" w="med" len="med"/>
                      <a:tailEnd type="none" w="med" len="med"/>
                    </a:lnR>
                    <a:solidFill>
                      <a:schemeClr val="bg1">
                        <a:lumMod val="85000"/>
                      </a:schemeClr>
                    </a:solidFill>
                  </a:tcPr>
                </a:tc>
                <a:tc vMerge="1">
                  <a:txBody>
                    <a:bodyPr/>
                    <a:lstStyle/>
                    <a:p>
                      <a:endParaRPr lang="fr-FR" dirty="0"/>
                    </a:p>
                  </a:txBody>
                  <a:tcPr/>
                </a:tc>
                <a:extLst>
                  <a:ext uri="{0D108BD9-81ED-4DB2-BD59-A6C34878D82A}">
                    <a16:rowId xmlns:a16="http://schemas.microsoft.com/office/drawing/2014/main" val="2858321394"/>
                  </a:ext>
                </a:extLst>
              </a:tr>
              <a:tr h="359095">
                <a:tc>
                  <a:txBody>
                    <a:bodyPr/>
                    <a:lstStyle/>
                    <a:p>
                      <a:pPr algn="ctr"/>
                      <a:r>
                        <a:rPr lang="fr-CA" sz="1600" b="1" dirty="0">
                          <a:latin typeface="+mn-lt"/>
                          <a:cs typeface="Calibri" panose="020F0502020204030204" pitchFamily="34" charset="0"/>
                        </a:rPr>
                        <a:t>L’épuisement</a:t>
                      </a:r>
                      <a:r>
                        <a:rPr lang="fr-CA" sz="1600" dirty="0">
                          <a:latin typeface="+mn-lt"/>
                          <a:cs typeface="Calibri" panose="020F0502020204030204" pitchFamily="34" charset="0"/>
                        </a:rPr>
                        <a:t> des ressources </a:t>
                      </a:r>
                      <a:endParaRPr lang="fr-FR" sz="1600" dirty="0">
                        <a:latin typeface="+mn-lt"/>
                      </a:endParaRPr>
                    </a:p>
                  </a:txBody>
                  <a:tcPr>
                    <a:lnR w="38100" cap="flat" cmpd="sng" algn="ctr">
                      <a:solidFill>
                        <a:schemeClr val="tx1"/>
                      </a:solidFill>
                      <a:prstDash val="solid"/>
                      <a:round/>
                      <a:headEnd type="none" w="med" len="med"/>
                      <a:tailEnd type="none" w="med" len="med"/>
                    </a:lnR>
                    <a:solidFill>
                      <a:schemeClr val="bg1">
                        <a:lumMod val="85000"/>
                      </a:schemeClr>
                    </a:solidFill>
                  </a:tcPr>
                </a:tc>
                <a:tc vMerge="1">
                  <a:txBody>
                    <a:bodyPr/>
                    <a:lstStyle/>
                    <a:p>
                      <a:endParaRPr lang="fr-FR" dirty="0"/>
                    </a:p>
                  </a:txBody>
                  <a:tcPr/>
                </a:tc>
                <a:extLst>
                  <a:ext uri="{0D108BD9-81ED-4DB2-BD59-A6C34878D82A}">
                    <a16:rowId xmlns:a16="http://schemas.microsoft.com/office/drawing/2014/main" val="3646680397"/>
                  </a:ext>
                </a:extLst>
              </a:tr>
              <a:tr h="359095">
                <a:tc>
                  <a:txBody>
                    <a:bodyPr/>
                    <a:lstStyle/>
                    <a:p>
                      <a:pPr algn="ctr"/>
                      <a:r>
                        <a:rPr lang="fr-CA" sz="1600" dirty="0">
                          <a:latin typeface="+mn-lt"/>
                          <a:cs typeface="Calibri" panose="020F0502020204030204" pitchFamily="34" charset="0"/>
                        </a:rPr>
                        <a:t>Le rôle des </a:t>
                      </a:r>
                      <a:r>
                        <a:rPr lang="fr-CA" sz="1600" b="1" dirty="0">
                          <a:latin typeface="+mn-lt"/>
                          <a:cs typeface="Calibri" panose="020F0502020204030204" pitchFamily="34" charset="0"/>
                        </a:rPr>
                        <a:t>citoyens</a:t>
                      </a:r>
                      <a:r>
                        <a:rPr lang="fr-CA" sz="1600" dirty="0">
                          <a:latin typeface="+mn-lt"/>
                          <a:cs typeface="Calibri" panose="020F0502020204030204" pitchFamily="34" charset="0"/>
                        </a:rPr>
                        <a:t> et la gestion des </a:t>
                      </a:r>
                      <a:r>
                        <a:rPr lang="fr-CA" sz="1600" b="1" dirty="0">
                          <a:latin typeface="+mn-lt"/>
                          <a:cs typeface="Calibri" panose="020F0502020204030204" pitchFamily="34" charset="0"/>
                        </a:rPr>
                        <a:t>attentes</a:t>
                      </a:r>
                      <a:r>
                        <a:rPr lang="fr-CA" sz="1600" dirty="0">
                          <a:latin typeface="+mn-lt"/>
                          <a:cs typeface="Calibri" panose="020F0502020204030204" pitchFamily="34" charset="0"/>
                        </a:rPr>
                        <a:t> </a:t>
                      </a:r>
                      <a:endParaRPr lang="fr-FR" sz="1600" dirty="0">
                        <a:latin typeface="+mn-lt"/>
                      </a:endParaRPr>
                    </a:p>
                  </a:txBody>
                  <a:tcPr>
                    <a:lnR w="38100" cap="flat" cmpd="sng" algn="ctr">
                      <a:solidFill>
                        <a:schemeClr val="tx1"/>
                      </a:solidFill>
                      <a:prstDash val="solid"/>
                      <a:round/>
                      <a:headEnd type="none" w="med" len="med"/>
                      <a:tailEnd type="none" w="med" len="med"/>
                    </a:lnR>
                    <a:solidFill>
                      <a:schemeClr val="bg1">
                        <a:lumMod val="85000"/>
                      </a:schemeClr>
                    </a:solidFill>
                  </a:tcPr>
                </a:tc>
                <a:tc rowSpan="2">
                  <a:txBody>
                    <a:bodyPr/>
                    <a:lstStyle/>
                    <a:p>
                      <a:pPr algn="ctr"/>
                      <a:r>
                        <a:rPr lang="fr-FR" sz="1600" dirty="0">
                          <a:latin typeface="+mn-lt"/>
                        </a:rPr>
                        <a:t>La planification de la continuité des </a:t>
                      </a:r>
                      <a:r>
                        <a:rPr lang="fr-FR" sz="1600" b="1" dirty="0">
                          <a:latin typeface="+mn-lt"/>
                        </a:rPr>
                        <a:t>activités économiques </a:t>
                      </a:r>
                    </a:p>
                  </a:txBody>
                  <a:tcPr anchor="ctr">
                    <a:lnL w="381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4107392116"/>
                  </a:ext>
                </a:extLst>
              </a:tr>
              <a:tr h="359095">
                <a:tc>
                  <a:txBody>
                    <a:bodyPr/>
                    <a:lstStyle/>
                    <a:p>
                      <a:pPr algn="ctr"/>
                      <a:r>
                        <a:rPr lang="fr-CA" sz="1600" dirty="0">
                          <a:latin typeface="+mn-lt"/>
                          <a:cs typeface="Calibri" panose="020F0502020204030204" pitchFamily="34" charset="0"/>
                        </a:rPr>
                        <a:t>Un mauvais </a:t>
                      </a:r>
                      <a:r>
                        <a:rPr lang="fr-CA" sz="1600" b="1" dirty="0">
                          <a:latin typeface="+mn-lt"/>
                          <a:cs typeface="Calibri" panose="020F0502020204030204" pitchFamily="34" charset="0"/>
                        </a:rPr>
                        <a:t>arrimage</a:t>
                      </a:r>
                      <a:r>
                        <a:rPr lang="fr-CA" sz="1600" dirty="0">
                          <a:latin typeface="+mn-lt"/>
                          <a:cs typeface="Calibri" panose="020F0502020204030204" pitchFamily="34" charset="0"/>
                        </a:rPr>
                        <a:t> entre le politique et l’administratif </a:t>
                      </a:r>
                      <a:endParaRPr lang="fr-FR" sz="1600" dirty="0">
                        <a:latin typeface="+mn-lt"/>
                      </a:endParaRPr>
                    </a:p>
                  </a:txBody>
                  <a:tcPr>
                    <a:lnR w="38100" cap="flat" cmpd="sng" algn="ctr">
                      <a:solidFill>
                        <a:schemeClr val="tx1"/>
                      </a:solidFill>
                      <a:prstDash val="solid"/>
                      <a:round/>
                      <a:headEnd type="none" w="med" len="med"/>
                      <a:tailEnd type="none" w="med" len="med"/>
                    </a:lnR>
                    <a:solidFill>
                      <a:schemeClr val="bg1">
                        <a:lumMod val="85000"/>
                      </a:schemeClr>
                    </a:solidFill>
                  </a:tcPr>
                </a:tc>
                <a:tc vMerge="1">
                  <a:txBody>
                    <a:bodyPr/>
                    <a:lstStyle/>
                    <a:p>
                      <a:endParaRPr lang="fr-FR" dirty="0"/>
                    </a:p>
                  </a:txBody>
                  <a:tcPr/>
                </a:tc>
                <a:extLst>
                  <a:ext uri="{0D108BD9-81ED-4DB2-BD59-A6C34878D82A}">
                    <a16:rowId xmlns:a16="http://schemas.microsoft.com/office/drawing/2014/main" val="843470688"/>
                  </a:ext>
                </a:extLst>
              </a:tr>
              <a:tr h="359095">
                <a:tc>
                  <a:txBody>
                    <a:bodyPr/>
                    <a:lstStyle/>
                    <a:p>
                      <a:pPr algn="ctr"/>
                      <a:r>
                        <a:rPr lang="fr-CA" sz="1600" dirty="0">
                          <a:latin typeface="+mn-lt"/>
                          <a:cs typeface="Calibri" panose="020F0502020204030204" pitchFamily="34" charset="0"/>
                        </a:rPr>
                        <a:t>La </a:t>
                      </a:r>
                      <a:r>
                        <a:rPr lang="fr-CA" sz="1600" b="1" dirty="0">
                          <a:latin typeface="+mn-lt"/>
                          <a:cs typeface="Calibri" panose="020F0502020204030204" pitchFamily="34" charset="0"/>
                        </a:rPr>
                        <a:t>politisation</a:t>
                      </a:r>
                      <a:r>
                        <a:rPr lang="fr-CA" sz="1600" dirty="0">
                          <a:latin typeface="+mn-lt"/>
                          <a:cs typeface="Calibri" panose="020F0502020204030204" pitchFamily="34" charset="0"/>
                        </a:rPr>
                        <a:t> de la sécurité civile </a:t>
                      </a:r>
                      <a:endParaRPr lang="fr-FR" sz="1600" dirty="0">
                        <a:latin typeface="+mn-lt"/>
                      </a:endParaRPr>
                    </a:p>
                  </a:txBody>
                  <a:tcPr>
                    <a:lnR w="38100" cap="flat" cmpd="sng" algn="ctr">
                      <a:solidFill>
                        <a:schemeClr val="tx1"/>
                      </a:solidFill>
                      <a:prstDash val="solid"/>
                      <a:round/>
                      <a:headEnd type="none" w="med" len="med"/>
                      <a:tailEnd type="none" w="med" len="med"/>
                    </a:lnR>
                    <a:solidFill>
                      <a:schemeClr val="bg1">
                        <a:lumMod val="85000"/>
                      </a:schemeClr>
                    </a:solidFill>
                  </a:tcPr>
                </a:tc>
                <a:tc rowSpan="3">
                  <a:txBody>
                    <a:bodyPr/>
                    <a:lstStyle/>
                    <a:p>
                      <a:pPr algn="ctr"/>
                      <a:r>
                        <a:rPr lang="fr-FR" sz="1600" dirty="0">
                          <a:latin typeface="+mn-lt"/>
                        </a:rPr>
                        <a:t>La formation de </a:t>
                      </a:r>
                      <a:r>
                        <a:rPr lang="fr-FR" sz="1600" b="1" dirty="0">
                          <a:latin typeface="+mn-lt"/>
                        </a:rPr>
                        <a:t>leaders</a:t>
                      </a:r>
                      <a:r>
                        <a:rPr lang="fr-FR" sz="1600" dirty="0">
                          <a:latin typeface="+mn-lt"/>
                        </a:rPr>
                        <a:t> (Élus et communautaires)</a:t>
                      </a:r>
                    </a:p>
                  </a:txBody>
                  <a:tcPr anchor="ctr">
                    <a:lnL w="381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2222431718"/>
                  </a:ext>
                </a:extLst>
              </a:tr>
              <a:tr h="5607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dirty="0">
                          <a:latin typeface="+mn-lt"/>
                          <a:cs typeface="Calibri" panose="020F0502020204030204" pitchFamily="34" charset="0"/>
                        </a:rPr>
                        <a:t>La coordination complexe entre les </a:t>
                      </a:r>
                      <a:r>
                        <a:rPr lang="fr-CA" sz="1600" b="1" dirty="0">
                          <a:latin typeface="+mn-lt"/>
                          <a:cs typeface="Calibri" panose="020F0502020204030204" pitchFamily="34" charset="0"/>
                        </a:rPr>
                        <a:t>organisations de soutien</a:t>
                      </a:r>
                      <a:r>
                        <a:rPr lang="fr-CA" sz="1600" dirty="0">
                          <a:latin typeface="+mn-lt"/>
                          <a:cs typeface="Calibri" panose="020F0502020204030204" pitchFamily="34" charset="0"/>
                        </a:rPr>
                        <a:t> et l’administratif </a:t>
                      </a:r>
                    </a:p>
                  </a:txBody>
                  <a:tcPr>
                    <a:lnR w="38100" cap="flat" cmpd="sng" algn="ctr">
                      <a:solidFill>
                        <a:schemeClr val="tx1"/>
                      </a:solidFill>
                      <a:prstDash val="solid"/>
                      <a:round/>
                      <a:headEnd type="none" w="med" len="med"/>
                      <a:tailEnd type="none" w="med" len="med"/>
                    </a:lnR>
                    <a:solidFill>
                      <a:schemeClr val="bg1">
                        <a:lumMod val="85000"/>
                      </a:schemeClr>
                    </a:solidFill>
                  </a:tcPr>
                </a:tc>
                <a:tc vMerge="1">
                  <a:txBody>
                    <a:bodyPr/>
                    <a:lstStyle/>
                    <a:p>
                      <a:endParaRPr lang="fr-FR" dirty="0"/>
                    </a:p>
                  </a:txBody>
                  <a:tcPr/>
                </a:tc>
                <a:extLst>
                  <a:ext uri="{0D108BD9-81ED-4DB2-BD59-A6C34878D82A}">
                    <a16:rowId xmlns:a16="http://schemas.microsoft.com/office/drawing/2014/main" val="944442100"/>
                  </a:ext>
                </a:extLst>
              </a:tr>
              <a:tr h="3590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dirty="0">
                          <a:latin typeface="+mn-lt"/>
                          <a:cs typeface="Calibri" panose="020F0502020204030204" pitchFamily="34" charset="0"/>
                        </a:rPr>
                        <a:t>La </a:t>
                      </a:r>
                      <a:r>
                        <a:rPr lang="fr-CA" sz="1600" b="1" dirty="0">
                          <a:latin typeface="+mn-lt"/>
                          <a:cs typeface="Calibri" panose="020F0502020204030204" pitchFamily="34" charset="0"/>
                        </a:rPr>
                        <a:t>temporalité</a:t>
                      </a:r>
                      <a:r>
                        <a:rPr lang="fr-CA" sz="1600" dirty="0">
                          <a:latin typeface="+mn-lt"/>
                          <a:cs typeface="Calibri" panose="020F0502020204030204" pitchFamily="34" charset="0"/>
                        </a:rPr>
                        <a:t> du rétablissement </a:t>
                      </a:r>
                    </a:p>
                  </a:txBody>
                  <a:tcPr>
                    <a:lnR w="38100" cap="flat" cmpd="sng" algn="ctr">
                      <a:solidFill>
                        <a:schemeClr val="tx1"/>
                      </a:solidFill>
                      <a:prstDash val="solid"/>
                      <a:round/>
                      <a:headEnd type="none" w="med" len="med"/>
                      <a:tailEnd type="none" w="med" len="med"/>
                    </a:lnR>
                    <a:solidFill>
                      <a:schemeClr val="bg1">
                        <a:lumMod val="85000"/>
                      </a:schemeClr>
                    </a:solidFill>
                  </a:tcPr>
                </a:tc>
                <a:tc vMerge="1">
                  <a:txBody>
                    <a:bodyPr/>
                    <a:lstStyle/>
                    <a:p>
                      <a:endParaRPr lang="fr-FR" dirty="0"/>
                    </a:p>
                  </a:txBody>
                  <a:tcPr/>
                </a:tc>
                <a:extLst>
                  <a:ext uri="{0D108BD9-81ED-4DB2-BD59-A6C34878D82A}">
                    <a16:rowId xmlns:a16="http://schemas.microsoft.com/office/drawing/2014/main" val="1458104865"/>
                  </a:ext>
                </a:extLst>
              </a:tr>
            </a:tbl>
          </a:graphicData>
        </a:graphic>
      </p:graphicFrame>
    </p:spTree>
    <p:extLst>
      <p:ext uri="{BB962C8B-B14F-4D97-AF65-F5344CB8AC3E}">
        <p14:creationId xmlns:p14="http://schemas.microsoft.com/office/powerpoint/2010/main" val="2692126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73C930-C81D-4649-B99E-C715F48CC613}"/>
              </a:ext>
            </a:extLst>
          </p:cNvPr>
          <p:cNvSpPr/>
          <p:nvPr/>
        </p:nvSpPr>
        <p:spPr>
          <a:xfrm>
            <a:off x="1649185" y="857250"/>
            <a:ext cx="7494815" cy="5143500"/>
          </a:xfrm>
          <a:prstGeom prst="rect">
            <a:avLst/>
          </a:prstGeom>
          <a:solidFill>
            <a:srgbClr val="F0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 name="Picture 4">
            <a:extLst>
              <a:ext uri="{FF2B5EF4-FFF2-40B4-BE49-F238E27FC236}">
                <a16:creationId xmlns:a16="http://schemas.microsoft.com/office/drawing/2014/main" id="{B89C2853-35B4-F841-9881-E2B92DA84A98}"/>
              </a:ext>
            </a:extLst>
          </p:cNvPr>
          <p:cNvPicPr>
            <a:picLocks noChangeAspect="1"/>
          </p:cNvPicPr>
          <p:nvPr/>
        </p:nvPicPr>
        <p:blipFill>
          <a:blip r:embed="rId3"/>
          <a:stretch>
            <a:fillRect/>
          </a:stretch>
        </p:blipFill>
        <p:spPr>
          <a:xfrm>
            <a:off x="358546" y="1218520"/>
            <a:ext cx="981075" cy="847725"/>
          </a:xfrm>
          <a:prstGeom prst="rect">
            <a:avLst/>
          </a:prstGeom>
        </p:spPr>
      </p:pic>
      <p:sp>
        <p:nvSpPr>
          <p:cNvPr id="6" name="TextBox 5">
            <a:extLst>
              <a:ext uri="{FF2B5EF4-FFF2-40B4-BE49-F238E27FC236}">
                <a16:creationId xmlns:a16="http://schemas.microsoft.com/office/drawing/2014/main" id="{40DED2C1-FE69-E345-B244-CDFDEE619C7F}"/>
              </a:ext>
            </a:extLst>
          </p:cNvPr>
          <p:cNvSpPr txBox="1"/>
          <p:nvPr/>
        </p:nvSpPr>
        <p:spPr>
          <a:xfrm>
            <a:off x="2018587" y="1002172"/>
            <a:ext cx="5584371" cy="461665"/>
          </a:xfrm>
          <a:prstGeom prst="rect">
            <a:avLst/>
          </a:prstGeom>
          <a:noFill/>
        </p:spPr>
        <p:txBody>
          <a:bodyPr wrap="square" rtlCol="0">
            <a:spAutoFit/>
          </a:bodyPr>
          <a:lstStyle/>
          <a:p>
            <a:r>
              <a:rPr lang="fr-CA" sz="2400" b="1" dirty="0">
                <a:solidFill>
                  <a:srgbClr val="7A00FF"/>
                </a:solidFill>
                <a:latin typeface="Px Grotesk" panose="02060503030000020004" pitchFamily="18" charset="0"/>
              </a:rPr>
              <a:t>Présentation du cadre d’analyse</a:t>
            </a:r>
          </a:p>
        </p:txBody>
      </p:sp>
      <p:sp>
        <p:nvSpPr>
          <p:cNvPr id="11" name="TextBox 10">
            <a:extLst>
              <a:ext uri="{FF2B5EF4-FFF2-40B4-BE49-F238E27FC236}">
                <a16:creationId xmlns:a16="http://schemas.microsoft.com/office/drawing/2014/main" id="{AC154223-75ED-E44D-8C1D-789D628499C9}"/>
              </a:ext>
            </a:extLst>
          </p:cNvPr>
          <p:cNvSpPr txBox="1"/>
          <p:nvPr/>
        </p:nvSpPr>
        <p:spPr>
          <a:xfrm>
            <a:off x="302333" y="2935377"/>
            <a:ext cx="1263747" cy="1384995"/>
          </a:xfrm>
          <a:prstGeom prst="rect">
            <a:avLst/>
          </a:prstGeom>
          <a:noFill/>
        </p:spPr>
        <p:txBody>
          <a:bodyPr wrap="square" rtlCol="0">
            <a:spAutoFit/>
          </a:bodyPr>
          <a:lstStyle/>
          <a:p>
            <a:pPr algn="just"/>
            <a:r>
              <a:rPr lang="fr-CA" sz="1050" dirty="0">
                <a:solidFill>
                  <a:srgbClr val="7030A0"/>
                </a:solidFill>
                <a:latin typeface="Px Grotesk" panose="02060503030000020004" pitchFamily="18" charset="0"/>
              </a:rPr>
              <a:t>Webinaire </a:t>
            </a:r>
          </a:p>
          <a:p>
            <a:pPr algn="just"/>
            <a:endParaRPr lang="fr-CA" sz="1050" dirty="0">
              <a:solidFill>
                <a:srgbClr val="7030A0"/>
              </a:solidFill>
              <a:latin typeface="Px Grotesk" panose="02060503030000020004" pitchFamily="18" charset="0"/>
            </a:endParaRPr>
          </a:p>
          <a:p>
            <a:pPr algn="just"/>
            <a:r>
              <a:rPr lang="fr-CA" sz="1050" dirty="0">
                <a:solidFill>
                  <a:srgbClr val="7030A0"/>
                </a:solidFill>
                <a:latin typeface="Px Grotesk" panose="02060503030000020004" pitchFamily="18" charset="0"/>
              </a:rPr>
              <a:t>La démarche sur le rétablissement initiée par l’ASCQ  en partenariat avec le Cité-ID / ENAP et le MSP</a:t>
            </a:r>
            <a:endParaRPr lang="en-CA" sz="675" dirty="0">
              <a:solidFill>
                <a:srgbClr val="7030A0"/>
              </a:solidFill>
              <a:latin typeface="Px Grotesk" panose="02060503030000020004" pitchFamily="18" charset="0"/>
            </a:endParaRPr>
          </a:p>
        </p:txBody>
      </p:sp>
      <p:pic>
        <p:nvPicPr>
          <p:cNvPr id="8" name="Image 7">
            <a:extLst>
              <a:ext uri="{FF2B5EF4-FFF2-40B4-BE49-F238E27FC236}">
                <a16:creationId xmlns:a16="http://schemas.microsoft.com/office/drawing/2014/main" id="{41CE9A34-FB18-4E1E-A091-EA1C489FB081}"/>
              </a:ext>
            </a:extLst>
          </p:cNvPr>
          <p:cNvPicPr/>
          <p:nvPr/>
        </p:nvPicPr>
        <p:blipFill>
          <a:blip r:embed="rId4" cstate="email">
            <a:extLst>
              <a:ext uri="{28A0092B-C50C-407E-A947-70E740481C1C}">
                <a14:useLocalDpi xmlns:a14="http://schemas.microsoft.com/office/drawing/2010/main" val="0"/>
              </a:ext>
            </a:extLst>
          </a:blip>
          <a:stretch>
            <a:fillRect/>
          </a:stretch>
        </p:blipFill>
        <p:spPr>
          <a:xfrm>
            <a:off x="2083633" y="1671688"/>
            <a:ext cx="6444698" cy="4329062"/>
          </a:xfrm>
          <a:prstGeom prst="rect">
            <a:avLst/>
          </a:prstGeom>
        </p:spPr>
      </p:pic>
    </p:spTree>
    <p:extLst>
      <p:ext uri="{BB962C8B-B14F-4D97-AF65-F5344CB8AC3E}">
        <p14:creationId xmlns:p14="http://schemas.microsoft.com/office/powerpoint/2010/main" val="1628540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73C930-C81D-4649-B99E-C715F48CC613}"/>
              </a:ext>
            </a:extLst>
          </p:cNvPr>
          <p:cNvSpPr/>
          <p:nvPr/>
        </p:nvSpPr>
        <p:spPr>
          <a:xfrm>
            <a:off x="1649185" y="857250"/>
            <a:ext cx="7494815" cy="5143500"/>
          </a:xfrm>
          <a:prstGeom prst="rect">
            <a:avLst/>
          </a:prstGeom>
          <a:solidFill>
            <a:srgbClr val="F0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 name="Picture 4">
            <a:extLst>
              <a:ext uri="{FF2B5EF4-FFF2-40B4-BE49-F238E27FC236}">
                <a16:creationId xmlns:a16="http://schemas.microsoft.com/office/drawing/2014/main" id="{B89C2853-35B4-F841-9881-E2B92DA84A98}"/>
              </a:ext>
            </a:extLst>
          </p:cNvPr>
          <p:cNvPicPr>
            <a:picLocks noChangeAspect="1"/>
          </p:cNvPicPr>
          <p:nvPr/>
        </p:nvPicPr>
        <p:blipFill>
          <a:blip r:embed="rId3"/>
          <a:stretch>
            <a:fillRect/>
          </a:stretch>
        </p:blipFill>
        <p:spPr>
          <a:xfrm>
            <a:off x="358546" y="1218520"/>
            <a:ext cx="981075" cy="847725"/>
          </a:xfrm>
          <a:prstGeom prst="rect">
            <a:avLst/>
          </a:prstGeom>
        </p:spPr>
      </p:pic>
      <p:sp>
        <p:nvSpPr>
          <p:cNvPr id="6" name="TextBox 5">
            <a:extLst>
              <a:ext uri="{FF2B5EF4-FFF2-40B4-BE49-F238E27FC236}">
                <a16:creationId xmlns:a16="http://schemas.microsoft.com/office/drawing/2014/main" id="{40DED2C1-FE69-E345-B244-CDFDEE619C7F}"/>
              </a:ext>
            </a:extLst>
          </p:cNvPr>
          <p:cNvSpPr txBox="1"/>
          <p:nvPr/>
        </p:nvSpPr>
        <p:spPr>
          <a:xfrm>
            <a:off x="2018587" y="1002172"/>
            <a:ext cx="5584371" cy="461665"/>
          </a:xfrm>
          <a:prstGeom prst="rect">
            <a:avLst/>
          </a:prstGeom>
          <a:noFill/>
        </p:spPr>
        <p:txBody>
          <a:bodyPr wrap="square" rtlCol="0">
            <a:spAutoFit/>
          </a:bodyPr>
          <a:lstStyle/>
          <a:p>
            <a:r>
              <a:rPr lang="fr-CA" sz="2400" b="1" dirty="0">
                <a:solidFill>
                  <a:srgbClr val="7A00FF"/>
                </a:solidFill>
                <a:latin typeface="Px Grotesk" panose="02060503030000020004" pitchFamily="18" charset="0"/>
              </a:rPr>
              <a:t>Déroulement</a:t>
            </a:r>
          </a:p>
        </p:txBody>
      </p:sp>
      <p:sp>
        <p:nvSpPr>
          <p:cNvPr id="11" name="TextBox 10">
            <a:extLst>
              <a:ext uri="{FF2B5EF4-FFF2-40B4-BE49-F238E27FC236}">
                <a16:creationId xmlns:a16="http://schemas.microsoft.com/office/drawing/2014/main" id="{AC154223-75ED-E44D-8C1D-789D628499C9}"/>
              </a:ext>
            </a:extLst>
          </p:cNvPr>
          <p:cNvSpPr txBox="1"/>
          <p:nvPr/>
        </p:nvSpPr>
        <p:spPr>
          <a:xfrm>
            <a:off x="302333" y="2935377"/>
            <a:ext cx="1263747" cy="1384995"/>
          </a:xfrm>
          <a:prstGeom prst="rect">
            <a:avLst/>
          </a:prstGeom>
          <a:noFill/>
        </p:spPr>
        <p:txBody>
          <a:bodyPr wrap="square" rtlCol="0">
            <a:spAutoFit/>
          </a:bodyPr>
          <a:lstStyle/>
          <a:p>
            <a:pPr algn="just"/>
            <a:r>
              <a:rPr lang="fr-CA" sz="1050" dirty="0">
                <a:solidFill>
                  <a:srgbClr val="7030A0"/>
                </a:solidFill>
                <a:latin typeface="Px Grotesk" panose="02060503030000020004" pitchFamily="18" charset="0"/>
              </a:rPr>
              <a:t>Webinaire </a:t>
            </a:r>
          </a:p>
          <a:p>
            <a:pPr algn="just"/>
            <a:endParaRPr lang="fr-CA" sz="1050" dirty="0">
              <a:solidFill>
                <a:srgbClr val="7030A0"/>
              </a:solidFill>
              <a:latin typeface="Px Grotesk" panose="02060503030000020004" pitchFamily="18" charset="0"/>
            </a:endParaRPr>
          </a:p>
          <a:p>
            <a:pPr algn="just"/>
            <a:r>
              <a:rPr lang="fr-CA" sz="1050" dirty="0">
                <a:solidFill>
                  <a:srgbClr val="7030A0"/>
                </a:solidFill>
                <a:latin typeface="Px Grotesk" panose="02060503030000020004" pitchFamily="18" charset="0"/>
              </a:rPr>
              <a:t>La démarche sur le rétablissement initiée par l’ASCQ  en partenariat avec le Cité-ID / ENAP et le MSP</a:t>
            </a:r>
            <a:endParaRPr lang="en-CA" sz="675" dirty="0">
              <a:solidFill>
                <a:srgbClr val="7030A0"/>
              </a:solidFill>
              <a:latin typeface="Px Grotesk" panose="02060503030000020004" pitchFamily="18" charset="0"/>
            </a:endParaRPr>
          </a:p>
        </p:txBody>
      </p:sp>
      <p:graphicFrame>
        <p:nvGraphicFramePr>
          <p:cNvPr id="9" name="Tableau 8">
            <a:extLst>
              <a:ext uri="{FF2B5EF4-FFF2-40B4-BE49-F238E27FC236}">
                <a16:creationId xmlns:a16="http://schemas.microsoft.com/office/drawing/2014/main" id="{47B5760F-DFF4-4CA2-9219-B1F1A7524108}"/>
              </a:ext>
            </a:extLst>
          </p:cNvPr>
          <p:cNvGraphicFramePr>
            <a:graphicFrameLocks noGrp="1"/>
          </p:cNvGraphicFramePr>
          <p:nvPr>
            <p:extLst>
              <p:ext uri="{D42A27DB-BD31-4B8C-83A1-F6EECF244321}">
                <p14:modId xmlns:p14="http://schemas.microsoft.com/office/powerpoint/2010/main" val="988894576"/>
              </p:ext>
            </p:extLst>
          </p:nvPr>
        </p:nvGraphicFramePr>
        <p:xfrm>
          <a:off x="1875644" y="1479263"/>
          <a:ext cx="7268356" cy="4389063"/>
        </p:xfrm>
        <a:graphic>
          <a:graphicData uri="http://schemas.openxmlformats.org/drawingml/2006/table">
            <a:tbl>
              <a:tblPr firstRow="1" bandRow="1">
                <a:tableStyleId>{5C22544A-7EE6-4342-B048-85BDC9FD1C3A}</a:tableStyleId>
              </a:tblPr>
              <a:tblGrid>
                <a:gridCol w="1474463">
                  <a:extLst>
                    <a:ext uri="{9D8B030D-6E8A-4147-A177-3AD203B41FA5}">
                      <a16:colId xmlns:a16="http://schemas.microsoft.com/office/drawing/2014/main" val="327509946"/>
                    </a:ext>
                  </a:extLst>
                </a:gridCol>
                <a:gridCol w="5793893">
                  <a:extLst>
                    <a:ext uri="{9D8B030D-6E8A-4147-A177-3AD203B41FA5}">
                      <a16:colId xmlns:a16="http://schemas.microsoft.com/office/drawing/2014/main" val="1638201436"/>
                    </a:ext>
                  </a:extLst>
                </a:gridCol>
              </a:tblGrid>
              <a:tr h="73467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b="1" dirty="0">
                          <a:solidFill>
                            <a:sysClr val="windowText" lastClr="000000"/>
                          </a:solidFill>
                          <a:latin typeface="+mn-lt"/>
                        </a:rPr>
                        <a:t>Horaire</a:t>
                      </a:r>
                      <a:endParaRPr lang="fr-FR" sz="1600" dirty="0">
                        <a:solidFill>
                          <a:sysClr val="windowText" lastClr="000000"/>
                        </a:solidFill>
                        <a:latin typeface="+mn-lt"/>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b="1" dirty="0">
                          <a:solidFill>
                            <a:sysClr val="windowText" lastClr="000000"/>
                          </a:solidFill>
                          <a:latin typeface="+mn-lt"/>
                        </a:rPr>
                        <a:t>2</a:t>
                      </a:r>
                      <a:r>
                        <a:rPr lang="fr-CA" sz="1600" b="1" baseline="30000" dirty="0">
                          <a:solidFill>
                            <a:sysClr val="windowText" lastClr="000000"/>
                          </a:solidFill>
                          <a:latin typeface="+mn-lt"/>
                        </a:rPr>
                        <a:t>e</a:t>
                      </a:r>
                      <a:r>
                        <a:rPr lang="fr-CA" sz="1600" b="1" dirty="0">
                          <a:solidFill>
                            <a:sysClr val="windowText" lastClr="000000"/>
                          </a:solidFill>
                          <a:latin typeface="+mn-lt"/>
                        </a:rPr>
                        <a:t> ateliers de </a:t>
                      </a:r>
                      <a:r>
                        <a:rPr lang="fr-CA" sz="1600" b="1" dirty="0" err="1">
                          <a:solidFill>
                            <a:sysClr val="windowText" lastClr="000000"/>
                          </a:solidFill>
                          <a:latin typeface="+mn-lt"/>
                        </a:rPr>
                        <a:t>co</a:t>
                      </a:r>
                      <a:r>
                        <a:rPr lang="fr-CA" sz="1600" b="1" dirty="0">
                          <a:solidFill>
                            <a:sysClr val="windowText" lastClr="000000"/>
                          </a:solidFill>
                          <a:latin typeface="+mn-lt"/>
                        </a:rPr>
                        <a:t>-construction – Décembre et décembre</a:t>
                      </a:r>
                      <a:r>
                        <a:rPr lang="fr-CA" sz="1600" b="1" baseline="0" dirty="0">
                          <a:solidFill>
                            <a:sysClr val="windowText" lastClr="000000"/>
                          </a:solidFill>
                          <a:latin typeface="+mn-lt"/>
                        </a:rPr>
                        <a:t> </a:t>
                      </a:r>
                      <a:r>
                        <a:rPr lang="fr-CA" sz="1600" b="1" dirty="0">
                          <a:solidFill>
                            <a:sysClr val="windowText" lastClr="000000"/>
                          </a:solidFill>
                          <a:latin typeface="+mn-lt"/>
                        </a:rPr>
                        <a:t>2019</a:t>
                      </a:r>
                    </a:p>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b="1" dirty="0">
                          <a:solidFill>
                            <a:sysClr val="windowText" lastClr="000000"/>
                          </a:solidFill>
                          <a:latin typeface="+mn-lt"/>
                        </a:rPr>
                        <a:t>Prototyper des outils en </a:t>
                      </a:r>
                      <a:r>
                        <a:rPr lang="fr-FR" sz="1600" b="1" dirty="0">
                          <a:solidFill>
                            <a:sysClr val="windowText" lastClr="000000"/>
                          </a:solidFill>
                          <a:latin typeface="+mn-lt"/>
                        </a:rPr>
                        <a:t>matière de rétablissement </a:t>
                      </a:r>
                      <a:endParaRPr lang="fr-CA" sz="1600" b="1" dirty="0">
                        <a:solidFill>
                          <a:sysClr val="windowText" lastClr="000000"/>
                        </a:solidFill>
                        <a:latin typeface="+mn-lt"/>
                      </a:endParaRPr>
                    </a:p>
                  </a:txBody>
                  <a:tcPr anchor="ctr">
                    <a:noFill/>
                  </a:tcPr>
                </a:tc>
                <a:extLst>
                  <a:ext uri="{0D108BD9-81ED-4DB2-BD59-A6C34878D82A}">
                    <a16:rowId xmlns:a16="http://schemas.microsoft.com/office/drawing/2014/main" val="2409235317"/>
                  </a:ext>
                </a:extLst>
              </a:tr>
              <a:tr h="4146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dirty="0">
                          <a:solidFill>
                            <a:sysClr val="windowText" lastClr="000000"/>
                          </a:solidFill>
                          <a:latin typeface="+mn-lt"/>
                        </a:rPr>
                        <a:t>9h00 – 9h15</a:t>
                      </a:r>
                      <a:r>
                        <a:rPr lang="fr-CA" sz="1600" baseline="0" dirty="0">
                          <a:solidFill>
                            <a:sysClr val="windowText" lastClr="000000"/>
                          </a:solidFill>
                          <a:latin typeface="+mn-lt"/>
                        </a:rPr>
                        <a:t> </a:t>
                      </a:r>
                      <a:endParaRPr lang="fr-CA" sz="1600" dirty="0">
                        <a:solidFill>
                          <a:sysClr val="windowText" lastClr="000000"/>
                        </a:solidFill>
                        <a:latin typeface="+mn-lt"/>
                      </a:endParaRPr>
                    </a:p>
                  </a:txBody>
                  <a:tcPr anchor="ctr">
                    <a:noFill/>
                  </a:tcPr>
                </a:tc>
                <a:tc>
                  <a:txBody>
                    <a:bodyPr/>
                    <a:lstStyle/>
                    <a:p>
                      <a:pPr algn="ctr"/>
                      <a:r>
                        <a:rPr lang="fr-CA" sz="1600" dirty="0">
                          <a:solidFill>
                            <a:sysClr val="windowText" lastClr="000000"/>
                          </a:solidFill>
                          <a:latin typeface="+mn-lt"/>
                        </a:rPr>
                        <a:t>Mot de bienvenu</a:t>
                      </a:r>
                      <a:endParaRPr lang="fr-FR" sz="1600" dirty="0">
                        <a:solidFill>
                          <a:sysClr val="windowText" lastClr="000000"/>
                        </a:solidFill>
                        <a:latin typeface="+mn-lt"/>
                      </a:endParaRPr>
                    </a:p>
                  </a:txBody>
                  <a:tcPr anchor="ctr">
                    <a:noFill/>
                  </a:tcPr>
                </a:tc>
                <a:extLst>
                  <a:ext uri="{0D108BD9-81ED-4DB2-BD59-A6C34878D82A}">
                    <a16:rowId xmlns:a16="http://schemas.microsoft.com/office/drawing/2014/main" val="1537169657"/>
                  </a:ext>
                </a:extLst>
              </a:tr>
              <a:tr h="414605">
                <a:tc>
                  <a:txBody>
                    <a:bodyPr/>
                    <a:lstStyle/>
                    <a:p>
                      <a:pPr algn="ctr"/>
                      <a:r>
                        <a:rPr lang="fr-CA" sz="1600" dirty="0">
                          <a:solidFill>
                            <a:sysClr val="windowText" lastClr="000000"/>
                          </a:solidFill>
                          <a:latin typeface="+mn-lt"/>
                        </a:rPr>
                        <a:t>9h15</a:t>
                      </a:r>
                      <a:r>
                        <a:rPr lang="fr-CA" sz="1600" baseline="0" dirty="0">
                          <a:solidFill>
                            <a:sysClr val="windowText" lastClr="000000"/>
                          </a:solidFill>
                          <a:latin typeface="+mn-lt"/>
                        </a:rPr>
                        <a:t> </a:t>
                      </a:r>
                      <a:r>
                        <a:rPr lang="fr-CA" sz="1600" dirty="0">
                          <a:solidFill>
                            <a:sysClr val="windowText" lastClr="000000"/>
                          </a:solidFill>
                          <a:latin typeface="+mn-lt"/>
                        </a:rPr>
                        <a:t>– 10h00 </a:t>
                      </a:r>
                      <a:endParaRPr lang="fr-FR" sz="1600" dirty="0">
                        <a:solidFill>
                          <a:sysClr val="windowText" lastClr="000000"/>
                        </a:solidFill>
                        <a:latin typeface="+mn-lt"/>
                      </a:endParaRPr>
                    </a:p>
                  </a:txBody>
                  <a:tcPr anchor="ctr">
                    <a:noFill/>
                  </a:tcPr>
                </a:tc>
                <a:tc>
                  <a:txBody>
                    <a:bodyPr/>
                    <a:lstStyle/>
                    <a:p>
                      <a:pPr algn="ctr"/>
                      <a:r>
                        <a:rPr lang="fr-CA" sz="1600" dirty="0">
                          <a:solidFill>
                            <a:sysClr val="windowText" lastClr="000000"/>
                          </a:solidFill>
                          <a:latin typeface="+mn-lt"/>
                        </a:rPr>
                        <a:t>Présentation du rapport et état de la situation</a:t>
                      </a:r>
                      <a:endParaRPr lang="fr-FR" sz="1600" dirty="0">
                        <a:solidFill>
                          <a:sysClr val="windowText" lastClr="000000"/>
                        </a:solidFill>
                        <a:latin typeface="+mn-lt"/>
                      </a:endParaRPr>
                    </a:p>
                  </a:txBody>
                  <a:tcPr anchor="ctr">
                    <a:noFill/>
                  </a:tcPr>
                </a:tc>
                <a:extLst>
                  <a:ext uri="{0D108BD9-81ED-4DB2-BD59-A6C34878D82A}">
                    <a16:rowId xmlns:a16="http://schemas.microsoft.com/office/drawing/2014/main" val="2340475557"/>
                  </a:ext>
                </a:extLst>
              </a:tr>
              <a:tr h="5933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baseline="0" dirty="0">
                          <a:solidFill>
                            <a:sysClr val="windowText" lastClr="000000"/>
                          </a:solidFill>
                          <a:latin typeface="+mn-lt"/>
                        </a:rPr>
                        <a:t>10h00 </a:t>
                      </a:r>
                      <a:r>
                        <a:rPr lang="fr-CA" sz="1600" dirty="0">
                          <a:solidFill>
                            <a:sysClr val="windowText" lastClr="000000"/>
                          </a:solidFill>
                          <a:latin typeface="+mn-lt"/>
                        </a:rPr>
                        <a:t>– 11h30 </a:t>
                      </a:r>
                      <a:endParaRPr lang="fr-FR" sz="1600" dirty="0">
                        <a:solidFill>
                          <a:sysClr val="windowText" lastClr="000000"/>
                        </a:solidFill>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600" dirty="0">
                        <a:solidFill>
                          <a:sysClr val="windowText" lastClr="000000"/>
                        </a:solidFill>
                        <a:latin typeface="+mn-lt"/>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dirty="0">
                          <a:solidFill>
                            <a:sysClr val="windowText" lastClr="000000"/>
                          </a:solidFill>
                          <a:latin typeface="+mn-lt"/>
                        </a:rPr>
                        <a:t>Activité de réalisation des deux prototypages par table</a:t>
                      </a:r>
                    </a:p>
                  </a:txBody>
                  <a:tcPr anchor="ctr">
                    <a:noFill/>
                  </a:tcPr>
                </a:tc>
                <a:extLst>
                  <a:ext uri="{0D108BD9-81ED-4DB2-BD59-A6C34878D82A}">
                    <a16:rowId xmlns:a16="http://schemas.microsoft.com/office/drawing/2014/main" val="3352872402"/>
                  </a:ext>
                </a:extLst>
              </a:tr>
              <a:tr h="34537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baseline="0" dirty="0">
                          <a:solidFill>
                            <a:sysClr val="windowText" lastClr="000000"/>
                          </a:solidFill>
                          <a:latin typeface="+mn-lt"/>
                        </a:rPr>
                        <a:t>11h30 </a:t>
                      </a:r>
                      <a:r>
                        <a:rPr lang="fr-CA" sz="1600" dirty="0">
                          <a:solidFill>
                            <a:sysClr val="windowText" lastClr="000000"/>
                          </a:solidFill>
                          <a:latin typeface="+mn-lt"/>
                        </a:rPr>
                        <a:t>– 12h15</a:t>
                      </a:r>
                      <a:endParaRPr lang="fr-FR" sz="1600" dirty="0">
                        <a:solidFill>
                          <a:sysClr val="windowText" lastClr="000000"/>
                        </a:solidFill>
                        <a:latin typeface="+mn-lt"/>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dirty="0">
                          <a:solidFill>
                            <a:sysClr val="windowText" lastClr="000000"/>
                          </a:solidFill>
                          <a:latin typeface="+mn-lt"/>
                        </a:rPr>
                        <a:t>Dîner</a:t>
                      </a:r>
                    </a:p>
                  </a:txBody>
                  <a:tcPr anchor="ctr">
                    <a:noFill/>
                  </a:tcPr>
                </a:tc>
                <a:extLst>
                  <a:ext uri="{0D108BD9-81ED-4DB2-BD59-A6C34878D82A}">
                    <a16:rowId xmlns:a16="http://schemas.microsoft.com/office/drawing/2014/main" val="2905199965"/>
                  </a:ext>
                </a:extLst>
              </a:tr>
              <a:tr h="6044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baseline="0" dirty="0">
                          <a:solidFill>
                            <a:sysClr val="windowText" lastClr="000000"/>
                          </a:solidFill>
                          <a:latin typeface="+mn-lt"/>
                        </a:rPr>
                        <a:t>12h15 </a:t>
                      </a:r>
                      <a:r>
                        <a:rPr lang="fr-CA" sz="1600" dirty="0">
                          <a:solidFill>
                            <a:sysClr val="windowText" lastClr="000000"/>
                          </a:solidFill>
                          <a:latin typeface="+mn-lt"/>
                        </a:rPr>
                        <a:t>– 13h00</a:t>
                      </a:r>
                      <a:endParaRPr lang="fr-FR" sz="1600" dirty="0">
                        <a:solidFill>
                          <a:sysClr val="windowText" lastClr="000000"/>
                        </a:solidFill>
                        <a:latin typeface="+mn-lt"/>
                      </a:endParaRPr>
                    </a:p>
                  </a:txBody>
                  <a:tcPr anchor="ctr">
                    <a:noFill/>
                  </a:tcPr>
                </a:tc>
                <a:tc>
                  <a:txBody>
                    <a:bodyPr/>
                    <a:lstStyle/>
                    <a:p>
                      <a:pPr algn="ctr"/>
                      <a:r>
                        <a:rPr lang="fr-CA" sz="1600" dirty="0">
                          <a:solidFill>
                            <a:sysClr val="windowText" lastClr="000000"/>
                          </a:solidFill>
                          <a:latin typeface="+mn-lt"/>
                        </a:rPr>
                        <a:t>Plénière : </a:t>
                      </a:r>
                      <a:r>
                        <a:rPr lang="fr-CA" sz="1600" i="1" dirty="0">
                          <a:solidFill>
                            <a:sysClr val="windowText" lastClr="000000"/>
                          </a:solidFill>
                          <a:latin typeface="+mn-lt"/>
                        </a:rPr>
                        <a:t>Quel</a:t>
                      </a:r>
                      <a:r>
                        <a:rPr lang="fr-CA" sz="1600" i="1" baseline="0" dirty="0">
                          <a:solidFill>
                            <a:sysClr val="windowText" lastClr="000000"/>
                          </a:solidFill>
                          <a:latin typeface="+mn-lt"/>
                        </a:rPr>
                        <a:t>le est la p</a:t>
                      </a:r>
                      <a:r>
                        <a:rPr lang="fr-CA" sz="1600" i="1" dirty="0">
                          <a:solidFill>
                            <a:sysClr val="windowText" lastClr="000000"/>
                          </a:solidFill>
                          <a:latin typeface="+mn-lt"/>
                        </a:rPr>
                        <a:t>lace du citoyen dans le rétablissement</a:t>
                      </a:r>
                      <a:r>
                        <a:rPr lang="fr-CA" sz="1600" i="1" baseline="0" dirty="0">
                          <a:solidFill>
                            <a:sysClr val="windowText" lastClr="000000"/>
                          </a:solidFill>
                          <a:latin typeface="+mn-lt"/>
                        </a:rPr>
                        <a:t> ? </a:t>
                      </a:r>
                      <a:endParaRPr lang="fr-CA" sz="1600" i="1" dirty="0">
                        <a:solidFill>
                          <a:sysClr val="windowText" lastClr="000000"/>
                        </a:solidFill>
                        <a:latin typeface="+mn-lt"/>
                      </a:endParaRPr>
                    </a:p>
                  </a:txBody>
                  <a:tcPr anchor="ctr">
                    <a:noFill/>
                  </a:tcPr>
                </a:tc>
                <a:extLst>
                  <a:ext uri="{0D108BD9-81ED-4DB2-BD59-A6C34878D82A}">
                    <a16:rowId xmlns:a16="http://schemas.microsoft.com/office/drawing/2014/main" val="3684119978"/>
                  </a:ext>
                </a:extLst>
              </a:tr>
              <a:tr h="3575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baseline="0" dirty="0">
                          <a:solidFill>
                            <a:sysClr val="windowText" lastClr="000000"/>
                          </a:solidFill>
                          <a:latin typeface="+mn-lt"/>
                        </a:rPr>
                        <a:t>13h00 </a:t>
                      </a:r>
                      <a:r>
                        <a:rPr lang="fr-CA" sz="1600" dirty="0">
                          <a:solidFill>
                            <a:sysClr val="windowText" lastClr="000000"/>
                          </a:solidFill>
                          <a:latin typeface="+mn-lt"/>
                        </a:rPr>
                        <a:t>– 14h30 </a:t>
                      </a:r>
                      <a:endParaRPr lang="fr-FR" sz="1600" dirty="0">
                        <a:solidFill>
                          <a:sysClr val="windowText" lastClr="000000"/>
                        </a:solidFill>
                        <a:latin typeface="+mn-lt"/>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dirty="0">
                          <a:solidFill>
                            <a:sysClr val="windowText" lastClr="000000"/>
                          </a:solidFill>
                          <a:latin typeface="+mn-lt"/>
                        </a:rPr>
                        <a:t>Activité de réalisation des deux prototypages par table</a:t>
                      </a:r>
                    </a:p>
                  </a:txBody>
                  <a:tcPr anchor="ctr">
                    <a:noFill/>
                  </a:tcPr>
                </a:tc>
                <a:extLst>
                  <a:ext uri="{0D108BD9-81ED-4DB2-BD59-A6C34878D82A}">
                    <a16:rowId xmlns:a16="http://schemas.microsoft.com/office/drawing/2014/main" val="363804387"/>
                  </a:ext>
                </a:extLst>
              </a:tr>
              <a:tr h="3620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baseline="0" dirty="0">
                          <a:solidFill>
                            <a:sysClr val="windowText" lastClr="000000"/>
                          </a:solidFill>
                          <a:latin typeface="+mn-lt"/>
                        </a:rPr>
                        <a:t>14h30 </a:t>
                      </a:r>
                      <a:r>
                        <a:rPr lang="fr-CA" sz="1600" dirty="0">
                          <a:solidFill>
                            <a:sysClr val="windowText" lastClr="000000"/>
                          </a:solidFill>
                          <a:latin typeface="+mn-lt"/>
                        </a:rPr>
                        <a:t>– 14h50 </a:t>
                      </a:r>
                      <a:endParaRPr lang="fr-FR" sz="1600" dirty="0">
                        <a:solidFill>
                          <a:sysClr val="windowText" lastClr="000000"/>
                        </a:solidFill>
                        <a:latin typeface="+mn-lt"/>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dirty="0">
                          <a:solidFill>
                            <a:sysClr val="windowText" lastClr="000000"/>
                          </a:solidFill>
                          <a:latin typeface="+mn-lt"/>
                        </a:rPr>
                        <a:t>Engagements dans la phase d’expérimentation et Explication de la prochain étape </a:t>
                      </a:r>
                    </a:p>
                  </a:txBody>
                  <a:tcPr anchor="ctr">
                    <a:noFill/>
                  </a:tcPr>
                </a:tc>
                <a:extLst>
                  <a:ext uri="{0D108BD9-81ED-4DB2-BD59-A6C34878D82A}">
                    <a16:rowId xmlns:a16="http://schemas.microsoft.com/office/drawing/2014/main" val="1042711090"/>
                  </a:ext>
                </a:extLst>
              </a:tr>
              <a:tr h="34537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baseline="0" dirty="0">
                          <a:solidFill>
                            <a:sysClr val="windowText" lastClr="000000"/>
                          </a:solidFill>
                          <a:latin typeface="+mn-lt"/>
                        </a:rPr>
                        <a:t>14h50 </a:t>
                      </a:r>
                      <a:r>
                        <a:rPr lang="fr-CA" sz="1600" dirty="0">
                          <a:solidFill>
                            <a:sysClr val="windowText" lastClr="000000"/>
                          </a:solidFill>
                          <a:latin typeface="+mn-lt"/>
                        </a:rPr>
                        <a:t>– 15h00 </a:t>
                      </a:r>
                      <a:endParaRPr lang="fr-FR" sz="1600" dirty="0">
                        <a:solidFill>
                          <a:sysClr val="windowText" lastClr="000000"/>
                        </a:solidFill>
                        <a:latin typeface="+mn-lt"/>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600" dirty="0">
                          <a:solidFill>
                            <a:sysClr val="windowText" lastClr="000000"/>
                          </a:solidFill>
                          <a:latin typeface="+mn-lt"/>
                        </a:rPr>
                        <a:t>Mot de la fin </a:t>
                      </a:r>
                    </a:p>
                  </a:txBody>
                  <a:tcPr anchor="ctr">
                    <a:noFill/>
                  </a:tcPr>
                </a:tc>
                <a:extLst>
                  <a:ext uri="{0D108BD9-81ED-4DB2-BD59-A6C34878D82A}">
                    <a16:rowId xmlns:a16="http://schemas.microsoft.com/office/drawing/2014/main" val="3760751141"/>
                  </a:ext>
                </a:extLst>
              </a:tr>
            </a:tbl>
          </a:graphicData>
        </a:graphic>
      </p:graphicFrame>
    </p:spTree>
    <p:extLst>
      <p:ext uri="{BB962C8B-B14F-4D97-AF65-F5344CB8AC3E}">
        <p14:creationId xmlns:p14="http://schemas.microsoft.com/office/powerpoint/2010/main" val="4178663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73C930-C81D-4649-B99E-C715F48CC613}"/>
              </a:ext>
            </a:extLst>
          </p:cNvPr>
          <p:cNvSpPr/>
          <p:nvPr/>
        </p:nvSpPr>
        <p:spPr>
          <a:xfrm>
            <a:off x="1649185" y="857250"/>
            <a:ext cx="7494815" cy="5143500"/>
          </a:xfrm>
          <a:prstGeom prst="rect">
            <a:avLst/>
          </a:prstGeom>
          <a:solidFill>
            <a:srgbClr val="F0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 name="Picture 4">
            <a:extLst>
              <a:ext uri="{FF2B5EF4-FFF2-40B4-BE49-F238E27FC236}">
                <a16:creationId xmlns:a16="http://schemas.microsoft.com/office/drawing/2014/main" id="{B89C2853-35B4-F841-9881-E2B92DA84A98}"/>
              </a:ext>
            </a:extLst>
          </p:cNvPr>
          <p:cNvPicPr>
            <a:picLocks noChangeAspect="1"/>
          </p:cNvPicPr>
          <p:nvPr/>
        </p:nvPicPr>
        <p:blipFill>
          <a:blip r:embed="rId3"/>
          <a:stretch>
            <a:fillRect/>
          </a:stretch>
        </p:blipFill>
        <p:spPr>
          <a:xfrm>
            <a:off x="358546" y="1218520"/>
            <a:ext cx="981075" cy="847725"/>
          </a:xfrm>
          <a:prstGeom prst="rect">
            <a:avLst/>
          </a:prstGeom>
        </p:spPr>
      </p:pic>
      <p:sp>
        <p:nvSpPr>
          <p:cNvPr id="6" name="TextBox 5">
            <a:extLst>
              <a:ext uri="{FF2B5EF4-FFF2-40B4-BE49-F238E27FC236}">
                <a16:creationId xmlns:a16="http://schemas.microsoft.com/office/drawing/2014/main" id="{40DED2C1-FE69-E345-B244-CDFDEE619C7F}"/>
              </a:ext>
            </a:extLst>
          </p:cNvPr>
          <p:cNvSpPr txBox="1"/>
          <p:nvPr/>
        </p:nvSpPr>
        <p:spPr>
          <a:xfrm>
            <a:off x="2018587" y="1002172"/>
            <a:ext cx="5584371" cy="461665"/>
          </a:xfrm>
          <a:prstGeom prst="rect">
            <a:avLst/>
          </a:prstGeom>
          <a:noFill/>
        </p:spPr>
        <p:txBody>
          <a:bodyPr wrap="square" rtlCol="0">
            <a:spAutoFit/>
          </a:bodyPr>
          <a:lstStyle/>
          <a:p>
            <a:r>
              <a:rPr lang="fr-CA" sz="2400" b="1" dirty="0">
                <a:solidFill>
                  <a:srgbClr val="7A00FF"/>
                </a:solidFill>
                <a:latin typeface="Px Grotesk" panose="02060503030000020004" pitchFamily="18" charset="0"/>
              </a:rPr>
              <a:t> Calendrier</a:t>
            </a:r>
          </a:p>
        </p:txBody>
      </p:sp>
      <p:sp>
        <p:nvSpPr>
          <p:cNvPr id="11" name="TextBox 10">
            <a:extLst>
              <a:ext uri="{FF2B5EF4-FFF2-40B4-BE49-F238E27FC236}">
                <a16:creationId xmlns:a16="http://schemas.microsoft.com/office/drawing/2014/main" id="{AC154223-75ED-E44D-8C1D-789D628499C9}"/>
              </a:ext>
            </a:extLst>
          </p:cNvPr>
          <p:cNvSpPr txBox="1"/>
          <p:nvPr/>
        </p:nvSpPr>
        <p:spPr>
          <a:xfrm>
            <a:off x="302333" y="2935377"/>
            <a:ext cx="1263747" cy="1384995"/>
          </a:xfrm>
          <a:prstGeom prst="rect">
            <a:avLst/>
          </a:prstGeom>
          <a:noFill/>
        </p:spPr>
        <p:txBody>
          <a:bodyPr wrap="square" rtlCol="0">
            <a:spAutoFit/>
          </a:bodyPr>
          <a:lstStyle/>
          <a:p>
            <a:pPr algn="just"/>
            <a:r>
              <a:rPr lang="fr-CA" sz="1050" dirty="0">
                <a:solidFill>
                  <a:srgbClr val="7030A0"/>
                </a:solidFill>
                <a:latin typeface="Px Grotesk" panose="02060503030000020004" pitchFamily="18" charset="0"/>
              </a:rPr>
              <a:t>Webinaire </a:t>
            </a:r>
          </a:p>
          <a:p>
            <a:pPr algn="just"/>
            <a:endParaRPr lang="fr-CA" sz="1050" dirty="0">
              <a:solidFill>
                <a:srgbClr val="7030A0"/>
              </a:solidFill>
              <a:latin typeface="Px Grotesk" panose="02060503030000020004" pitchFamily="18" charset="0"/>
            </a:endParaRPr>
          </a:p>
          <a:p>
            <a:pPr algn="just"/>
            <a:r>
              <a:rPr lang="fr-CA" sz="1050" dirty="0">
                <a:solidFill>
                  <a:srgbClr val="7030A0"/>
                </a:solidFill>
                <a:latin typeface="Px Grotesk" panose="02060503030000020004" pitchFamily="18" charset="0"/>
              </a:rPr>
              <a:t>La démarche sur le rétablissement initiée par l’ASCQ  en partenariat avec le Cité-ID / ENAP et le MSP</a:t>
            </a:r>
            <a:endParaRPr lang="en-CA" sz="675" dirty="0">
              <a:solidFill>
                <a:srgbClr val="7030A0"/>
              </a:solidFill>
              <a:latin typeface="Px Grotesk" panose="02060503030000020004" pitchFamily="18" charset="0"/>
            </a:endParaRPr>
          </a:p>
        </p:txBody>
      </p:sp>
      <p:graphicFrame>
        <p:nvGraphicFramePr>
          <p:cNvPr id="7" name="Espace réservé du contenu 6">
            <a:extLst>
              <a:ext uri="{FF2B5EF4-FFF2-40B4-BE49-F238E27FC236}">
                <a16:creationId xmlns:a16="http://schemas.microsoft.com/office/drawing/2014/main" id="{433356E8-0BCA-4396-AA11-19B87AA1C75A}"/>
              </a:ext>
            </a:extLst>
          </p:cNvPr>
          <p:cNvGraphicFramePr>
            <a:graphicFrameLocks/>
          </p:cNvGraphicFramePr>
          <p:nvPr>
            <p:extLst>
              <p:ext uri="{D42A27DB-BD31-4B8C-83A1-F6EECF244321}">
                <p14:modId xmlns:p14="http://schemas.microsoft.com/office/powerpoint/2010/main" val="2956735999"/>
              </p:ext>
            </p:extLst>
          </p:nvPr>
        </p:nvGraphicFramePr>
        <p:xfrm>
          <a:off x="1940315" y="1583421"/>
          <a:ext cx="7203685" cy="4406656"/>
        </p:xfrm>
        <a:graphic>
          <a:graphicData uri="http://schemas.openxmlformats.org/drawingml/2006/table">
            <a:tbl>
              <a:tblPr firstRow="1" bandRow="1">
                <a:tableStyleId>{5C22544A-7EE6-4342-B048-85BDC9FD1C3A}</a:tableStyleId>
              </a:tblPr>
              <a:tblGrid>
                <a:gridCol w="1911341">
                  <a:extLst>
                    <a:ext uri="{9D8B030D-6E8A-4147-A177-3AD203B41FA5}">
                      <a16:colId xmlns:a16="http://schemas.microsoft.com/office/drawing/2014/main" val="791374643"/>
                    </a:ext>
                  </a:extLst>
                </a:gridCol>
                <a:gridCol w="1464228">
                  <a:extLst>
                    <a:ext uri="{9D8B030D-6E8A-4147-A177-3AD203B41FA5}">
                      <a16:colId xmlns:a16="http://schemas.microsoft.com/office/drawing/2014/main" val="3216617864"/>
                    </a:ext>
                  </a:extLst>
                </a:gridCol>
                <a:gridCol w="3828116">
                  <a:extLst>
                    <a:ext uri="{9D8B030D-6E8A-4147-A177-3AD203B41FA5}">
                      <a16:colId xmlns:a16="http://schemas.microsoft.com/office/drawing/2014/main" val="4253401245"/>
                    </a:ext>
                  </a:extLst>
                </a:gridCol>
              </a:tblGrid>
              <a:tr h="1101664">
                <a:tc>
                  <a:txBody>
                    <a:bodyPr/>
                    <a:lstStyle/>
                    <a:p>
                      <a:pPr algn="ctr"/>
                      <a:endParaRPr lang="fr-CA" sz="1800" dirty="0">
                        <a:solidFill>
                          <a:sysClr val="windowText" lastClr="000000"/>
                        </a:solidFill>
                        <a:latin typeface="+mn-lt"/>
                      </a:endParaRPr>
                    </a:p>
                    <a:p>
                      <a:pPr algn="ctr"/>
                      <a:r>
                        <a:rPr lang="fr-CA" sz="1800" dirty="0">
                          <a:solidFill>
                            <a:sysClr val="windowText" lastClr="000000"/>
                          </a:solidFill>
                          <a:latin typeface="+mn-lt"/>
                        </a:rPr>
                        <a:t>Date</a:t>
                      </a:r>
                    </a:p>
                  </a:txBody>
                  <a:tcPr>
                    <a:noFill/>
                  </a:tcPr>
                </a:tc>
                <a:tc>
                  <a:txBody>
                    <a:bodyPr/>
                    <a:lstStyle/>
                    <a:p>
                      <a:pPr algn="ctr"/>
                      <a:endParaRPr lang="fr-CA" sz="1800" dirty="0">
                        <a:solidFill>
                          <a:sysClr val="windowText" lastClr="000000"/>
                        </a:solidFill>
                        <a:latin typeface="+mn-lt"/>
                      </a:endParaRPr>
                    </a:p>
                    <a:p>
                      <a:pPr algn="ctr"/>
                      <a:r>
                        <a:rPr lang="fr-CA" sz="1800" dirty="0">
                          <a:solidFill>
                            <a:sysClr val="windowText" lastClr="000000"/>
                          </a:solidFill>
                          <a:latin typeface="+mn-lt"/>
                        </a:rPr>
                        <a:t>Lieu</a:t>
                      </a:r>
                    </a:p>
                  </a:txBody>
                  <a:tcPr>
                    <a:noFill/>
                  </a:tcPr>
                </a:tc>
                <a:tc>
                  <a:txBody>
                    <a:bodyPr/>
                    <a:lstStyle/>
                    <a:p>
                      <a:pPr algn="ctr"/>
                      <a:endParaRPr lang="fr-CA" sz="1800" dirty="0">
                        <a:solidFill>
                          <a:sysClr val="windowText" lastClr="000000"/>
                        </a:solidFill>
                        <a:latin typeface="+mn-lt"/>
                      </a:endParaRPr>
                    </a:p>
                    <a:p>
                      <a:pPr algn="ctr"/>
                      <a:r>
                        <a:rPr lang="fr-CA" sz="1800" dirty="0">
                          <a:solidFill>
                            <a:sysClr val="windowText" lastClr="000000"/>
                          </a:solidFill>
                          <a:latin typeface="+mn-lt"/>
                        </a:rPr>
                        <a:t>Détails</a:t>
                      </a:r>
                    </a:p>
                  </a:txBody>
                  <a:tcPr>
                    <a:noFill/>
                  </a:tcPr>
                </a:tc>
                <a:extLst>
                  <a:ext uri="{0D108BD9-81ED-4DB2-BD59-A6C34878D82A}">
                    <a16:rowId xmlns:a16="http://schemas.microsoft.com/office/drawing/2014/main" val="1643200017"/>
                  </a:ext>
                </a:extLst>
              </a:tr>
              <a:tr h="1101664">
                <a:tc>
                  <a:txBody>
                    <a:bodyPr/>
                    <a:lstStyle/>
                    <a:p>
                      <a:pPr algn="ctr"/>
                      <a:endParaRPr lang="fr-CA" sz="1800" dirty="0">
                        <a:solidFill>
                          <a:sysClr val="windowText" lastClr="000000"/>
                        </a:solidFill>
                        <a:latin typeface="+mn-lt"/>
                      </a:endParaRPr>
                    </a:p>
                    <a:p>
                      <a:pPr algn="ctr"/>
                      <a:r>
                        <a:rPr lang="fr-CA" sz="1800" dirty="0">
                          <a:solidFill>
                            <a:sysClr val="windowText" lastClr="000000"/>
                          </a:solidFill>
                          <a:latin typeface="+mn-lt"/>
                        </a:rPr>
                        <a:t>21</a:t>
                      </a:r>
                      <a:r>
                        <a:rPr lang="fr-CA" sz="1800" baseline="0" dirty="0">
                          <a:solidFill>
                            <a:sysClr val="windowText" lastClr="000000"/>
                          </a:solidFill>
                          <a:latin typeface="+mn-lt"/>
                        </a:rPr>
                        <a:t> novembre </a:t>
                      </a:r>
                      <a:r>
                        <a:rPr lang="fr-CA" sz="1800" dirty="0">
                          <a:solidFill>
                            <a:sysClr val="windowText" lastClr="000000"/>
                          </a:solidFill>
                          <a:latin typeface="+mn-lt"/>
                        </a:rPr>
                        <a:t>2019</a:t>
                      </a:r>
                    </a:p>
                  </a:txBody>
                  <a:tcPr>
                    <a:noFill/>
                  </a:tcPr>
                </a:tc>
                <a:tc>
                  <a:txBody>
                    <a:bodyPr/>
                    <a:lstStyle/>
                    <a:p>
                      <a:pPr algn="ctr"/>
                      <a:endParaRPr lang="fr-CA" sz="1800" dirty="0">
                        <a:solidFill>
                          <a:sysClr val="windowText" lastClr="000000"/>
                        </a:solidFill>
                        <a:latin typeface="+mn-lt"/>
                      </a:endParaRPr>
                    </a:p>
                    <a:p>
                      <a:pPr algn="ctr"/>
                      <a:r>
                        <a:rPr lang="fr-CA" sz="1800" dirty="0">
                          <a:solidFill>
                            <a:sysClr val="windowText" lastClr="000000"/>
                          </a:solidFill>
                          <a:latin typeface="+mn-lt"/>
                        </a:rPr>
                        <a:t>Rimouski</a:t>
                      </a:r>
                    </a:p>
                  </a:txBody>
                  <a:tcPr>
                    <a:noFill/>
                  </a:tcPr>
                </a:tc>
                <a:tc>
                  <a:txBody>
                    <a:bodyPr/>
                    <a:lstStyle/>
                    <a:p>
                      <a:pPr algn="ctr"/>
                      <a:endParaRPr lang="fr-CA" sz="1800" dirty="0">
                        <a:solidFill>
                          <a:sysClr val="windowText" lastClr="000000"/>
                        </a:solidFill>
                        <a:latin typeface="+mn-lt"/>
                      </a:endParaRPr>
                    </a:p>
                    <a:p>
                      <a:pPr algn="ctr"/>
                      <a:r>
                        <a:rPr lang="fr-CA" sz="1800" dirty="0">
                          <a:solidFill>
                            <a:sysClr val="windowText" lastClr="000000"/>
                          </a:solidFill>
                          <a:latin typeface="+mn-lt"/>
                        </a:rPr>
                        <a:t>Hôtel </a:t>
                      </a:r>
                      <a:r>
                        <a:rPr lang="fr-CA" sz="1800">
                          <a:solidFill>
                            <a:sysClr val="windowText" lastClr="000000"/>
                          </a:solidFill>
                          <a:latin typeface="+mn-lt"/>
                        </a:rPr>
                        <a:t>Le Navigateur</a:t>
                      </a:r>
                      <a:endParaRPr lang="fr-CA" sz="1800" dirty="0">
                        <a:solidFill>
                          <a:sysClr val="windowText" lastClr="000000"/>
                        </a:solidFill>
                        <a:latin typeface="+mn-lt"/>
                      </a:endParaRPr>
                    </a:p>
                  </a:txBody>
                  <a:tcPr>
                    <a:noFill/>
                  </a:tcPr>
                </a:tc>
                <a:extLst>
                  <a:ext uri="{0D108BD9-81ED-4DB2-BD59-A6C34878D82A}">
                    <a16:rowId xmlns:a16="http://schemas.microsoft.com/office/drawing/2014/main" val="50717481"/>
                  </a:ext>
                </a:extLst>
              </a:tr>
              <a:tr h="1101664">
                <a:tc>
                  <a:txBody>
                    <a:bodyPr/>
                    <a:lstStyle/>
                    <a:p>
                      <a:pPr algn="ctr"/>
                      <a:endParaRPr lang="fr-CA" sz="1800" dirty="0">
                        <a:solidFill>
                          <a:sysClr val="windowText" lastClr="000000"/>
                        </a:solidFill>
                        <a:latin typeface="+mn-lt"/>
                      </a:endParaRPr>
                    </a:p>
                    <a:p>
                      <a:pPr algn="ctr"/>
                      <a:r>
                        <a:rPr lang="fr-CA" sz="1800" dirty="0">
                          <a:solidFill>
                            <a:sysClr val="windowText" lastClr="000000"/>
                          </a:solidFill>
                          <a:latin typeface="+mn-lt"/>
                        </a:rPr>
                        <a:t>22 novembre 2019</a:t>
                      </a:r>
                    </a:p>
                  </a:txBody>
                  <a:tcPr>
                    <a:noFill/>
                  </a:tcPr>
                </a:tc>
                <a:tc>
                  <a:txBody>
                    <a:bodyPr/>
                    <a:lstStyle/>
                    <a:p>
                      <a:pPr algn="ctr"/>
                      <a:endParaRPr lang="fr-CA" sz="1800" dirty="0">
                        <a:solidFill>
                          <a:sysClr val="windowText" lastClr="000000"/>
                        </a:solidFill>
                        <a:latin typeface="+mn-lt"/>
                      </a:endParaRPr>
                    </a:p>
                    <a:p>
                      <a:pPr algn="ctr"/>
                      <a:r>
                        <a:rPr lang="fr-CA" sz="1800" dirty="0">
                          <a:solidFill>
                            <a:sysClr val="windowText" lastClr="000000"/>
                          </a:solidFill>
                          <a:latin typeface="+mn-lt"/>
                        </a:rPr>
                        <a:t>Québec</a:t>
                      </a:r>
                    </a:p>
                  </a:txBody>
                  <a:tcPr>
                    <a:noFill/>
                  </a:tcPr>
                </a:tc>
                <a:tc>
                  <a:txBody>
                    <a:bodyPr/>
                    <a:lstStyle/>
                    <a:p>
                      <a:pPr algn="ctr"/>
                      <a:endParaRPr lang="fr-CA" sz="1800" dirty="0">
                        <a:solidFill>
                          <a:sysClr val="windowText" lastClr="000000"/>
                        </a:solidFill>
                        <a:latin typeface="+mn-lt"/>
                      </a:endParaRPr>
                    </a:p>
                    <a:p>
                      <a:pPr algn="ctr"/>
                      <a:r>
                        <a:rPr lang="fr-CA" sz="1800" dirty="0">
                          <a:solidFill>
                            <a:sysClr val="windowText" lastClr="000000"/>
                          </a:solidFill>
                          <a:latin typeface="+mn-lt"/>
                        </a:rPr>
                        <a:t>TÉLUQ </a:t>
                      </a:r>
                    </a:p>
                    <a:p>
                      <a:pPr algn="ctr"/>
                      <a:endParaRPr lang="fr-CA" sz="1800" dirty="0">
                        <a:solidFill>
                          <a:sysClr val="windowText" lastClr="000000"/>
                        </a:solidFill>
                        <a:latin typeface="+mn-lt"/>
                      </a:endParaRPr>
                    </a:p>
                  </a:txBody>
                  <a:tcPr>
                    <a:noFill/>
                  </a:tcPr>
                </a:tc>
                <a:extLst>
                  <a:ext uri="{0D108BD9-81ED-4DB2-BD59-A6C34878D82A}">
                    <a16:rowId xmlns:a16="http://schemas.microsoft.com/office/drawing/2014/main" val="429256914"/>
                  </a:ext>
                </a:extLst>
              </a:tr>
              <a:tr h="1101664">
                <a:tc>
                  <a:txBody>
                    <a:bodyPr/>
                    <a:lstStyle/>
                    <a:p>
                      <a:pPr algn="ctr"/>
                      <a:endParaRPr lang="fr-CA" sz="1800" dirty="0">
                        <a:solidFill>
                          <a:sysClr val="windowText" lastClr="000000"/>
                        </a:solidFill>
                        <a:latin typeface="+mn-lt"/>
                      </a:endParaRPr>
                    </a:p>
                    <a:p>
                      <a:pPr algn="ctr"/>
                      <a:r>
                        <a:rPr lang="fr-CA" sz="1800" dirty="0">
                          <a:solidFill>
                            <a:sysClr val="windowText" lastClr="000000"/>
                          </a:solidFill>
                          <a:latin typeface="+mn-lt"/>
                        </a:rPr>
                        <a:t>2 décembre</a:t>
                      </a:r>
                      <a:r>
                        <a:rPr lang="fr-CA" sz="1800" baseline="0" dirty="0">
                          <a:solidFill>
                            <a:sysClr val="windowText" lastClr="000000"/>
                          </a:solidFill>
                          <a:latin typeface="+mn-lt"/>
                        </a:rPr>
                        <a:t> </a:t>
                      </a:r>
                      <a:r>
                        <a:rPr lang="fr-CA" sz="1800" dirty="0">
                          <a:solidFill>
                            <a:sysClr val="windowText" lastClr="000000"/>
                          </a:solidFill>
                          <a:latin typeface="+mn-lt"/>
                        </a:rPr>
                        <a:t>2019</a:t>
                      </a:r>
                    </a:p>
                  </a:txBody>
                  <a:tcPr>
                    <a:noFill/>
                  </a:tcPr>
                </a:tc>
                <a:tc>
                  <a:txBody>
                    <a:bodyPr/>
                    <a:lstStyle/>
                    <a:p>
                      <a:pPr algn="ctr"/>
                      <a:endParaRPr lang="fr-CA" sz="1800" dirty="0">
                        <a:solidFill>
                          <a:sysClr val="windowText" lastClr="000000"/>
                        </a:solidFill>
                        <a:latin typeface="+mn-lt"/>
                      </a:endParaRPr>
                    </a:p>
                    <a:p>
                      <a:pPr algn="ctr"/>
                      <a:r>
                        <a:rPr lang="fr-CA" sz="1800" dirty="0">
                          <a:solidFill>
                            <a:sysClr val="windowText" lastClr="000000"/>
                          </a:solidFill>
                          <a:latin typeface="+mn-lt"/>
                        </a:rPr>
                        <a:t>Repentigny </a:t>
                      </a:r>
                    </a:p>
                  </a:txBody>
                  <a:tcPr>
                    <a:noFill/>
                  </a:tcPr>
                </a:tc>
                <a:tc>
                  <a:txBody>
                    <a:bodyPr/>
                    <a:lstStyle/>
                    <a:p>
                      <a:pPr algn="ctr"/>
                      <a:endParaRPr lang="fr-CA" sz="1800" dirty="0">
                        <a:solidFill>
                          <a:sysClr val="windowText" lastClr="000000"/>
                        </a:solidFill>
                        <a:latin typeface="+mn-lt"/>
                      </a:endParaRPr>
                    </a:p>
                    <a:p>
                      <a:pPr algn="ctr"/>
                      <a:r>
                        <a:rPr lang="fr-CA" sz="1800" dirty="0">
                          <a:solidFill>
                            <a:sysClr val="windowText" lastClr="000000"/>
                          </a:solidFill>
                          <a:latin typeface="+mn-lt"/>
                        </a:rPr>
                        <a:t>Salle du Conseil          </a:t>
                      </a:r>
                    </a:p>
                    <a:p>
                      <a:pPr algn="ctr"/>
                      <a:r>
                        <a:rPr lang="fr-CA" sz="1800" dirty="0">
                          <a:solidFill>
                            <a:sysClr val="windowText" lastClr="000000"/>
                          </a:solidFill>
                          <a:latin typeface="+mn-lt"/>
                        </a:rPr>
                        <a:t>Ville de Repentigny</a:t>
                      </a:r>
                    </a:p>
                  </a:txBody>
                  <a:tcPr>
                    <a:noFill/>
                  </a:tcPr>
                </a:tc>
                <a:extLst>
                  <a:ext uri="{0D108BD9-81ED-4DB2-BD59-A6C34878D82A}">
                    <a16:rowId xmlns:a16="http://schemas.microsoft.com/office/drawing/2014/main" val="679252225"/>
                  </a:ext>
                </a:extLst>
              </a:tr>
            </a:tbl>
          </a:graphicData>
        </a:graphic>
      </p:graphicFrame>
    </p:spTree>
    <p:extLst>
      <p:ext uri="{BB962C8B-B14F-4D97-AF65-F5344CB8AC3E}">
        <p14:creationId xmlns:p14="http://schemas.microsoft.com/office/powerpoint/2010/main" val="2310785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911788" y="379186"/>
            <a:ext cx="7620000" cy="630464"/>
          </a:xfrm>
        </p:spPr>
        <p:txBody>
          <a:bodyPr/>
          <a:lstStyle/>
          <a:p>
            <a:r>
              <a:rPr lang="fr-CA" sz="2400" b="1" spc="0" dirty="0">
                <a:ln w="900" cmpd="sng">
                  <a:solidFill>
                    <a:srgbClr val="000000">
                      <a:alpha val="55000"/>
                    </a:srgbClr>
                  </a:solidFill>
                  <a:prstDash val="solid"/>
                </a:ln>
                <a:solidFill>
                  <a:schemeClr val="accent1"/>
                </a:solidFill>
                <a:effectLst>
                  <a:innerShdw blurRad="101600" dist="76200" dir="5400000">
                    <a:schemeClr val="accent1">
                      <a:satMod val="190000"/>
                      <a:tint val="100000"/>
                      <a:alpha val="74000"/>
                    </a:schemeClr>
                  </a:innerShdw>
                </a:effectLst>
              </a:rPr>
              <a:t>En résumé</a:t>
            </a:r>
          </a:p>
        </p:txBody>
      </p:sp>
      <p:sp>
        <p:nvSpPr>
          <p:cNvPr id="4" name="Espace réservé du numéro de diapositive 3"/>
          <p:cNvSpPr>
            <a:spLocks noGrp="1"/>
          </p:cNvSpPr>
          <p:nvPr>
            <p:ph type="sldNum" sz="quarter" idx="12"/>
            <p:custDataLst>
              <p:tags r:id="rId2"/>
            </p:custDataLst>
          </p:nvPr>
        </p:nvSpPr>
        <p:spPr/>
        <p:txBody>
          <a:bodyPr/>
          <a:lstStyle/>
          <a:p>
            <a:fld id="{2754ED01-E2A0-4C1E-8E21-014B99041579}" type="slidenum">
              <a:rPr lang="en-US" smtClean="0"/>
              <a:pPr/>
              <a:t>15</a:t>
            </a:fld>
            <a:endParaRPr lang="en-US"/>
          </a:p>
        </p:txBody>
      </p:sp>
      <p:pic>
        <p:nvPicPr>
          <p:cNvPr id="5" name="Espace réservé du contenu 4" descr="logoASCQvecto www.jpg"/>
          <p:cNvPicPr>
            <a:picLocks noChangeAspect="1"/>
          </p:cNvPicPr>
          <p:nvPr>
            <p:custDataLst>
              <p:tags r:id="rId3"/>
            </p:custDataLst>
          </p:nvPr>
        </p:nvPicPr>
        <p:blipFill rotWithShape="1">
          <a:blip r:embed="rId6" cstate="email">
            <a:extLst>
              <a:ext uri="{28A0092B-C50C-407E-A947-70E740481C1C}">
                <a14:useLocalDpi xmlns:a14="http://schemas.microsoft.com/office/drawing/2010/main" val="0"/>
              </a:ext>
            </a:extLst>
          </a:blip>
          <a:srcRect l="-1267" r="70025"/>
          <a:stretch/>
        </p:blipFill>
        <p:spPr>
          <a:xfrm>
            <a:off x="141108" y="593205"/>
            <a:ext cx="658497" cy="630463"/>
          </a:xfrm>
          <a:prstGeom prst="rect">
            <a:avLst/>
          </a:prstGeom>
        </p:spPr>
      </p:pic>
      <p:sp>
        <p:nvSpPr>
          <p:cNvPr id="6" name="Espace réservé du contenu 5">
            <a:extLst>
              <a:ext uri="{FF2B5EF4-FFF2-40B4-BE49-F238E27FC236}">
                <a16:creationId xmlns:a16="http://schemas.microsoft.com/office/drawing/2014/main" id="{999887FA-0B55-49F8-8446-6077DB9BB28A}"/>
              </a:ext>
            </a:extLst>
          </p:cNvPr>
          <p:cNvSpPr>
            <a:spLocks noGrp="1"/>
          </p:cNvSpPr>
          <p:nvPr>
            <p:ph idx="1"/>
          </p:nvPr>
        </p:nvSpPr>
        <p:spPr>
          <a:xfrm>
            <a:off x="457200" y="1293778"/>
            <a:ext cx="7620000" cy="5070446"/>
          </a:xfrm>
        </p:spPr>
        <p:txBody>
          <a:bodyPr>
            <a:noAutofit/>
          </a:bodyPr>
          <a:lstStyle/>
          <a:p>
            <a:pPr indent="-342900" algn="just"/>
            <a:r>
              <a:rPr lang="fr-CA" sz="1600" b="1" dirty="0">
                <a:latin typeface="Px Grotesk" panose="02060503030000020004"/>
              </a:rPr>
              <a:t>Nous vous invitons</a:t>
            </a:r>
            <a:r>
              <a:rPr lang="fr-CA" sz="1600" dirty="0">
                <a:latin typeface="Px Grotesk" panose="02060503030000020004"/>
              </a:rPr>
              <a:t>, acteurs et actrices dans le domaine de la sécurité civile, à participer à cette démarche sur le rétablissement initiée par l’ASCQ en collaboration avec Cité-ID / ENAP et le MSP. </a:t>
            </a:r>
          </a:p>
          <a:p>
            <a:pPr indent="-342900" algn="just"/>
            <a:endParaRPr lang="fr-CA" sz="1600" dirty="0">
              <a:latin typeface="Px Grotesk" panose="02060503030000020004"/>
            </a:endParaRPr>
          </a:p>
          <a:p>
            <a:pPr indent="-342900" algn="just"/>
            <a:r>
              <a:rPr lang="fr-CA" sz="1600" dirty="0">
                <a:latin typeface="Px Grotesk" panose="02060503030000020004"/>
              </a:rPr>
              <a:t>Cette démarche s’inscrit dans le cadre de la </a:t>
            </a:r>
            <a:r>
              <a:rPr lang="fr-CA" sz="1600" b="1" dirty="0">
                <a:latin typeface="Px Grotesk" panose="02060503030000020004"/>
              </a:rPr>
              <a:t>Politique sur la résilience 2014-2024</a:t>
            </a:r>
            <a:r>
              <a:rPr lang="fr-CA" sz="1600" dirty="0">
                <a:latin typeface="Px Grotesk" panose="02060503030000020004"/>
              </a:rPr>
              <a:t> et elle vise à </a:t>
            </a:r>
            <a:r>
              <a:rPr lang="fr-CA" sz="1600" b="1" dirty="0">
                <a:latin typeface="Px Grotesk" panose="02060503030000020004"/>
              </a:rPr>
              <a:t>développer </a:t>
            </a:r>
            <a:r>
              <a:rPr lang="fr-CA" sz="1600" dirty="0">
                <a:latin typeface="Px Grotesk" panose="02060503030000020004"/>
              </a:rPr>
              <a:t>ensemble</a:t>
            </a:r>
            <a:r>
              <a:rPr lang="fr-CA" sz="1600" b="1" dirty="0">
                <a:latin typeface="Px Grotesk" panose="02060503030000020004"/>
              </a:rPr>
              <a:t> </a:t>
            </a:r>
            <a:r>
              <a:rPr lang="fr-CA" sz="1600" dirty="0">
                <a:latin typeface="Px Grotesk" panose="02060503030000020004"/>
              </a:rPr>
              <a:t>de nouveaux</a:t>
            </a:r>
            <a:r>
              <a:rPr lang="fr-CA" sz="1600" b="1" dirty="0">
                <a:latin typeface="Px Grotesk" panose="02060503030000020004"/>
              </a:rPr>
              <a:t> mécanismes </a:t>
            </a:r>
            <a:r>
              <a:rPr lang="fr-CA" sz="1600" dirty="0">
                <a:latin typeface="Px Grotesk" panose="02060503030000020004"/>
              </a:rPr>
              <a:t>pour mieux faire le rétablissement au Québec. </a:t>
            </a:r>
          </a:p>
          <a:p>
            <a:pPr algn="just"/>
            <a:endParaRPr lang="fr-CA" sz="1600" dirty="0">
              <a:latin typeface="Px Grotesk" panose="02060503030000020004"/>
            </a:endParaRPr>
          </a:p>
          <a:p>
            <a:pPr indent="-342900" algn="just"/>
            <a:r>
              <a:rPr lang="fr-CA" sz="1600" dirty="0">
                <a:latin typeface="Px Grotesk" panose="02060503030000020004"/>
              </a:rPr>
              <a:t>À travers les </a:t>
            </a:r>
            <a:r>
              <a:rPr lang="fr-CA" sz="1600" b="1" dirty="0">
                <a:latin typeface="Px Grotesk" panose="02060503030000020004"/>
              </a:rPr>
              <a:t>3 ateliers </a:t>
            </a:r>
            <a:r>
              <a:rPr lang="fr-CA" sz="1600" dirty="0">
                <a:latin typeface="Px Grotesk" panose="02060503030000020004"/>
              </a:rPr>
              <a:t>de co-construction (été, automne 2019 et hiver 2020), cette démarche sera </a:t>
            </a:r>
            <a:r>
              <a:rPr lang="fr-CA" sz="1600" b="1" dirty="0">
                <a:latin typeface="Px Grotesk" panose="02060503030000020004"/>
              </a:rPr>
              <a:t>l’occasio</a:t>
            </a:r>
            <a:r>
              <a:rPr lang="fr-CA" sz="1600" dirty="0">
                <a:latin typeface="Px Grotesk" panose="02060503030000020004"/>
              </a:rPr>
              <a:t>n pour vous :</a:t>
            </a:r>
          </a:p>
          <a:p>
            <a:pPr indent="-342900" algn="just"/>
            <a:endParaRPr lang="fr-CA" sz="1600" dirty="0">
              <a:latin typeface="Px Grotesk" panose="02060503030000020004"/>
            </a:endParaRPr>
          </a:p>
          <a:p>
            <a:pPr marL="914400" lvl="1" indent="-457200" algn="just">
              <a:buFont typeface="+mj-lt"/>
              <a:buAutoNum type="arabicPeriod"/>
            </a:pPr>
            <a:r>
              <a:rPr lang="fr-CA" sz="1600" dirty="0">
                <a:latin typeface="Px Grotesk" panose="02060503030000020004"/>
              </a:rPr>
              <a:t>d’</a:t>
            </a:r>
            <a:r>
              <a:rPr lang="fr-CA" sz="1600" b="1" dirty="0">
                <a:latin typeface="Px Grotesk" panose="02060503030000020004"/>
              </a:rPr>
              <a:t>apprendre</a:t>
            </a:r>
            <a:r>
              <a:rPr lang="fr-CA" sz="1600" dirty="0">
                <a:latin typeface="Px Grotesk" panose="02060503030000020004"/>
              </a:rPr>
              <a:t>, de </a:t>
            </a:r>
            <a:r>
              <a:rPr lang="fr-CA" sz="1600" b="1" dirty="0">
                <a:latin typeface="Px Grotesk" panose="02060503030000020004"/>
              </a:rPr>
              <a:t>réfléchir </a:t>
            </a:r>
            <a:r>
              <a:rPr lang="fr-CA" sz="1600" dirty="0">
                <a:latin typeface="Px Grotesk" panose="02060503030000020004"/>
              </a:rPr>
              <a:t>et d’</a:t>
            </a:r>
            <a:r>
              <a:rPr lang="fr-CA" sz="1600" b="1" dirty="0">
                <a:latin typeface="Px Grotesk" panose="02060503030000020004"/>
              </a:rPr>
              <a:t>échanger </a:t>
            </a:r>
            <a:r>
              <a:rPr lang="fr-CA" sz="1600" dirty="0">
                <a:latin typeface="Px Grotesk" panose="02060503030000020004"/>
              </a:rPr>
              <a:t>avec des collègues, des praticiens expérimentés et des experts au sujet du rétablissement;</a:t>
            </a:r>
          </a:p>
          <a:p>
            <a:pPr marL="914400" lvl="1" indent="-457200" algn="just">
              <a:buFont typeface="+mj-lt"/>
              <a:buAutoNum type="arabicPeriod"/>
            </a:pPr>
            <a:r>
              <a:rPr lang="fr-CA" sz="1600" dirty="0">
                <a:latin typeface="Px Grotesk" panose="02060503030000020004"/>
              </a:rPr>
              <a:t>d’acquérir des connaissances quant aux </a:t>
            </a:r>
            <a:r>
              <a:rPr lang="fr-CA" sz="1600" b="1" dirty="0">
                <a:latin typeface="Px Grotesk" panose="02060503030000020004"/>
              </a:rPr>
              <a:t>meilleures pratiques</a:t>
            </a:r>
            <a:r>
              <a:rPr lang="fr-CA" sz="1600" dirty="0">
                <a:latin typeface="Px Grotesk" panose="02060503030000020004"/>
              </a:rPr>
              <a:t>;</a:t>
            </a:r>
          </a:p>
          <a:p>
            <a:pPr marL="914400" lvl="1" indent="-457200" algn="just">
              <a:buFont typeface="+mj-lt"/>
              <a:buAutoNum type="arabicPeriod"/>
            </a:pPr>
            <a:r>
              <a:rPr lang="fr-CA" sz="1600" dirty="0">
                <a:latin typeface="Px Grotesk" panose="02060503030000020004"/>
              </a:rPr>
              <a:t>de développer de </a:t>
            </a:r>
            <a:r>
              <a:rPr lang="fr-CA" sz="1600" b="1" dirty="0">
                <a:latin typeface="Px Grotesk" panose="02060503030000020004"/>
              </a:rPr>
              <a:t>nouveaux outils </a:t>
            </a:r>
            <a:r>
              <a:rPr lang="fr-CA" sz="1600" dirty="0">
                <a:latin typeface="Px Grotesk" panose="02060503030000020004"/>
              </a:rPr>
              <a:t>concrets</a:t>
            </a:r>
            <a:r>
              <a:rPr lang="fr-CA" sz="1600" b="1" dirty="0">
                <a:latin typeface="Px Grotesk" panose="02060503030000020004"/>
              </a:rPr>
              <a:t> </a:t>
            </a:r>
            <a:r>
              <a:rPr lang="fr-CA" sz="1600" dirty="0">
                <a:latin typeface="Px Grotesk" panose="02060503030000020004"/>
              </a:rPr>
              <a:t>pour mieux faire le rétablissement; </a:t>
            </a:r>
          </a:p>
          <a:p>
            <a:pPr marL="914400" lvl="1" indent="-457200" algn="just">
              <a:buFont typeface="+mj-lt"/>
              <a:buAutoNum type="arabicPeriod"/>
            </a:pPr>
            <a:r>
              <a:rPr lang="fr-CA" sz="1600" dirty="0">
                <a:latin typeface="Px Grotesk" panose="02060503030000020004"/>
              </a:rPr>
              <a:t>de participer à une </a:t>
            </a:r>
            <a:r>
              <a:rPr lang="fr-CA" sz="1600" b="1" dirty="0">
                <a:latin typeface="Px Grotesk" panose="02060503030000020004"/>
              </a:rPr>
              <a:t>démarche</a:t>
            </a:r>
            <a:r>
              <a:rPr lang="fr-CA" sz="1600" dirty="0">
                <a:latin typeface="Px Grotesk" panose="02060503030000020004"/>
              </a:rPr>
              <a:t> se déroulant selon l’approche </a:t>
            </a:r>
            <a:r>
              <a:rPr lang="fr-CA" sz="1600" b="1" dirty="0">
                <a:latin typeface="Px Grotesk" panose="02060503030000020004"/>
              </a:rPr>
              <a:t>Living Lab.</a:t>
            </a:r>
          </a:p>
          <a:p>
            <a:pPr marL="457200" lvl="1" indent="0" algn="just">
              <a:buNone/>
            </a:pPr>
            <a:r>
              <a:rPr lang="fr-CA" sz="1600" b="1" dirty="0">
                <a:latin typeface="Px Grotesk" panose="02060503030000020004"/>
              </a:rPr>
              <a:t> </a:t>
            </a:r>
          </a:p>
          <a:p>
            <a:pPr marL="457200" lvl="1" indent="0" algn="just">
              <a:buNone/>
            </a:pPr>
            <a:r>
              <a:rPr lang="fr-CA" sz="1600" dirty="0">
                <a:latin typeface="Px Grotesk" panose="02060503030000020004"/>
              </a:rPr>
              <a:t>** Pour toute information supplémentaire communiquer à </a:t>
            </a:r>
            <a:r>
              <a:rPr lang="fr-CA" sz="1600" dirty="0">
                <a:latin typeface="Px Grotesk" panose="02060503030000020004"/>
                <a:hlinkClick r:id="rId7"/>
              </a:rPr>
              <a:t>secretariat@ascq.org</a:t>
            </a:r>
            <a:r>
              <a:rPr lang="fr-CA" sz="1600" dirty="0">
                <a:latin typeface="Px Grotesk" panose="02060503030000020004"/>
              </a:rPr>
              <a:t>	</a:t>
            </a:r>
          </a:p>
          <a:p>
            <a:pPr marL="914400" lvl="1" indent="-457200" algn="just">
              <a:buFont typeface="+mj-lt"/>
              <a:buAutoNum type="arabicPeriod"/>
            </a:pPr>
            <a:endParaRPr lang="fr-CA" sz="1600" b="1" dirty="0">
              <a:latin typeface="Px Grotesk" panose="02060503030000020004"/>
            </a:endParaRPr>
          </a:p>
          <a:p>
            <a:pPr marL="114300" indent="0">
              <a:buNone/>
            </a:pPr>
            <a:endParaRPr lang="fr-CA" sz="1600" dirty="0"/>
          </a:p>
        </p:txBody>
      </p:sp>
    </p:spTree>
    <p:extLst>
      <p:ext uri="{BB962C8B-B14F-4D97-AF65-F5344CB8AC3E}">
        <p14:creationId xmlns:p14="http://schemas.microsoft.com/office/powerpoint/2010/main" val="1548256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911788" y="390122"/>
            <a:ext cx="7620000" cy="1143000"/>
          </a:xfrm>
        </p:spPr>
        <p:txBody>
          <a:bodyPr/>
          <a:lstStyle/>
          <a:p>
            <a:r>
              <a:rPr lang="fr-CA" sz="3600" b="1" spc="0" dirty="0">
                <a:ln w="900" cmpd="sng">
                  <a:solidFill>
                    <a:srgbClr val="000000">
                      <a:alpha val="55000"/>
                    </a:srgbClr>
                  </a:solidFill>
                  <a:prstDash val="solid"/>
                </a:ln>
                <a:solidFill>
                  <a:schemeClr val="accent1"/>
                </a:solidFill>
                <a:effectLst>
                  <a:innerShdw blurRad="101600" dist="76200" dir="5400000">
                    <a:schemeClr val="accent1">
                      <a:satMod val="190000"/>
                      <a:tint val="100000"/>
                      <a:alpha val="74000"/>
                    </a:schemeClr>
                  </a:innerShdw>
                </a:effectLst>
              </a:rPr>
              <a:t>Présentation de l’ASCQ </a:t>
            </a:r>
          </a:p>
        </p:txBody>
      </p:sp>
      <p:sp>
        <p:nvSpPr>
          <p:cNvPr id="4" name="Espace réservé du numéro de diapositive 3"/>
          <p:cNvSpPr>
            <a:spLocks noGrp="1"/>
          </p:cNvSpPr>
          <p:nvPr>
            <p:ph type="sldNum" sz="quarter" idx="12"/>
            <p:custDataLst>
              <p:tags r:id="rId2"/>
            </p:custDataLst>
          </p:nvPr>
        </p:nvSpPr>
        <p:spPr/>
        <p:txBody>
          <a:bodyPr/>
          <a:lstStyle/>
          <a:p>
            <a:fld id="{2754ED01-E2A0-4C1E-8E21-014B99041579}" type="slidenum">
              <a:rPr lang="en-US" smtClean="0"/>
              <a:pPr/>
              <a:t>2</a:t>
            </a:fld>
            <a:endParaRPr lang="en-US"/>
          </a:p>
        </p:txBody>
      </p:sp>
      <p:pic>
        <p:nvPicPr>
          <p:cNvPr id="5" name="Espace réservé du contenu 4" descr="logoASCQvecto www.jpg"/>
          <p:cNvPicPr>
            <a:picLocks noChangeAspect="1"/>
          </p:cNvPicPr>
          <p:nvPr>
            <p:custDataLst>
              <p:tags r:id="rId3"/>
            </p:custDataLst>
          </p:nvPr>
        </p:nvPicPr>
        <p:blipFill rotWithShape="1">
          <a:blip r:embed="rId6" cstate="email">
            <a:extLst>
              <a:ext uri="{28A0092B-C50C-407E-A947-70E740481C1C}">
                <a14:useLocalDpi xmlns:a14="http://schemas.microsoft.com/office/drawing/2010/main" val="0"/>
              </a:ext>
            </a:extLst>
          </a:blip>
          <a:srcRect l="-1267" r="70025"/>
          <a:stretch/>
        </p:blipFill>
        <p:spPr>
          <a:xfrm>
            <a:off x="141108" y="593205"/>
            <a:ext cx="658497" cy="630463"/>
          </a:xfrm>
          <a:prstGeom prst="rect">
            <a:avLst/>
          </a:prstGeom>
        </p:spPr>
      </p:pic>
      <p:sp>
        <p:nvSpPr>
          <p:cNvPr id="8" name="Content Placeholder 2">
            <a:extLst>
              <a:ext uri="{FF2B5EF4-FFF2-40B4-BE49-F238E27FC236}">
                <a16:creationId xmlns:a16="http://schemas.microsoft.com/office/drawing/2014/main" id="{B97C0F86-4732-4EFA-B49C-54E73AADC0FE}"/>
              </a:ext>
            </a:extLst>
          </p:cNvPr>
          <p:cNvSpPr>
            <a:spLocks noGrp="1"/>
          </p:cNvSpPr>
          <p:nvPr>
            <p:ph idx="1"/>
          </p:nvPr>
        </p:nvSpPr>
        <p:spPr>
          <a:xfrm>
            <a:off x="457200" y="1667278"/>
            <a:ext cx="7620000" cy="4800600"/>
          </a:xfrm>
        </p:spPr>
        <p:txBody>
          <a:bodyPr>
            <a:normAutofit/>
          </a:bodyPr>
          <a:lstStyle/>
          <a:p>
            <a:r>
              <a:rPr lang="fr-CA" sz="2000" dirty="0"/>
              <a:t>L’ASCQ veut être reconnue comme le plus important et le plus influent regroupement des acteurs en sécurité civile au Québec. </a:t>
            </a:r>
          </a:p>
          <a:p>
            <a:pPr marL="114300" indent="0">
              <a:buNone/>
            </a:pPr>
            <a:endParaRPr lang="fr-CA" sz="2000" dirty="0"/>
          </a:p>
          <a:p>
            <a:r>
              <a:rPr lang="fr-CA" sz="2000" dirty="0"/>
              <a:t>Elle rassemble les praticiens, gestionnaires, professionnels et bénévoles, ainsi que les représentants de générateurs de risques de tout type. Elle organise le partage des meilleures pratiques, elle fournit de l’information, émets des certifications et elle offre sa perspective en matière de résilience. </a:t>
            </a:r>
          </a:p>
          <a:p>
            <a:pPr marL="114300" indent="0">
              <a:buNone/>
            </a:pPr>
            <a:endParaRPr lang="fr-CA" sz="2000" dirty="0"/>
          </a:p>
          <a:p>
            <a:r>
              <a:rPr lang="fr-CA" sz="2000" dirty="0"/>
              <a:t>Les différentes catégories de membres de l’ASCQ, les administrateurs et les employés partagent des valeurs d’intégrité, de professionnalisme et un souci d’excellence et d’innovation au bénéfice des citoyens et collectivités du Québec.</a:t>
            </a:r>
          </a:p>
          <a:p>
            <a:pPr marL="114300" indent="0">
              <a:buNone/>
            </a:pPr>
            <a:endParaRPr lang="en-CA" sz="2000" dirty="0"/>
          </a:p>
        </p:txBody>
      </p:sp>
    </p:spTree>
    <p:extLst>
      <p:ext uri="{BB962C8B-B14F-4D97-AF65-F5344CB8AC3E}">
        <p14:creationId xmlns:p14="http://schemas.microsoft.com/office/powerpoint/2010/main" val="3238513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911788" y="354383"/>
            <a:ext cx="7620000" cy="1143000"/>
          </a:xfrm>
        </p:spPr>
        <p:txBody>
          <a:bodyPr/>
          <a:lstStyle/>
          <a:p>
            <a:r>
              <a:rPr lang="fr-CA" sz="3600" b="1" spc="0" dirty="0">
                <a:ln w="900" cmpd="sng">
                  <a:solidFill>
                    <a:srgbClr val="000000">
                      <a:alpha val="55000"/>
                    </a:srgbClr>
                  </a:solidFill>
                  <a:prstDash val="solid"/>
                </a:ln>
                <a:solidFill>
                  <a:schemeClr val="accent1"/>
                </a:solidFill>
                <a:effectLst>
                  <a:innerShdw blurRad="101600" dist="76200" dir="5400000">
                    <a:schemeClr val="accent1">
                      <a:satMod val="190000"/>
                      <a:tint val="100000"/>
                      <a:alpha val="74000"/>
                    </a:schemeClr>
                  </a:innerShdw>
                </a:effectLst>
              </a:rPr>
              <a:t>Présentation de la présidente de l’ASCQ</a:t>
            </a:r>
          </a:p>
        </p:txBody>
      </p:sp>
      <p:sp>
        <p:nvSpPr>
          <p:cNvPr id="4" name="Espace réservé du numéro de diapositive 3"/>
          <p:cNvSpPr>
            <a:spLocks noGrp="1"/>
          </p:cNvSpPr>
          <p:nvPr>
            <p:ph type="sldNum" sz="quarter" idx="12"/>
            <p:custDataLst>
              <p:tags r:id="rId2"/>
            </p:custDataLst>
          </p:nvPr>
        </p:nvSpPr>
        <p:spPr/>
        <p:txBody>
          <a:bodyPr/>
          <a:lstStyle/>
          <a:p>
            <a:fld id="{2754ED01-E2A0-4C1E-8E21-014B99041579}" type="slidenum">
              <a:rPr lang="en-US" smtClean="0"/>
              <a:pPr/>
              <a:t>3</a:t>
            </a:fld>
            <a:endParaRPr lang="en-US"/>
          </a:p>
        </p:txBody>
      </p:sp>
      <p:pic>
        <p:nvPicPr>
          <p:cNvPr id="5" name="Espace réservé du contenu 4" descr="logoASCQvecto www.jpg"/>
          <p:cNvPicPr>
            <a:picLocks noChangeAspect="1"/>
          </p:cNvPicPr>
          <p:nvPr>
            <p:custDataLst>
              <p:tags r:id="rId3"/>
            </p:custDataLst>
          </p:nvPr>
        </p:nvPicPr>
        <p:blipFill rotWithShape="1">
          <a:blip r:embed="rId6" cstate="email">
            <a:extLst>
              <a:ext uri="{28A0092B-C50C-407E-A947-70E740481C1C}">
                <a14:useLocalDpi xmlns:a14="http://schemas.microsoft.com/office/drawing/2010/main" val="0"/>
              </a:ext>
            </a:extLst>
          </a:blip>
          <a:srcRect l="-1267" r="70025"/>
          <a:stretch/>
        </p:blipFill>
        <p:spPr>
          <a:xfrm>
            <a:off x="141108" y="593205"/>
            <a:ext cx="658497" cy="630463"/>
          </a:xfrm>
          <a:prstGeom prst="rect">
            <a:avLst/>
          </a:prstGeom>
        </p:spPr>
      </p:pic>
      <p:sp>
        <p:nvSpPr>
          <p:cNvPr id="9" name="Content Placeholder 2">
            <a:extLst>
              <a:ext uri="{FF2B5EF4-FFF2-40B4-BE49-F238E27FC236}">
                <a16:creationId xmlns:a16="http://schemas.microsoft.com/office/drawing/2014/main" id="{5081D1FC-C17E-4983-B727-564851D10343}"/>
              </a:ext>
            </a:extLst>
          </p:cNvPr>
          <p:cNvSpPr txBox="1">
            <a:spLocks/>
          </p:cNvSpPr>
          <p:nvPr/>
        </p:nvSpPr>
        <p:spPr>
          <a:xfrm>
            <a:off x="320945" y="1838960"/>
            <a:ext cx="7893665" cy="420624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lnSpc>
                <a:spcPct val="110000"/>
              </a:lnSpc>
              <a:buNone/>
            </a:pPr>
            <a:r>
              <a:rPr lang="en-CA" sz="2000" dirty="0"/>
              <a:t>Madame Carolyne </a:t>
            </a:r>
            <a:r>
              <a:rPr lang="en-CA" sz="2000" dirty="0" err="1"/>
              <a:t>Larouche</a:t>
            </a:r>
            <a:r>
              <a:rPr lang="en-CA" sz="2000" dirty="0"/>
              <a:t> </a:t>
            </a:r>
            <a:r>
              <a:rPr lang="en-CA" sz="2000" dirty="0" err="1"/>
              <a:t>est</a:t>
            </a:r>
            <a:r>
              <a:rPr lang="en-CA" sz="2000" dirty="0"/>
              <a:t> </a:t>
            </a:r>
            <a:r>
              <a:rPr lang="en-CA" sz="2000" dirty="0" err="1"/>
              <a:t>directrice</a:t>
            </a:r>
            <a:r>
              <a:rPr lang="en-CA" sz="2000" dirty="0"/>
              <a:t> de la </a:t>
            </a:r>
            <a:r>
              <a:rPr lang="en-CA" sz="2000" dirty="0" err="1"/>
              <a:t>Sécurité</a:t>
            </a:r>
            <a:r>
              <a:rPr lang="en-CA" sz="2000" dirty="0"/>
              <a:t> </a:t>
            </a:r>
            <a:r>
              <a:rPr lang="en-CA" sz="2000" dirty="0" err="1"/>
              <a:t>civile</a:t>
            </a:r>
            <a:r>
              <a:rPr lang="en-CA" sz="2000" dirty="0"/>
              <a:t> de la </a:t>
            </a:r>
            <a:r>
              <a:rPr lang="en-CA" sz="2000" dirty="0" err="1"/>
              <a:t>ville</a:t>
            </a:r>
            <a:r>
              <a:rPr lang="en-CA" sz="2000" dirty="0"/>
              <a:t> de Québec.</a:t>
            </a:r>
          </a:p>
          <a:p>
            <a:pPr marL="0" indent="0">
              <a:lnSpc>
                <a:spcPct val="110000"/>
              </a:lnSpc>
              <a:buNone/>
            </a:pPr>
            <a:r>
              <a:rPr lang="en-CA" sz="2000" dirty="0"/>
              <a:t>Elle </a:t>
            </a:r>
            <a:r>
              <a:rPr lang="en-CA" sz="2000" dirty="0" err="1"/>
              <a:t>officie</a:t>
            </a:r>
            <a:r>
              <a:rPr lang="en-CA" sz="2000" dirty="0"/>
              <a:t> à titre de </a:t>
            </a:r>
            <a:r>
              <a:rPr lang="en-CA" sz="2000" dirty="0" err="1"/>
              <a:t>présidente</a:t>
            </a:r>
            <a:r>
              <a:rPr lang="en-CA" sz="2000" dirty="0"/>
              <a:t> de </a:t>
            </a:r>
            <a:r>
              <a:rPr lang="en-CA" sz="2000" dirty="0" err="1"/>
              <a:t>l’ASCQ</a:t>
            </a:r>
            <a:r>
              <a:rPr lang="en-CA" sz="2000" dirty="0"/>
              <a:t> </a:t>
            </a:r>
            <a:r>
              <a:rPr lang="en-CA" sz="2000" dirty="0" err="1"/>
              <a:t>depuis</a:t>
            </a:r>
            <a:r>
              <a:rPr lang="en-CA" sz="2000" dirty="0"/>
              <a:t> 2017.</a:t>
            </a:r>
          </a:p>
          <a:p>
            <a:pPr marL="0" indent="0">
              <a:lnSpc>
                <a:spcPct val="110000"/>
              </a:lnSpc>
              <a:buNone/>
            </a:pPr>
            <a:r>
              <a:rPr lang="en-CA" sz="2000" dirty="0"/>
              <a:t>Fort de son expertise </a:t>
            </a:r>
            <a:r>
              <a:rPr lang="en-CA" sz="2000" dirty="0" err="1"/>
              <a:t>en</a:t>
            </a:r>
            <a:r>
              <a:rPr lang="en-CA" sz="2000" dirty="0"/>
              <a:t> </a:t>
            </a:r>
            <a:r>
              <a:rPr lang="en-CA" sz="2000" dirty="0" err="1"/>
              <a:t>sécurité</a:t>
            </a:r>
            <a:r>
              <a:rPr lang="en-CA" sz="2000" dirty="0"/>
              <a:t> </a:t>
            </a:r>
            <a:r>
              <a:rPr lang="en-CA" sz="2000" dirty="0" err="1"/>
              <a:t>civile</a:t>
            </a:r>
            <a:r>
              <a:rPr lang="en-CA" sz="2000" dirty="0"/>
              <a:t> et de </a:t>
            </a:r>
            <a:r>
              <a:rPr lang="en-CA" sz="2000" dirty="0" err="1"/>
              <a:t>l’implication</a:t>
            </a:r>
            <a:r>
              <a:rPr lang="en-CA" sz="2000" dirty="0"/>
              <a:t> des </a:t>
            </a:r>
            <a:r>
              <a:rPr lang="en-CA" sz="2000" dirty="0" err="1"/>
              <a:t>membres</a:t>
            </a:r>
            <a:r>
              <a:rPr lang="en-CA" sz="2000" dirty="0"/>
              <a:t> du </a:t>
            </a:r>
            <a:r>
              <a:rPr lang="en-CA" sz="2000" dirty="0" err="1"/>
              <a:t>conseil</a:t>
            </a:r>
            <a:r>
              <a:rPr lang="en-CA" sz="2000" dirty="0"/>
              <a:t> </a:t>
            </a:r>
            <a:r>
              <a:rPr lang="en-CA" sz="2000" dirty="0" err="1"/>
              <a:t>d’administration</a:t>
            </a:r>
            <a:r>
              <a:rPr lang="en-CA" sz="2000" dirty="0"/>
              <a:t> de </a:t>
            </a:r>
            <a:r>
              <a:rPr lang="en-CA" sz="2000" dirty="0" err="1"/>
              <a:t>l’ASCQ</a:t>
            </a:r>
            <a:r>
              <a:rPr lang="en-CA" sz="2000" dirty="0"/>
              <a:t>, </a:t>
            </a:r>
            <a:r>
              <a:rPr lang="en-CA" sz="2000" dirty="0" err="1"/>
              <a:t>elle</a:t>
            </a:r>
            <a:r>
              <a:rPr lang="en-CA" sz="2000" dirty="0"/>
              <a:t> a mis </a:t>
            </a:r>
            <a:r>
              <a:rPr lang="en-CA" sz="2000" dirty="0" err="1"/>
              <a:t>en</a:t>
            </a:r>
            <a:r>
              <a:rPr lang="en-CA" sz="2000" dirty="0"/>
              <a:t> oeuvre le </a:t>
            </a:r>
            <a:r>
              <a:rPr lang="en-CA" sz="2000" dirty="0" err="1"/>
              <a:t>projet</a:t>
            </a:r>
            <a:r>
              <a:rPr lang="en-CA" sz="2000" dirty="0"/>
              <a:t> de documentation des </a:t>
            </a:r>
            <a:r>
              <a:rPr lang="en-CA" sz="2000" dirty="0" err="1"/>
              <a:t>bonnes</a:t>
            </a:r>
            <a:r>
              <a:rPr lang="en-CA" sz="2000" dirty="0"/>
              <a:t> </a:t>
            </a:r>
            <a:r>
              <a:rPr lang="en-CA" sz="2000" dirty="0" err="1"/>
              <a:t>pratiques</a:t>
            </a:r>
            <a:r>
              <a:rPr lang="en-CA" sz="2000" dirty="0"/>
              <a:t> </a:t>
            </a:r>
            <a:r>
              <a:rPr lang="en-CA" sz="2000" dirty="0" err="1"/>
              <a:t>en</a:t>
            </a:r>
            <a:r>
              <a:rPr lang="en-CA" sz="2000" dirty="0"/>
              <a:t> matière de </a:t>
            </a:r>
            <a:r>
              <a:rPr lang="en-CA" sz="2000" dirty="0" err="1"/>
              <a:t>sécurité</a:t>
            </a:r>
            <a:r>
              <a:rPr lang="en-CA" sz="2000" dirty="0"/>
              <a:t> </a:t>
            </a:r>
            <a:r>
              <a:rPr lang="en-CA" sz="2000" dirty="0" err="1"/>
              <a:t>civile</a:t>
            </a:r>
            <a:r>
              <a:rPr lang="en-CA" sz="2000" dirty="0"/>
              <a:t> municipal – </a:t>
            </a:r>
            <a:r>
              <a:rPr lang="en-CA" sz="2000" dirty="0" err="1"/>
              <a:t>volet</a:t>
            </a:r>
            <a:r>
              <a:rPr lang="en-CA" sz="2000" dirty="0"/>
              <a:t> </a:t>
            </a:r>
            <a:r>
              <a:rPr lang="en-CA" sz="2000" dirty="0" err="1"/>
              <a:t>Rétablissement</a:t>
            </a:r>
            <a:r>
              <a:rPr lang="en-CA" sz="2000" dirty="0"/>
              <a:t> </a:t>
            </a:r>
            <a:r>
              <a:rPr lang="en-CA" sz="2000" dirty="0" err="1"/>
              <a:t>en</a:t>
            </a:r>
            <a:r>
              <a:rPr lang="en-CA" sz="2000" dirty="0"/>
              <a:t> collaboration avec le </a:t>
            </a:r>
            <a:r>
              <a:rPr lang="en-CA" sz="2000" dirty="0" err="1"/>
              <a:t>Ministère</a:t>
            </a:r>
            <a:r>
              <a:rPr lang="en-CA" sz="2000" dirty="0"/>
              <a:t> de la </a:t>
            </a:r>
            <a:r>
              <a:rPr lang="en-CA" sz="2000" dirty="0" err="1"/>
              <a:t>sécurité</a:t>
            </a:r>
            <a:r>
              <a:rPr lang="en-CA" sz="2000" dirty="0"/>
              <a:t> </a:t>
            </a:r>
            <a:r>
              <a:rPr lang="en-CA" sz="2000" dirty="0" err="1"/>
              <a:t>publique</a:t>
            </a:r>
            <a:r>
              <a:rPr lang="en-CA" sz="2000" dirty="0"/>
              <a:t> et a </a:t>
            </a:r>
            <a:r>
              <a:rPr lang="en-CA" sz="2000" dirty="0" err="1"/>
              <a:t>demandé</a:t>
            </a:r>
            <a:r>
              <a:rPr lang="en-CA" sz="2000" dirty="0"/>
              <a:t> à </a:t>
            </a:r>
            <a:r>
              <a:rPr lang="en-CA" sz="2000" dirty="0" err="1"/>
              <a:t>l’ENAP</a:t>
            </a:r>
            <a:r>
              <a:rPr lang="en-CA" sz="2000" dirty="0"/>
              <a:t> (LivingLab) de se </a:t>
            </a:r>
            <a:r>
              <a:rPr lang="en-CA" sz="2000" dirty="0" err="1"/>
              <a:t>joindre</a:t>
            </a:r>
            <a:r>
              <a:rPr lang="en-CA" sz="2000" dirty="0"/>
              <a:t> à </a:t>
            </a:r>
            <a:r>
              <a:rPr lang="en-CA" sz="2000" dirty="0" err="1"/>
              <a:t>l’ASCQ</a:t>
            </a:r>
            <a:r>
              <a:rPr lang="en-CA" sz="2000" dirty="0"/>
              <a:t> dans la realisation de </a:t>
            </a:r>
            <a:r>
              <a:rPr lang="en-CA" sz="2000" dirty="0" err="1"/>
              <a:t>ce</a:t>
            </a:r>
            <a:r>
              <a:rPr lang="en-CA" sz="2000" dirty="0"/>
              <a:t> </a:t>
            </a:r>
            <a:r>
              <a:rPr lang="en-CA" sz="2000" dirty="0" err="1"/>
              <a:t>projet</a:t>
            </a:r>
            <a:r>
              <a:rPr lang="en-CA" sz="2000" dirty="0"/>
              <a:t>.</a:t>
            </a:r>
          </a:p>
        </p:txBody>
      </p:sp>
    </p:spTree>
    <p:extLst>
      <p:ext uri="{BB962C8B-B14F-4D97-AF65-F5344CB8AC3E}">
        <p14:creationId xmlns:p14="http://schemas.microsoft.com/office/powerpoint/2010/main" val="2672192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911788" y="356042"/>
            <a:ext cx="7620000" cy="1143000"/>
          </a:xfrm>
        </p:spPr>
        <p:txBody>
          <a:bodyPr/>
          <a:lstStyle/>
          <a:p>
            <a:r>
              <a:rPr lang="fr-CA" sz="3600" b="1" spc="0" dirty="0">
                <a:ln w="900" cmpd="sng">
                  <a:solidFill>
                    <a:srgbClr val="000000">
                      <a:alpha val="55000"/>
                    </a:srgbClr>
                  </a:solidFill>
                  <a:prstDash val="solid"/>
                </a:ln>
                <a:solidFill>
                  <a:schemeClr val="accent1"/>
                </a:solidFill>
                <a:effectLst>
                  <a:innerShdw blurRad="101600" dist="76200" dir="5400000">
                    <a:schemeClr val="accent1">
                      <a:satMod val="190000"/>
                      <a:tint val="100000"/>
                      <a:alpha val="74000"/>
                    </a:schemeClr>
                  </a:innerShdw>
                </a:effectLst>
              </a:rPr>
              <a:t>Présentation de la démarche</a:t>
            </a:r>
          </a:p>
        </p:txBody>
      </p:sp>
      <p:sp>
        <p:nvSpPr>
          <p:cNvPr id="4" name="Espace réservé du numéro de diapositive 3"/>
          <p:cNvSpPr>
            <a:spLocks noGrp="1"/>
          </p:cNvSpPr>
          <p:nvPr>
            <p:ph type="sldNum" sz="quarter" idx="12"/>
            <p:custDataLst>
              <p:tags r:id="rId2"/>
            </p:custDataLst>
          </p:nvPr>
        </p:nvSpPr>
        <p:spPr/>
        <p:txBody>
          <a:bodyPr/>
          <a:lstStyle/>
          <a:p>
            <a:fld id="{2754ED01-E2A0-4C1E-8E21-014B99041579}" type="slidenum">
              <a:rPr lang="en-US" smtClean="0"/>
              <a:pPr/>
              <a:t>4</a:t>
            </a:fld>
            <a:endParaRPr lang="en-US"/>
          </a:p>
        </p:txBody>
      </p:sp>
      <p:pic>
        <p:nvPicPr>
          <p:cNvPr id="5" name="Espace réservé du contenu 4" descr="logoASCQvecto www.jpg"/>
          <p:cNvPicPr>
            <a:picLocks noChangeAspect="1"/>
          </p:cNvPicPr>
          <p:nvPr>
            <p:custDataLst>
              <p:tags r:id="rId3"/>
            </p:custDataLst>
          </p:nvPr>
        </p:nvPicPr>
        <p:blipFill rotWithShape="1">
          <a:blip r:embed="rId6" cstate="email">
            <a:extLst>
              <a:ext uri="{28A0092B-C50C-407E-A947-70E740481C1C}">
                <a14:useLocalDpi xmlns:a14="http://schemas.microsoft.com/office/drawing/2010/main" val="0"/>
              </a:ext>
            </a:extLst>
          </a:blip>
          <a:srcRect l="-1267" r="70025"/>
          <a:stretch/>
        </p:blipFill>
        <p:spPr>
          <a:xfrm>
            <a:off x="141108" y="593205"/>
            <a:ext cx="658497" cy="630463"/>
          </a:xfrm>
          <a:prstGeom prst="rect">
            <a:avLst/>
          </a:prstGeom>
        </p:spPr>
      </p:pic>
      <p:sp>
        <p:nvSpPr>
          <p:cNvPr id="6" name="Espace réservé du contenu 5">
            <a:extLst>
              <a:ext uri="{FF2B5EF4-FFF2-40B4-BE49-F238E27FC236}">
                <a16:creationId xmlns:a16="http://schemas.microsoft.com/office/drawing/2014/main" id="{8294DDF1-5C30-4ED9-9546-36FFA07003FB}"/>
              </a:ext>
            </a:extLst>
          </p:cNvPr>
          <p:cNvSpPr>
            <a:spLocks noGrp="1"/>
          </p:cNvSpPr>
          <p:nvPr>
            <p:ph idx="1"/>
          </p:nvPr>
        </p:nvSpPr>
        <p:spPr>
          <a:xfrm>
            <a:off x="457200" y="1499042"/>
            <a:ext cx="7620000" cy="5237067"/>
          </a:xfrm>
        </p:spPr>
        <p:txBody>
          <a:bodyPr>
            <a:normAutofit/>
          </a:bodyPr>
          <a:lstStyle/>
          <a:p>
            <a:pPr marL="114300" indent="0">
              <a:buNone/>
            </a:pPr>
            <a:r>
              <a:rPr lang="fr-CA" sz="2000" dirty="0"/>
              <a:t>Dans le cadre de la réalisation des mesures identifiées dans le Plan d’action en matière de sécurité civile relatif aux inondations (2018), le ministère de la Sécurité publique (MSP) a confié à l’Association de sécurité civile du Québec (ASCQ) la réalisation de la mesure Nº 22 qui vise à bien documenter les bonnes pratiques municipales en matière de sécurité civile. </a:t>
            </a:r>
          </a:p>
          <a:p>
            <a:pPr marL="114300" indent="0">
              <a:buNone/>
            </a:pPr>
            <a:endParaRPr lang="fr-CA" sz="2000" dirty="0"/>
          </a:p>
          <a:p>
            <a:pPr marL="114300" indent="0">
              <a:buNone/>
            </a:pPr>
            <a:r>
              <a:rPr lang="fr-CA" sz="2000" dirty="0"/>
              <a:t>Pour faciliter la réalisation de ce mandat, l’ASCQ s’est associée au Cité-ID </a:t>
            </a:r>
            <a:r>
              <a:rPr lang="fr-CA" sz="2000" dirty="0" err="1"/>
              <a:t>LivingLab</a:t>
            </a:r>
            <a:r>
              <a:rPr lang="fr-CA" sz="2000" dirty="0"/>
              <a:t> de l’École nationale d’administration publique (ENAP). </a:t>
            </a:r>
          </a:p>
        </p:txBody>
      </p:sp>
    </p:spTree>
    <p:extLst>
      <p:ext uri="{BB962C8B-B14F-4D97-AF65-F5344CB8AC3E}">
        <p14:creationId xmlns:p14="http://schemas.microsoft.com/office/powerpoint/2010/main" val="979162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911788" y="356042"/>
            <a:ext cx="7620000" cy="1143000"/>
          </a:xfrm>
        </p:spPr>
        <p:txBody>
          <a:bodyPr/>
          <a:lstStyle/>
          <a:p>
            <a:r>
              <a:rPr lang="fr-CA" sz="3600" b="1" spc="0" dirty="0">
                <a:ln w="900" cmpd="sng">
                  <a:solidFill>
                    <a:srgbClr val="000000">
                      <a:alpha val="55000"/>
                    </a:srgbClr>
                  </a:solidFill>
                  <a:prstDash val="solid"/>
                </a:ln>
                <a:solidFill>
                  <a:schemeClr val="accent1"/>
                </a:solidFill>
                <a:effectLst>
                  <a:innerShdw blurRad="101600" dist="76200" dir="5400000">
                    <a:schemeClr val="accent1">
                      <a:satMod val="190000"/>
                      <a:tint val="100000"/>
                      <a:alpha val="74000"/>
                    </a:schemeClr>
                  </a:innerShdw>
                </a:effectLst>
              </a:rPr>
              <a:t>Présentation de la mesure No. 22</a:t>
            </a:r>
          </a:p>
        </p:txBody>
      </p:sp>
      <p:sp>
        <p:nvSpPr>
          <p:cNvPr id="4" name="Espace réservé du numéro de diapositive 3"/>
          <p:cNvSpPr>
            <a:spLocks noGrp="1"/>
          </p:cNvSpPr>
          <p:nvPr>
            <p:ph type="sldNum" sz="quarter" idx="12"/>
            <p:custDataLst>
              <p:tags r:id="rId2"/>
            </p:custDataLst>
          </p:nvPr>
        </p:nvSpPr>
        <p:spPr/>
        <p:txBody>
          <a:bodyPr/>
          <a:lstStyle/>
          <a:p>
            <a:fld id="{2754ED01-E2A0-4C1E-8E21-014B99041579}" type="slidenum">
              <a:rPr lang="en-US" smtClean="0"/>
              <a:pPr/>
              <a:t>5</a:t>
            </a:fld>
            <a:endParaRPr lang="en-US"/>
          </a:p>
        </p:txBody>
      </p:sp>
      <p:pic>
        <p:nvPicPr>
          <p:cNvPr id="5" name="Espace réservé du contenu 4" descr="logoASCQvecto www.jpg"/>
          <p:cNvPicPr>
            <a:picLocks noChangeAspect="1"/>
          </p:cNvPicPr>
          <p:nvPr>
            <p:custDataLst>
              <p:tags r:id="rId3"/>
            </p:custDataLst>
          </p:nvPr>
        </p:nvPicPr>
        <p:blipFill rotWithShape="1">
          <a:blip r:embed="rId6" cstate="email">
            <a:extLst>
              <a:ext uri="{28A0092B-C50C-407E-A947-70E740481C1C}">
                <a14:useLocalDpi xmlns:a14="http://schemas.microsoft.com/office/drawing/2010/main" val="0"/>
              </a:ext>
            </a:extLst>
          </a:blip>
          <a:srcRect l="-1267" r="70025"/>
          <a:stretch/>
        </p:blipFill>
        <p:spPr>
          <a:xfrm>
            <a:off x="141108" y="593205"/>
            <a:ext cx="658497" cy="630463"/>
          </a:xfrm>
          <a:prstGeom prst="rect">
            <a:avLst/>
          </a:prstGeom>
        </p:spPr>
      </p:pic>
      <p:sp>
        <p:nvSpPr>
          <p:cNvPr id="8" name="Content Placeholder 2">
            <a:extLst>
              <a:ext uri="{FF2B5EF4-FFF2-40B4-BE49-F238E27FC236}">
                <a16:creationId xmlns:a16="http://schemas.microsoft.com/office/drawing/2014/main" id="{BAB96F7A-D575-4F0B-8969-70D8B741C30D}"/>
              </a:ext>
            </a:extLst>
          </p:cNvPr>
          <p:cNvSpPr>
            <a:spLocks noGrp="1"/>
          </p:cNvSpPr>
          <p:nvPr>
            <p:ph idx="1"/>
          </p:nvPr>
        </p:nvSpPr>
        <p:spPr>
          <a:xfrm>
            <a:off x="457200" y="1281048"/>
            <a:ext cx="7620000" cy="5576952"/>
          </a:xfrm>
        </p:spPr>
        <p:txBody>
          <a:bodyPr>
            <a:noAutofit/>
          </a:bodyPr>
          <a:lstStyle/>
          <a:p>
            <a:pPr marL="114300" indent="0">
              <a:buNone/>
            </a:pPr>
            <a:r>
              <a:rPr lang="fr-CA" sz="1800" b="1" dirty="0"/>
              <a:t>La documentation des bonnes pratiques municipales en matière de sécurité civile </a:t>
            </a:r>
            <a:endParaRPr lang="fr-CA" sz="1800" dirty="0"/>
          </a:p>
          <a:p>
            <a:r>
              <a:rPr lang="fr-CA" sz="1800" dirty="0"/>
              <a:t>Plusieurs municipalités du Québec ayant subi de lourds dommages au cours des dernières années à la suite d’inondations ont vite appris quels moyens devaient être déployés pour y faire face. Tirant les leçons de leurs expériences passées, elles ont peu à peu mis au point des mesures appropriées, et souvent innovantes, qui ont donné les résultats escomptés. Bien que les contextes et les ressources diffèrent d’une municipalité à l’autre, le partage des bonnes pratiques en sécurité civile pourrait être très profitable, incitant des décideurs municipaux à revoir leurs façons de faire et à peaufiner les mesures établies pour hausser la qualité de leur gestion des risques.</a:t>
            </a:r>
          </a:p>
          <a:p>
            <a:r>
              <a:rPr lang="fr-CA" sz="1800" dirty="0"/>
              <a:t>Ainsi, il y aurait lieu, à moyen terme, de répertorier et de diffuser les bonnes pratiques qui ont cours un peu partout sur le territoire québécois. Bien qu’il soit pertinent que tous les acteurs véhiculent leurs meilleures expériences, un mandat spécial à cet égard sera confié à un partenaire important en sécurité civile, l’Association de sécurité civile du Québec (ASCQ), qui s’est d’ailleurs donné comme mission de valoriser l’expertise et de promouvoir les bonnes pratiques en matière de sécurité civile au Québec.</a:t>
            </a:r>
          </a:p>
          <a:p>
            <a:pPr marL="0" indent="0">
              <a:buNone/>
            </a:pPr>
            <a:endParaRPr lang="en-CA" sz="1800" dirty="0"/>
          </a:p>
        </p:txBody>
      </p:sp>
    </p:spTree>
    <p:extLst>
      <p:ext uri="{BB962C8B-B14F-4D97-AF65-F5344CB8AC3E}">
        <p14:creationId xmlns:p14="http://schemas.microsoft.com/office/powerpoint/2010/main" val="193820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72284230-E3BC-473C-B604-86C0485DEC70}"/>
              </a:ext>
            </a:extLst>
          </p:cNvPr>
          <p:cNvSpPr>
            <a:spLocks noGrp="1"/>
          </p:cNvSpPr>
          <p:nvPr>
            <p:ph type="sldNum" sz="quarter" idx="12"/>
          </p:nvPr>
        </p:nvSpPr>
        <p:spPr/>
        <p:txBody>
          <a:bodyPr/>
          <a:lstStyle/>
          <a:p>
            <a:fld id="{2754ED01-E2A0-4C1E-8E21-014B99041579}" type="slidenum">
              <a:rPr lang="en-US" smtClean="0"/>
              <a:pPr/>
              <a:t>6</a:t>
            </a:fld>
            <a:endParaRPr lang="en-US" dirty="0"/>
          </a:p>
        </p:txBody>
      </p:sp>
      <p:sp>
        <p:nvSpPr>
          <p:cNvPr id="3" name="Rectangle 2">
            <a:extLst>
              <a:ext uri="{FF2B5EF4-FFF2-40B4-BE49-F238E27FC236}">
                <a16:creationId xmlns:a16="http://schemas.microsoft.com/office/drawing/2014/main" id="{168A39CE-942A-4447-A129-412F34491BC5}"/>
              </a:ext>
            </a:extLst>
          </p:cNvPr>
          <p:cNvSpPr/>
          <p:nvPr/>
        </p:nvSpPr>
        <p:spPr>
          <a:xfrm>
            <a:off x="1649185" y="857250"/>
            <a:ext cx="7494815" cy="5143500"/>
          </a:xfrm>
          <a:prstGeom prst="rect">
            <a:avLst/>
          </a:prstGeom>
          <a:solidFill>
            <a:srgbClr val="F0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4" name="Picture 4">
            <a:extLst>
              <a:ext uri="{FF2B5EF4-FFF2-40B4-BE49-F238E27FC236}">
                <a16:creationId xmlns:a16="http://schemas.microsoft.com/office/drawing/2014/main" id="{CFB1F32E-ECC2-41FB-9664-E5E5558B1B31}"/>
              </a:ext>
            </a:extLst>
          </p:cNvPr>
          <p:cNvPicPr>
            <a:picLocks noChangeAspect="1"/>
          </p:cNvPicPr>
          <p:nvPr/>
        </p:nvPicPr>
        <p:blipFill>
          <a:blip r:embed="rId3"/>
          <a:stretch>
            <a:fillRect/>
          </a:stretch>
        </p:blipFill>
        <p:spPr>
          <a:xfrm>
            <a:off x="358546" y="1428383"/>
            <a:ext cx="981075" cy="847725"/>
          </a:xfrm>
          <a:prstGeom prst="rect">
            <a:avLst/>
          </a:prstGeom>
        </p:spPr>
      </p:pic>
      <p:sp>
        <p:nvSpPr>
          <p:cNvPr id="5" name="TextBox 10">
            <a:extLst>
              <a:ext uri="{FF2B5EF4-FFF2-40B4-BE49-F238E27FC236}">
                <a16:creationId xmlns:a16="http://schemas.microsoft.com/office/drawing/2014/main" id="{EA30D9AF-F083-4C03-AFA8-632C25D89711}"/>
              </a:ext>
            </a:extLst>
          </p:cNvPr>
          <p:cNvSpPr txBox="1"/>
          <p:nvPr/>
        </p:nvSpPr>
        <p:spPr>
          <a:xfrm>
            <a:off x="287343" y="2935377"/>
            <a:ext cx="1263747" cy="1384995"/>
          </a:xfrm>
          <a:prstGeom prst="rect">
            <a:avLst/>
          </a:prstGeom>
          <a:noFill/>
        </p:spPr>
        <p:txBody>
          <a:bodyPr wrap="square" rtlCol="0">
            <a:spAutoFit/>
          </a:bodyPr>
          <a:lstStyle/>
          <a:p>
            <a:pPr algn="just"/>
            <a:r>
              <a:rPr lang="fr-CA" sz="1050" dirty="0">
                <a:solidFill>
                  <a:srgbClr val="7030A0"/>
                </a:solidFill>
                <a:latin typeface="Px Grotesk" panose="02060503030000020004" pitchFamily="18" charset="0"/>
              </a:rPr>
              <a:t>Webinaire </a:t>
            </a:r>
          </a:p>
          <a:p>
            <a:pPr algn="just"/>
            <a:endParaRPr lang="fr-CA" sz="1050" dirty="0">
              <a:solidFill>
                <a:srgbClr val="7030A0"/>
              </a:solidFill>
              <a:latin typeface="Px Grotesk" panose="02060503030000020004" pitchFamily="18" charset="0"/>
            </a:endParaRPr>
          </a:p>
          <a:p>
            <a:pPr algn="just"/>
            <a:r>
              <a:rPr lang="fr-CA" sz="1050" dirty="0">
                <a:solidFill>
                  <a:srgbClr val="7030A0"/>
                </a:solidFill>
                <a:latin typeface="Px Grotesk" panose="02060503030000020004" pitchFamily="18" charset="0"/>
              </a:rPr>
              <a:t>La démarche sur le rétablissement initiée par l’ASCQ  en partenariat avec le Cité-ID / ENAP et le MSP</a:t>
            </a:r>
            <a:endParaRPr lang="en-CA" sz="675" dirty="0">
              <a:solidFill>
                <a:srgbClr val="7030A0"/>
              </a:solidFill>
              <a:latin typeface="Px Grotesk" panose="02060503030000020004" pitchFamily="18" charset="0"/>
            </a:endParaRPr>
          </a:p>
        </p:txBody>
      </p:sp>
      <p:sp>
        <p:nvSpPr>
          <p:cNvPr id="6" name="TextBox 5">
            <a:extLst>
              <a:ext uri="{FF2B5EF4-FFF2-40B4-BE49-F238E27FC236}">
                <a16:creationId xmlns:a16="http://schemas.microsoft.com/office/drawing/2014/main" id="{40E3E52B-B7E2-4518-A68E-4ADBDDA7926A}"/>
              </a:ext>
            </a:extLst>
          </p:cNvPr>
          <p:cNvSpPr txBox="1"/>
          <p:nvPr/>
        </p:nvSpPr>
        <p:spPr>
          <a:xfrm>
            <a:off x="2018587" y="1218520"/>
            <a:ext cx="5584371" cy="461665"/>
          </a:xfrm>
          <a:prstGeom prst="rect">
            <a:avLst/>
          </a:prstGeom>
          <a:noFill/>
        </p:spPr>
        <p:txBody>
          <a:bodyPr wrap="square" rtlCol="0">
            <a:spAutoFit/>
          </a:bodyPr>
          <a:lstStyle/>
          <a:p>
            <a:r>
              <a:rPr lang="fr-CA" sz="2400" b="1" dirty="0">
                <a:solidFill>
                  <a:srgbClr val="7A00FF"/>
                </a:solidFill>
                <a:latin typeface="Px Grotesk" panose="02060503030000020004" pitchFamily="18" charset="0"/>
              </a:rPr>
              <a:t>Présentation des conférencières de l’ENAP</a:t>
            </a:r>
          </a:p>
        </p:txBody>
      </p:sp>
      <p:sp>
        <p:nvSpPr>
          <p:cNvPr id="7" name="TextBox 13">
            <a:extLst>
              <a:ext uri="{FF2B5EF4-FFF2-40B4-BE49-F238E27FC236}">
                <a16:creationId xmlns:a16="http://schemas.microsoft.com/office/drawing/2014/main" id="{9124DB85-DD27-4E29-B3C0-629FD7396CFD}"/>
              </a:ext>
            </a:extLst>
          </p:cNvPr>
          <p:cNvSpPr txBox="1"/>
          <p:nvPr/>
        </p:nvSpPr>
        <p:spPr>
          <a:xfrm>
            <a:off x="1649185" y="2363139"/>
            <a:ext cx="6882603" cy="1477328"/>
          </a:xfrm>
          <a:prstGeom prst="rect">
            <a:avLst/>
          </a:prstGeom>
          <a:noFill/>
        </p:spPr>
        <p:txBody>
          <a:bodyPr wrap="square" rtlCol="0">
            <a:spAutoFit/>
          </a:bodyPr>
          <a:lstStyle/>
          <a:p>
            <a:pPr marL="285750" indent="-285750" algn="just">
              <a:buFont typeface="Arial" panose="020B0604020202020204" pitchFamily="34" charset="0"/>
              <a:buChar char="•"/>
            </a:pPr>
            <a:r>
              <a:rPr lang="fr-CA" dirty="0"/>
              <a:t>Julie-Maude Normandin, codirectrice recherche et communication de Cité-ID et chargée de cours à l’ENAP</a:t>
            </a:r>
            <a:endParaRPr lang="fr-CA" b="0" i="0" dirty="0">
              <a:effectLst/>
            </a:endParaRPr>
          </a:p>
          <a:p>
            <a:pPr marL="285750" indent="-285750" algn="just">
              <a:buFont typeface="Arial" panose="020B0604020202020204" pitchFamily="34" charset="0"/>
              <a:buChar char="•"/>
            </a:pPr>
            <a:endParaRPr lang="fr-CA" b="0" i="0" dirty="0">
              <a:effectLst/>
            </a:endParaRPr>
          </a:p>
          <a:p>
            <a:pPr marL="285750" indent="-285750" algn="just">
              <a:buFont typeface="Arial" panose="020B0604020202020204" pitchFamily="34" charset="0"/>
              <a:buChar char="•"/>
            </a:pPr>
            <a:r>
              <a:rPr lang="fr-CA" dirty="0"/>
              <a:t>Marie Daoust Gauthier, assistante de recherche à Cité-ID et candidate à la maîtrise l’ENAP</a:t>
            </a:r>
          </a:p>
        </p:txBody>
      </p:sp>
    </p:spTree>
    <p:extLst>
      <p:ext uri="{BB962C8B-B14F-4D97-AF65-F5344CB8AC3E}">
        <p14:creationId xmlns:p14="http://schemas.microsoft.com/office/powerpoint/2010/main" val="2001132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73C930-C81D-4649-B99E-C715F48CC613}"/>
              </a:ext>
            </a:extLst>
          </p:cNvPr>
          <p:cNvSpPr/>
          <p:nvPr/>
        </p:nvSpPr>
        <p:spPr>
          <a:xfrm>
            <a:off x="1649185" y="857250"/>
            <a:ext cx="7494815" cy="5143500"/>
          </a:xfrm>
          <a:prstGeom prst="rect">
            <a:avLst/>
          </a:prstGeom>
          <a:solidFill>
            <a:srgbClr val="F0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 name="Picture 4">
            <a:extLst>
              <a:ext uri="{FF2B5EF4-FFF2-40B4-BE49-F238E27FC236}">
                <a16:creationId xmlns:a16="http://schemas.microsoft.com/office/drawing/2014/main" id="{B89C2853-35B4-F841-9881-E2B92DA84A98}"/>
              </a:ext>
            </a:extLst>
          </p:cNvPr>
          <p:cNvPicPr>
            <a:picLocks noChangeAspect="1"/>
          </p:cNvPicPr>
          <p:nvPr/>
        </p:nvPicPr>
        <p:blipFill>
          <a:blip r:embed="rId3"/>
          <a:stretch>
            <a:fillRect/>
          </a:stretch>
        </p:blipFill>
        <p:spPr>
          <a:xfrm>
            <a:off x="358546" y="1218520"/>
            <a:ext cx="981075" cy="847725"/>
          </a:xfrm>
          <a:prstGeom prst="rect">
            <a:avLst/>
          </a:prstGeom>
        </p:spPr>
      </p:pic>
      <p:sp>
        <p:nvSpPr>
          <p:cNvPr id="6" name="TextBox 5">
            <a:extLst>
              <a:ext uri="{FF2B5EF4-FFF2-40B4-BE49-F238E27FC236}">
                <a16:creationId xmlns:a16="http://schemas.microsoft.com/office/drawing/2014/main" id="{40DED2C1-FE69-E345-B244-CDFDEE619C7F}"/>
              </a:ext>
            </a:extLst>
          </p:cNvPr>
          <p:cNvSpPr txBox="1"/>
          <p:nvPr/>
        </p:nvSpPr>
        <p:spPr>
          <a:xfrm>
            <a:off x="2018587" y="1218520"/>
            <a:ext cx="5584371" cy="461665"/>
          </a:xfrm>
          <a:prstGeom prst="rect">
            <a:avLst/>
          </a:prstGeom>
          <a:noFill/>
        </p:spPr>
        <p:txBody>
          <a:bodyPr wrap="square" rtlCol="0">
            <a:spAutoFit/>
          </a:bodyPr>
          <a:lstStyle/>
          <a:p>
            <a:r>
              <a:rPr lang="fr-CA" sz="2400" b="1" dirty="0">
                <a:solidFill>
                  <a:srgbClr val="7A00FF"/>
                </a:solidFill>
                <a:latin typeface="Px Grotesk" panose="02060503030000020004" pitchFamily="18" charset="0"/>
              </a:rPr>
              <a:t>Présentation du Cité-ID </a:t>
            </a:r>
            <a:r>
              <a:rPr lang="fr-CA" sz="2400" b="1" dirty="0" err="1">
                <a:solidFill>
                  <a:srgbClr val="7A00FF"/>
                </a:solidFill>
                <a:latin typeface="Px Grotesk" panose="02060503030000020004" pitchFamily="18" charset="0"/>
              </a:rPr>
              <a:t>LivingLab</a:t>
            </a:r>
            <a:r>
              <a:rPr lang="fr-CA" sz="2400" b="1" dirty="0">
                <a:solidFill>
                  <a:srgbClr val="7A00FF"/>
                </a:solidFill>
                <a:latin typeface="Px Grotesk" panose="02060503030000020004" pitchFamily="18" charset="0"/>
              </a:rPr>
              <a:t> </a:t>
            </a:r>
          </a:p>
        </p:txBody>
      </p:sp>
      <p:sp>
        <p:nvSpPr>
          <p:cNvPr id="11" name="TextBox 10">
            <a:extLst>
              <a:ext uri="{FF2B5EF4-FFF2-40B4-BE49-F238E27FC236}">
                <a16:creationId xmlns:a16="http://schemas.microsoft.com/office/drawing/2014/main" id="{AC154223-75ED-E44D-8C1D-789D628499C9}"/>
              </a:ext>
            </a:extLst>
          </p:cNvPr>
          <p:cNvSpPr txBox="1"/>
          <p:nvPr/>
        </p:nvSpPr>
        <p:spPr>
          <a:xfrm>
            <a:off x="302333" y="2935377"/>
            <a:ext cx="1263747" cy="1384995"/>
          </a:xfrm>
          <a:prstGeom prst="rect">
            <a:avLst/>
          </a:prstGeom>
          <a:noFill/>
        </p:spPr>
        <p:txBody>
          <a:bodyPr wrap="square" rtlCol="0">
            <a:spAutoFit/>
          </a:bodyPr>
          <a:lstStyle/>
          <a:p>
            <a:pPr algn="just"/>
            <a:r>
              <a:rPr lang="fr-CA" sz="1050" dirty="0">
                <a:solidFill>
                  <a:srgbClr val="7030A0"/>
                </a:solidFill>
                <a:latin typeface="Px Grotesk" panose="02060503030000020004" pitchFamily="18" charset="0"/>
              </a:rPr>
              <a:t>Webinaire </a:t>
            </a:r>
          </a:p>
          <a:p>
            <a:pPr algn="just"/>
            <a:endParaRPr lang="fr-CA" sz="1050" dirty="0">
              <a:solidFill>
                <a:srgbClr val="7030A0"/>
              </a:solidFill>
              <a:latin typeface="Px Grotesk" panose="02060503030000020004" pitchFamily="18" charset="0"/>
            </a:endParaRPr>
          </a:p>
          <a:p>
            <a:pPr algn="just"/>
            <a:r>
              <a:rPr lang="fr-CA" sz="1050" dirty="0">
                <a:solidFill>
                  <a:srgbClr val="7030A0"/>
                </a:solidFill>
                <a:latin typeface="Px Grotesk" panose="02060503030000020004" pitchFamily="18" charset="0"/>
              </a:rPr>
              <a:t>La démarche sur le rétablissement initiée par l’ASCQ  en partenariat avec le Cité-ID / ENAP et le MSP</a:t>
            </a:r>
            <a:endParaRPr lang="en-CA" sz="675" dirty="0">
              <a:solidFill>
                <a:srgbClr val="7030A0"/>
              </a:solidFill>
              <a:latin typeface="Px Grotesk" panose="02060503030000020004" pitchFamily="18" charset="0"/>
            </a:endParaRPr>
          </a:p>
        </p:txBody>
      </p:sp>
      <p:sp>
        <p:nvSpPr>
          <p:cNvPr id="7" name="TextBox 13">
            <a:extLst>
              <a:ext uri="{FF2B5EF4-FFF2-40B4-BE49-F238E27FC236}">
                <a16:creationId xmlns:a16="http://schemas.microsoft.com/office/drawing/2014/main" id="{626B07D1-8BE8-431F-A3E9-35313FC31664}"/>
              </a:ext>
            </a:extLst>
          </p:cNvPr>
          <p:cNvSpPr txBox="1"/>
          <p:nvPr/>
        </p:nvSpPr>
        <p:spPr>
          <a:xfrm>
            <a:off x="1649185" y="2267882"/>
            <a:ext cx="6995591" cy="3416320"/>
          </a:xfrm>
          <a:prstGeom prst="rect">
            <a:avLst/>
          </a:prstGeom>
          <a:noFill/>
        </p:spPr>
        <p:txBody>
          <a:bodyPr wrap="square" rtlCol="0">
            <a:spAutoFit/>
          </a:bodyPr>
          <a:lstStyle/>
          <a:p>
            <a:pPr marL="285750" indent="-285750" algn="just">
              <a:buFont typeface="Arial" panose="020B0604020202020204" pitchFamily="34" charset="0"/>
              <a:buChar char="•"/>
            </a:pPr>
            <a:r>
              <a:rPr lang="fr-CA" b="0" i="0" dirty="0">
                <a:effectLst/>
              </a:rPr>
              <a:t>Créé le 30 janvier 2018 grâce au soutien des Fonds de recherche du Québec et le Ministère de la Sécurité publique du Québec, Cité-ID est un laboratoire de recherche-action rattaché à l’École nationale d’administration publique (ENAP). </a:t>
            </a:r>
          </a:p>
          <a:p>
            <a:pPr marL="285750" indent="-285750" algn="just">
              <a:buFont typeface="Arial" panose="020B0604020202020204" pitchFamily="34" charset="0"/>
              <a:buChar char="•"/>
            </a:pPr>
            <a:endParaRPr lang="fr-CA" b="0" i="0" dirty="0">
              <a:effectLst/>
            </a:endParaRPr>
          </a:p>
          <a:p>
            <a:pPr marL="285750" indent="-285750" algn="just">
              <a:buFont typeface="Arial" panose="020B0604020202020204" pitchFamily="34" charset="0"/>
              <a:buChar char="•"/>
            </a:pPr>
            <a:r>
              <a:rPr lang="fr-CA" b="0" i="0" dirty="0">
                <a:effectLst/>
              </a:rPr>
              <a:t>Le Cité-ID regroupe en mode </a:t>
            </a:r>
            <a:r>
              <a:rPr lang="fr-CA" b="1" i="0" dirty="0">
                <a:effectLst/>
              </a:rPr>
              <a:t>col­la­bo­ra­tif</a:t>
            </a:r>
            <a:r>
              <a:rPr lang="fr-CA" b="0" i="0" dirty="0">
                <a:effectLst/>
              </a:rPr>
              <a:t> les divers acteurs de la rési­lience urbaine au Cana­da et ailleurs dans le monde (ges­tion­naires urbains, orga­ni­sa­tions pri­vées, citoyens, cher­cheurs uni­ver­si­taires). </a:t>
            </a:r>
          </a:p>
          <a:p>
            <a:pPr marL="285750" indent="-285750" algn="just">
              <a:buFont typeface="Arial" panose="020B0604020202020204" pitchFamily="34" charset="0"/>
              <a:buChar char="•"/>
            </a:pPr>
            <a:endParaRPr lang="fr-CA" dirty="0"/>
          </a:p>
          <a:p>
            <a:pPr marL="285750" indent="-285750" algn="just">
              <a:buFont typeface="Arial" panose="020B0604020202020204" pitchFamily="34" charset="0"/>
              <a:buChar char="•"/>
            </a:pPr>
            <a:r>
              <a:rPr lang="fr-CA" b="0" i="0" dirty="0">
                <a:effectLst/>
              </a:rPr>
              <a:t>Il favorise l’émergence de nou­velles </a:t>
            </a:r>
            <a:r>
              <a:rPr lang="fr-CA" b="1" i="0" dirty="0">
                <a:effectLst/>
              </a:rPr>
              <a:t>approches inter­sec­to­rielles </a:t>
            </a:r>
            <a:r>
              <a:rPr lang="fr-CA" b="0" i="0" dirty="0">
                <a:effectLst/>
              </a:rPr>
              <a:t>misant sur les connais­sances et le déve­lop­pe­ment de pra­tiques inno­vantes en matière de rési­lience urbaine.</a:t>
            </a:r>
            <a:endParaRPr lang="fr-CA" dirty="0"/>
          </a:p>
        </p:txBody>
      </p:sp>
    </p:spTree>
    <p:extLst>
      <p:ext uri="{BB962C8B-B14F-4D97-AF65-F5344CB8AC3E}">
        <p14:creationId xmlns:p14="http://schemas.microsoft.com/office/powerpoint/2010/main" val="3298258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73C930-C81D-4649-B99E-C715F48CC613}"/>
              </a:ext>
            </a:extLst>
          </p:cNvPr>
          <p:cNvSpPr/>
          <p:nvPr/>
        </p:nvSpPr>
        <p:spPr>
          <a:xfrm>
            <a:off x="1649185" y="857250"/>
            <a:ext cx="7494815" cy="5143500"/>
          </a:xfrm>
          <a:prstGeom prst="rect">
            <a:avLst/>
          </a:prstGeom>
          <a:solidFill>
            <a:srgbClr val="F0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 name="Picture 4">
            <a:extLst>
              <a:ext uri="{FF2B5EF4-FFF2-40B4-BE49-F238E27FC236}">
                <a16:creationId xmlns:a16="http://schemas.microsoft.com/office/drawing/2014/main" id="{B89C2853-35B4-F841-9881-E2B92DA84A98}"/>
              </a:ext>
            </a:extLst>
          </p:cNvPr>
          <p:cNvPicPr>
            <a:picLocks noChangeAspect="1"/>
          </p:cNvPicPr>
          <p:nvPr/>
        </p:nvPicPr>
        <p:blipFill>
          <a:blip r:embed="rId3"/>
          <a:stretch>
            <a:fillRect/>
          </a:stretch>
        </p:blipFill>
        <p:spPr>
          <a:xfrm>
            <a:off x="358546" y="1218520"/>
            <a:ext cx="981075" cy="847725"/>
          </a:xfrm>
          <a:prstGeom prst="rect">
            <a:avLst/>
          </a:prstGeom>
        </p:spPr>
      </p:pic>
      <p:sp>
        <p:nvSpPr>
          <p:cNvPr id="6" name="TextBox 5">
            <a:extLst>
              <a:ext uri="{FF2B5EF4-FFF2-40B4-BE49-F238E27FC236}">
                <a16:creationId xmlns:a16="http://schemas.microsoft.com/office/drawing/2014/main" id="{40DED2C1-FE69-E345-B244-CDFDEE619C7F}"/>
              </a:ext>
            </a:extLst>
          </p:cNvPr>
          <p:cNvSpPr txBox="1"/>
          <p:nvPr/>
        </p:nvSpPr>
        <p:spPr>
          <a:xfrm>
            <a:off x="2018587" y="1218520"/>
            <a:ext cx="5584371" cy="461665"/>
          </a:xfrm>
          <a:prstGeom prst="rect">
            <a:avLst/>
          </a:prstGeom>
          <a:noFill/>
        </p:spPr>
        <p:txBody>
          <a:bodyPr wrap="square" rtlCol="0">
            <a:spAutoFit/>
          </a:bodyPr>
          <a:lstStyle/>
          <a:p>
            <a:r>
              <a:rPr lang="fr-CA" sz="2400" b="1" dirty="0">
                <a:solidFill>
                  <a:srgbClr val="7A00FF"/>
                </a:solidFill>
                <a:latin typeface="Px Grotesk" panose="02060503030000020004" pitchFamily="18" charset="0"/>
              </a:rPr>
              <a:t>Quelques notions …</a:t>
            </a:r>
          </a:p>
        </p:txBody>
      </p:sp>
      <p:sp>
        <p:nvSpPr>
          <p:cNvPr id="11" name="TextBox 10">
            <a:extLst>
              <a:ext uri="{FF2B5EF4-FFF2-40B4-BE49-F238E27FC236}">
                <a16:creationId xmlns:a16="http://schemas.microsoft.com/office/drawing/2014/main" id="{AC154223-75ED-E44D-8C1D-789D628499C9}"/>
              </a:ext>
            </a:extLst>
          </p:cNvPr>
          <p:cNvSpPr txBox="1"/>
          <p:nvPr/>
        </p:nvSpPr>
        <p:spPr>
          <a:xfrm>
            <a:off x="302333" y="2935377"/>
            <a:ext cx="1263747" cy="1384995"/>
          </a:xfrm>
          <a:prstGeom prst="rect">
            <a:avLst/>
          </a:prstGeom>
          <a:noFill/>
        </p:spPr>
        <p:txBody>
          <a:bodyPr wrap="square" rtlCol="0">
            <a:spAutoFit/>
          </a:bodyPr>
          <a:lstStyle/>
          <a:p>
            <a:pPr algn="just"/>
            <a:r>
              <a:rPr lang="fr-CA" sz="1050" dirty="0">
                <a:solidFill>
                  <a:srgbClr val="7030A0"/>
                </a:solidFill>
                <a:latin typeface="Px Grotesk" panose="02060503030000020004" pitchFamily="18" charset="0"/>
              </a:rPr>
              <a:t>Webinaire </a:t>
            </a:r>
          </a:p>
          <a:p>
            <a:pPr algn="just"/>
            <a:endParaRPr lang="fr-CA" sz="1050" dirty="0">
              <a:solidFill>
                <a:srgbClr val="7030A0"/>
              </a:solidFill>
              <a:latin typeface="Px Grotesk" panose="02060503030000020004" pitchFamily="18" charset="0"/>
            </a:endParaRPr>
          </a:p>
          <a:p>
            <a:pPr algn="just"/>
            <a:r>
              <a:rPr lang="fr-CA" sz="1050" dirty="0">
                <a:solidFill>
                  <a:srgbClr val="7030A0"/>
                </a:solidFill>
                <a:latin typeface="Px Grotesk" panose="02060503030000020004" pitchFamily="18" charset="0"/>
              </a:rPr>
              <a:t>La démarche sur le rétablissement initiée par l’ASCQ  en partenariat avec le Cité-ID / ENAP et le MSP</a:t>
            </a:r>
            <a:endParaRPr lang="en-CA" sz="675" dirty="0">
              <a:solidFill>
                <a:srgbClr val="7030A0"/>
              </a:solidFill>
              <a:latin typeface="Px Grotesk" panose="02060503030000020004" pitchFamily="18" charset="0"/>
            </a:endParaRPr>
          </a:p>
        </p:txBody>
      </p:sp>
      <p:sp>
        <p:nvSpPr>
          <p:cNvPr id="7" name="TextBox 13">
            <a:extLst>
              <a:ext uri="{FF2B5EF4-FFF2-40B4-BE49-F238E27FC236}">
                <a16:creationId xmlns:a16="http://schemas.microsoft.com/office/drawing/2014/main" id="{626B07D1-8BE8-431F-A3E9-35313FC31664}"/>
              </a:ext>
            </a:extLst>
          </p:cNvPr>
          <p:cNvSpPr txBox="1"/>
          <p:nvPr/>
        </p:nvSpPr>
        <p:spPr>
          <a:xfrm>
            <a:off x="1649185" y="1833169"/>
            <a:ext cx="6995591" cy="3693319"/>
          </a:xfrm>
          <a:prstGeom prst="rect">
            <a:avLst/>
          </a:prstGeom>
          <a:noFill/>
        </p:spPr>
        <p:txBody>
          <a:bodyPr wrap="square" rtlCol="0">
            <a:spAutoFit/>
          </a:bodyPr>
          <a:lstStyle/>
          <a:p>
            <a:pPr marL="342900" indent="-342900" algn="just">
              <a:buFont typeface="Arial" panose="020B0604020202020204" pitchFamily="34" charset="0"/>
              <a:buChar char="•"/>
            </a:pPr>
            <a:r>
              <a:rPr lang="fr-CA" b="1" dirty="0"/>
              <a:t>Résilience </a:t>
            </a:r>
          </a:p>
          <a:p>
            <a:pPr lvl="1" algn="just"/>
            <a:endParaRPr lang="fr-CA" b="1" dirty="0"/>
          </a:p>
          <a:p>
            <a:pPr lvl="1" algn="just"/>
            <a:r>
              <a:rPr lang="fr-CA" b="1" dirty="0"/>
              <a:t>Aptitude</a:t>
            </a:r>
            <a:r>
              <a:rPr lang="fr-CA" dirty="0"/>
              <a:t> d’un </a:t>
            </a:r>
            <a:r>
              <a:rPr lang="fr-CA" b="1" dirty="0"/>
              <a:t>système</a:t>
            </a:r>
            <a:r>
              <a:rPr lang="fr-CA" dirty="0"/>
              <a:t>, d’une collectivité ou d’une société potentiellement exposé à des aléas à </a:t>
            </a:r>
            <a:r>
              <a:rPr lang="fr-CA" b="1" dirty="0"/>
              <a:t>s’adapter</a:t>
            </a:r>
            <a:r>
              <a:rPr lang="fr-CA" dirty="0"/>
              <a:t>, en </a:t>
            </a:r>
            <a:r>
              <a:rPr lang="fr-CA" b="1" dirty="0"/>
              <a:t>résistant</a:t>
            </a:r>
            <a:r>
              <a:rPr lang="fr-CA" dirty="0"/>
              <a:t> ou en </a:t>
            </a:r>
            <a:r>
              <a:rPr lang="fr-CA" b="1" dirty="0"/>
              <a:t>changeant</a:t>
            </a:r>
            <a:r>
              <a:rPr lang="fr-CA" dirty="0"/>
              <a:t>, en vue d’établir et de maintenir des structures et un niveau de fonctionnement acceptables. (MSP, 2014)</a:t>
            </a:r>
          </a:p>
          <a:p>
            <a:pPr marL="342900" indent="-342900" algn="just">
              <a:buFont typeface="Arial" panose="020B0604020202020204" pitchFamily="34" charset="0"/>
              <a:buChar char="•"/>
            </a:pPr>
            <a:endParaRPr lang="fr-CA" dirty="0"/>
          </a:p>
          <a:p>
            <a:pPr marL="342900" indent="-342900" algn="just">
              <a:buFont typeface="Arial" panose="020B0604020202020204" pitchFamily="34" charset="0"/>
              <a:buChar char="•"/>
            </a:pPr>
            <a:r>
              <a:rPr lang="fr-CA" b="1" dirty="0"/>
              <a:t>Rétablissement</a:t>
            </a:r>
            <a:r>
              <a:rPr lang="fr-CA" dirty="0"/>
              <a:t> </a:t>
            </a:r>
          </a:p>
          <a:p>
            <a:pPr lvl="1" algn="just"/>
            <a:endParaRPr lang="fr-CA" dirty="0"/>
          </a:p>
          <a:p>
            <a:pPr lvl="1" algn="just"/>
            <a:r>
              <a:rPr lang="fr-CA" dirty="0"/>
              <a:t>Ensemble des </a:t>
            </a:r>
            <a:r>
              <a:rPr lang="fr-CA" b="1" dirty="0"/>
              <a:t>décisions</a:t>
            </a:r>
            <a:r>
              <a:rPr lang="fr-CA" dirty="0"/>
              <a:t> et des </a:t>
            </a:r>
            <a:r>
              <a:rPr lang="fr-CA" b="1" dirty="0"/>
              <a:t>actions</a:t>
            </a:r>
            <a:r>
              <a:rPr lang="fr-CA" dirty="0"/>
              <a:t> prises à la suite d’un sinistre pour restaurer les conditions sociales, économiques, physiques et environnementales de la collectivité et réduire les risques. (MSP, 2014)</a:t>
            </a:r>
          </a:p>
        </p:txBody>
      </p:sp>
    </p:spTree>
    <p:extLst>
      <p:ext uri="{BB962C8B-B14F-4D97-AF65-F5344CB8AC3E}">
        <p14:creationId xmlns:p14="http://schemas.microsoft.com/office/powerpoint/2010/main" val="2807275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73C930-C81D-4649-B99E-C715F48CC613}"/>
              </a:ext>
            </a:extLst>
          </p:cNvPr>
          <p:cNvSpPr/>
          <p:nvPr/>
        </p:nvSpPr>
        <p:spPr>
          <a:xfrm>
            <a:off x="1649185" y="857250"/>
            <a:ext cx="7494815" cy="5143500"/>
          </a:xfrm>
          <a:prstGeom prst="rect">
            <a:avLst/>
          </a:prstGeom>
          <a:solidFill>
            <a:srgbClr val="F0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 name="Picture 4">
            <a:extLst>
              <a:ext uri="{FF2B5EF4-FFF2-40B4-BE49-F238E27FC236}">
                <a16:creationId xmlns:a16="http://schemas.microsoft.com/office/drawing/2014/main" id="{B89C2853-35B4-F841-9881-E2B92DA84A98}"/>
              </a:ext>
            </a:extLst>
          </p:cNvPr>
          <p:cNvPicPr>
            <a:picLocks noChangeAspect="1"/>
          </p:cNvPicPr>
          <p:nvPr/>
        </p:nvPicPr>
        <p:blipFill>
          <a:blip r:embed="rId3"/>
          <a:stretch>
            <a:fillRect/>
          </a:stretch>
        </p:blipFill>
        <p:spPr>
          <a:xfrm>
            <a:off x="358546" y="1218520"/>
            <a:ext cx="981075" cy="847725"/>
          </a:xfrm>
          <a:prstGeom prst="rect">
            <a:avLst/>
          </a:prstGeom>
        </p:spPr>
      </p:pic>
      <p:sp>
        <p:nvSpPr>
          <p:cNvPr id="6" name="TextBox 5">
            <a:extLst>
              <a:ext uri="{FF2B5EF4-FFF2-40B4-BE49-F238E27FC236}">
                <a16:creationId xmlns:a16="http://schemas.microsoft.com/office/drawing/2014/main" id="{40DED2C1-FE69-E345-B244-CDFDEE619C7F}"/>
              </a:ext>
            </a:extLst>
          </p:cNvPr>
          <p:cNvSpPr txBox="1"/>
          <p:nvPr/>
        </p:nvSpPr>
        <p:spPr>
          <a:xfrm>
            <a:off x="2018587" y="1002172"/>
            <a:ext cx="5584371" cy="461665"/>
          </a:xfrm>
          <a:prstGeom prst="rect">
            <a:avLst/>
          </a:prstGeom>
          <a:noFill/>
        </p:spPr>
        <p:txBody>
          <a:bodyPr wrap="square" rtlCol="0">
            <a:spAutoFit/>
          </a:bodyPr>
          <a:lstStyle/>
          <a:p>
            <a:r>
              <a:rPr lang="fr-CA" sz="2400" b="1" dirty="0">
                <a:solidFill>
                  <a:srgbClr val="7A00FF"/>
                </a:solidFill>
                <a:latin typeface="Px Grotesk" panose="02060503030000020004" pitchFamily="18" charset="0"/>
              </a:rPr>
              <a:t>Présentation – Retour sur la 1</a:t>
            </a:r>
            <a:r>
              <a:rPr lang="fr-CA" sz="2400" b="1" baseline="30000" dirty="0">
                <a:solidFill>
                  <a:srgbClr val="7A00FF"/>
                </a:solidFill>
                <a:latin typeface="Px Grotesk" panose="02060503030000020004" pitchFamily="18" charset="0"/>
              </a:rPr>
              <a:t>ière</a:t>
            </a:r>
            <a:r>
              <a:rPr lang="fr-CA" sz="2400" b="1" dirty="0">
                <a:solidFill>
                  <a:srgbClr val="7A00FF"/>
                </a:solidFill>
                <a:latin typeface="Px Grotesk" panose="02060503030000020004" pitchFamily="18" charset="0"/>
              </a:rPr>
              <a:t> Phase</a:t>
            </a:r>
          </a:p>
        </p:txBody>
      </p:sp>
      <p:sp>
        <p:nvSpPr>
          <p:cNvPr id="11" name="TextBox 10">
            <a:extLst>
              <a:ext uri="{FF2B5EF4-FFF2-40B4-BE49-F238E27FC236}">
                <a16:creationId xmlns:a16="http://schemas.microsoft.com/office/drawing/2014/main" id="{AC154223-75ED-E44D-8C1D-789D628499C9}"/>
              </a:ext>
            </a:extLst>
          </p:cNvPr>
          <p:cNvSpPr txBox="1"/>
          <p:nvPr/>
        </p:nvSpPr>
        <p:spPr>
          <a:xfrm>
            <a:off x="302333" y="2935377"/>
            <a:ext cx="1263747" cy="1384995"/>
          </a:xfrm>
          <a:prstGeom prst="rect">
            <a:avLst/>
          </a:prstGeom>
          <a:noFill/>
        </p:spPr>
        <p:txBody>
          <a:bodyPr wrap="square" rtlCol="0">
            <a:spAutoFit/>
          </a:bodyPr>
          <a:lstStyle/>
          <a:p>
            <a:pPr algn="just"/>
            <a:r>
              <a:rPr lang="fr-CA" sz="1050" dirty="0">
                <a:solidFill>
                  <a:srgbClr val="7030A0"/>
                </a:solidFill>
                <a:latin typeface="Px Grotesk" panose="02060503030000020004" pitchFamily="18" charset="0"/>
              </a:rPr>
              <a:t>Webinaire </a:t>
            </a:r>
          </a:p>
          <a:p>
            <a:pPr algn="just"/>
            <a:endParaRPr lang="fr-CA" sz="1050" dirty="0">
              <a:solidFill>
                <a:srgbClr val="7030A0"/>
              </a:solidFill>
              <a:latin typeface="Px Grotesk" panose="02060503030000020004" pitchFamily="18" charset="0"/>
            </a:endParaRPr>
          </a:p>
          <a:p>
            <a:pPr algn="just"/>
            <a:r>
              <a:rPr lang="fr-CA" sz="1050" dirty="0">
                <a:solidFill>
                  <a:srgbClr val="7030A0"/>
                </a:solidFill>
                <a:latin typeface="Px Grotesk" panose="02060503030000020004" pitchFamily="18" charset="0"/>
              </a:rPr>
              <a:t>La démarche sur le rétablissement initiée par l’ASCQ  en partenariat avec le Cité-ID / ENAP et le MSP</a:t>
            </a:r>
            <a:endParaRPr lang="en-CA" sz="675" dirty="0">
              <a:solidFill>
                <a:srgbClr val="7030A0"/>
              </a:solidFill>
              <a:latin typeface="Px Grotesk" panose="02060503030000020004" pitchFamily="18" charset="0"/>
            </a:endParaRPr>
          </a:p>
        </p:txBody>
      </p:sp>
      <p:sp>
        <p:nvSpPr>
          <p:cNvPr id="7" name="TextBox 13">
            <a:extLst>
              <a:ext uri="{FF2B5EF4-FFF2-40B4-BE49-F238E27FC236}">
                <a16:creationId xmlns:a16="http://schemas.microsoft.com/office/drawing/2014/main" id="{626B07D1-8BE8-431F-A3E9-35313FC31664}"/>
              </a:ext>
            </a:extLst>
          </p:cNvPr>
          <p:cNvSpPr txBox="1"/>
          <p:nvPr/>
        </p:nvSpPr>
        <p:spPr>
          <a:xfrm>
            <a:off x="1649185" y="1781215"/>
            <a:ext cx="6995591" cy="2308324"/>
          </a:xfrm>
          <a:prstGeom prst="rect">
            <a:avLst/>
          </a:prstGeom>
          <a:noFill/>
        </p:spPr>
        <p:txBody>
          <a:bodyPr wrap="square" rtlCol="0">
            <a:spAutoFit/>
          </a:bodyPr>
          <a:lstStyle/>
          <a:p>
            <a:pPr marL="114300" indent="0">
              <a:buNone/>
            </a:pPr>
            <a:r>
              <a:rPr lang="fr-CA" dirty="0"/>
              <a:t>Trois journées des consultations ont été organisées le 23 mai et le 5 et 18 juin à Repentigny, Québec et Rimouski. </a:t>
            </a:r>
          </a:p>
          <a:p>
            <a:pPr marL="114300" indent="0">
              <a:buNone/>
            </a:pPr>
            <a:endParaRPr lang="fr-CA" dirty="0"/>
          </a:p>
          <a:p>
            <a:pPr marL="114300" indent="0">
              <a:buNone/>
            </a:pPr>
            <a:r>
              <a:rPr lang="fr-CA" dirty="0"/>
              <a:t>Les objectifs de cette première phase : </a:t>
            </a:r>
          </a:p>
          <a:p>
            <a:pPr marL="571500" indent="-457200">
              <a:buAutoNum type="arabicParenR"/>
            </a:pPr>
            <a:r>
              <a:rPr lang="fr-CA" dirty="0"/>
              <a:t>Réfléchir sur les </a:t>
            </a:r>
            <a:r>
              <a:rPr lang="fr-CA" b="1" dirty="0"/>
              <a:t>bonnes pratiques à développer </a:t>
            </a:r>
            <a:r>
              <a:rPr lang="fr-CA" dirty="0"/>
              <a:t>et celles à </a:t>
            </a:r>
            <a:r>
              <a:rPr lang="fr-CA" b="1" dirty="0"/>
              <a:t>éviter</a:t>
            </a:r>
            <a:r>
              <a:rPr lang="fr-CA" dirty="0"/>
              <a:t> pour un rétablissement réussi ; </a:t>
            </a:r>
          </a:p>
          <a:p>
            <a:pPr marL="571500" indent="-457200">
              <a:buAutoNum type="arabicParenR"/>
            </a:pPr>
            <a:r>
              <a:rPr lang="fr-CA" dirty="0"/>
              <a:t>Établir </a:t>
            </a:r>
            <a:r>
              <a:rPr lang="fr-CA" b="1" dirty="0"/>
              <a:t>les actions prioritaires </a:t>
            </a:r>
            <a:r>
              <a:rPr lang="fr-CA" dirty="0"/>
              <a:t>pour concrétiser les solutions à court terme.</a:t>
            </a:r>
          </a:p>
        </p:txBody>
      </p:sp>
      <p:pic>
        <p:nvPicPr>
          <p:cNvPr id="8" name="Image 7">
            <a:extLst>
              <a:ext uri="{FF2B5EF4-FFF2-40B4-BE49-F238E27FC236}">
                <a16:creationId xmlns:a16="http://schemas.microsoft.com/office/drawing/2014/main" id="{514EFA4E-7B07-47E4-9D7C-E130AA78D3CC}"/>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649186" y="4361948"/>
            <a:ext cx="1896472" cy="1896472"/>
          </a:xfrm>
          <a:prstGeom prst="rect">
            <a:avLst/>
          </a:prstGeom>
        </p:spPr>
      </p:pic>
      <p:pic>
        <p:nvPicPr>
          <p:cNvPr id="9" name="Image 8">
            <a:extLst>
              <a:ext uri="{FF2B5EF4-FFF2-40B4-BE49-F238E27FC236}">
                <a16:creationId xmlns:a16="http://schemas.microsoft.com/office/drawing/2014/main" id="{FFD1B4EC-DBD0-49AC-A21B-CCF52200A6E3}"/>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654330" y="4361867"/>
            <a:ext cx="2528401" cy="1896301"/>
          </a:xfrm>
          <a:prstGeom prst="rect">
            <a:avLst/>
          </a:prstGeom>
        </p:spPr>
      </p:pic>
      <p:pic>
        <p:nvPicPr>
          <p:cNvPr id="10" name="Image 9">
            <a:extLst>
              <a:ext uri="{FF2B5EF4-FFF2-40B4-BE49-F238E27FC236}">
                <a16:creationId xmlns:a16="http://schemas.microsoft.com/office/drawing/2014/main" id="{BF552025-A58E-4E43-8E26-607499768C21}"/>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6291403" y="4339969"/>
            <a:ext cx="2557599" cy="1918199"/>
          </a:xfrm>
          <a:prstGeom prst="rect">
            <a:avLst/>
          </a:prstGeom>
        </p:spPr>
      </p:pic>
      <p:sp>
        <p:nvSpPr>
          <p:cNvPr id="12" name="TextBox 13">
            <a:extLst>
              <a:ext uri="{FF2B5EF4-FFF2-40B4-BE49-F238E27FC236}">
                <a16:creationId xmlns:a16="http://schemas.microsoft.com/office/drawing/2014/main" id="{E1A8C276-3094-4EB8-B226-117E71598E5F}"/>
              </a:ext>
            </a:extLst>
          </p:cNvPr>
          <p:cNvSpPr txBox="1"/>
          <p:nvPr/>
        </p:nvSpPr>
        <p:spPr>
          <a:xfrm>
            <a:off x="6291403" y="6276024"/>
            <a:ext cx="2732250" cy="246221"/>
          </a:xfrm>
          <a:prstGeom prst="rect">
            <a:avLst/>
          </a:prstGeom>
          <a:noFill/>
        </p:spPr>
        <p:txBody>
          <a:bodyPr wrap="square" rtlCol="0">
            <a:spAutoFit/>
          </a:bodyPr>
          <a:lstStyle/>
          <a:p>
            <a:pPr lvl="1"/>
            <a:r>
              <a:rPr lang="fr-CA" sz="1000" dirty="0"/>
              <a:t>Images : Cité-Id </a:t>
            </a:r>
            <a:r>
              <a:rPr lang="fr-CA" sz="1000" dirty="0" err="1"/>
              <a:t>LivingLab</a:t>
            </a:r>
            <a:endParaRPr lang="en-CA" sz="1000" dirty="0"/>
          </a:p>
        </p:txBody>
      </p:sp>
    </p:spTree>
    <p:extLst>
      <p:ext uri="{BB962C8B-B14F-4D97-AF65-F5344CB8AC3E}">
        <p14:creationId xmlns:p14="http://schemas.microsoft.com/office/powerpoint/2010/main" val="35788787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4"/>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jdacency">
  <a:themeElements>
    <a:clrScheme name="Personnalisée 15">
      <a:dk1>
        <a:srgbClr val="2F2B20"/>
      </a:dk1>
      <a:lt1>
        <a:srgbClr val="FFFFFF"/>
      </a:lt1>
      <a:dk2>
        <a:srgbClr val="E86921"/>
      </a:dk2>
      <a:lt2>
        <a:srgbClr val="DFDCB7"/>
      </a:lt2>
      <a:accent1>
        <a:srgbClr val="15075F"/>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jd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jd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4292</TotalTime>
  <Words>1578</Words>
  <Application>Microsoft Office PowerPoint</Application>
  <PresentationFormat>Affichage à l'écran (4:3)</PresentationFormat>
  <Paragraphs>200</Paragraphs>
  <Slides>15</Slides>
  <Notes>15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Calibri</vt:lpstr>
      <vt:lpstr>Cambria</vt:lpstr>
      <vt:lpstr>Px Grotesk</vt:lpstr>
      <vt:lpstr>Roboto</vt:lpstr>
      <vt:lpstr>Ajdacency</vt:lpstr>
      <vt:lpstr>Documentation des bonnes pratiques municipales                           en sécurité civile  Dimension du rétablissement</vt:lpstr>
      <vt:lpstr>Présentation de l’ASCQ </vt:lpstr>
      <vt:lpstr>Présentation de la présidente de l’ASCQ</vt:lpstr>
      <vt:lpstr>Présentation de la démarche</vt:lpstr>
      <vt:lpstr>Présentation de la mesure No. 22</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En résumé</vt:lpstr>
    </vt:vector>
  </TitlesOfParts>
  <Company>CNDF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ANNUEL 2014</dc:title>
  <dc:creator>Dufour Guy</dc:creator>
  <cp:lastModifiedBy>utilisateur</cp:lastModifiedBy>
  <cp:revision>149</cp:revision>
  <cp:lastPrinted>2019-04-16T15:39:04Z</cp:lastPrinted>
  <dcterms:created xsi:type="dcterms:W3CDTF">2015-01-14T10:32:46Z</dcterms:created>
  <dcterms:modified xsi:type="dcterms:W3CDTF">2019-09-26T14:22:15Z</dcterms:modified>
</cp:coreProperties>
</file>